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Default Extension="pdf" ContentType="application/pdf"/>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80" r:id="rId2"/>
    <p:sldId id="314" r:id="rId3"/>
    <p:sldId id="320" r:id="rId4"/>
    <p:sldId id="316" r:id="rId5"/>
    <p:sldId id="317" r:id="rId6"/>
    <p:sldId id="318" r:id="rId7"/>
    <p:sldId id="281" r:id="rId8"/>
    <p:sldId id="282" r:id="rId9"/>
    <p:sldId id="283" r:id="rId10"/>
    <p:sldId id="284" r:id="rId11"/>
    <p:sldId id="285" r:id="rId12"/>
    <p:sldId id="286" r:id="rId13"/>
    <p:sldId id="287" r:id="rId14"/>
    <p:sldId id="288" r:id="rId15"/>
    <p:sldId id="289" r:id="rId16"/>
    <p:sldId id="290" r:id="rId17"/>
    <p:sldId id="321" r:id="rId18"/>
    <p:sldId id="294" r:id="rId19"/>
    <p:sldId id="295" r:id="rId20"/>
    <p:sldId id="296" r:id="rId21"/>
    <p:sldId id="297" r:id="rId22"/>
    <p:sldId id="298" r:id="rId23"/>
    <p:sldId id="299" r:id="rId24"/>
    <p:sldId id="301" r:id="rId25"/>
    <p:sldId id="302" r:id="rId26"/>
    <p:sldId id="304" r:id="rId27"/>
    <p:sldId id="305" r:id="rId28"/>
    <p:sldId id="303" r:id="rId29"/>
    <p:sldId id="306" r:id="rId30"/>
    <p:sldId id="307" r:id="rId31"/>
    <p:sldId id="319" r:id="rId32"/>
    <p:sldId id="308" r:id="rId33"/>
    <p:sldId id="311" r:id="rId34"/>
    <p:sldId id="310" r:id="rId35"/>
    <p:sldId id="258" r:id="rId36"/>
    <p:sldId id="259" r:id="rId37"/>
    <p:sldId id="260" r:id="rId38"/>
    <p:sldId id="331" r:id="rId39"/>
    <p:sldId id="332" r:id="rId40"/>
    <p:sldId id="333" r:id="rId41"/>
    <p:sldId id="326" r:id="rId42"/>
    <p:sldId id="328" r:id="rId43"/>
    <p:sldId id="330" r:id="rId44"/>
    <p:sldId id="327" r:id="rId45"/>
    <p:sldId id="329" r:id="rId46"/>
    <p:sldId id="274" r:id="rId47"/>
    <p:sldId id="275" r:id="rId48"/>
    <p:sldId id="277" r:id="rId49"/>
    <p:sldId id="278" r:id="rId50"/>
    <p:sldId id="273" r:id="rId51"/>
    <p:sldId id="312" r:id="rId52"/>
    <p:sldId id="313" r:id="rId53"/>
    <p:sldId id="261" r:id="rId54"/>
    <p:sldId id="262" r:id="rId55"/>
    <p:sldId id="263" r:id="rId56"/>
    <p:sldId id="269" r:id="rId57"/>
    <p:sldId id="270" r:id="rId58"/>
    <p:sldId id="271" r:id="rId59"/>
    <p:sldId id="272"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Objects="1">
      <p:cViewPr varScale="1">
        <p:scale>
          <a:sx n="65" d="100"/>
          <a:sy n="65" d="100"/>
        </p:scale>
        <p:origin x="-72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89.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image" Target="../media/image188.png"/><Relationship Id="rId1" Type="http://schemas.openxmlformats.org/officeDocument/2006/relationships/image" Target="../media/image187.png"/><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91.png"/><Relationship Id="rId10" Type="http://schemas.openxmlformats.org/officeDocument/2006/relationships/image" Target="../media/image169.png"/><Relationship Id="rId4" Type="http://schemas.openxmlformats.org/officeDocument/2006/relationships/image" Target="../media/image190.png"/><Relationship Id="rId9" Type="http://schemas.openxmlformats.org/officeDocument/2006/relationships/image" Target="../media/image168.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6.png"/><Relationship Id="rId2" Type="http://schemas.openxmlformats.org/officeDocument/2006/relationships/image" Target="../media/image3.wmf"/><Relationship Id="rId1" Type="http://schemas.openxmlformats.org/officeDocument/2006/relationships/image" Target="../media/image12.wmf"/><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6.png"/><Relationship Id="rId2" Type="http://schemas.openxmlformats.org/officeDocument/2006/relationships/image" Target="../media/image3.wmf"/><Relationship Id="rId1" Type="http://schemas.openxmlformats.org/officeDocument/2006/relationships/image" Target="../media/image12.wmf"/><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 Id="rId4" Type="http://schemas.openxmlformats.org/officeDocument/2006/relationships/image" Target="../media/image98.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 Id="rId5" Type="http://schemas.openxmlformats.org/officeDocument/2006/relationships/image" Target="../media/image107.png"/><Relationship Id="rId4" Type="http://schemas.openxmlformats.org/officeDocument/2006/relationships/image" Target="../media/image106.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 Id="rId5" Type="http://schemas.openxmlformats.org/officeDocument/2006/relationships/image" Target="../media/image107.png"/><Relationship Id="rId4" Type="http://schemas.openxmlformats.org/officeDocument/2006/relationships/image" Target="../media/image106.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wmf"/><Relationship Id="rId1" Type="http://schemas.openxmlformats.org/officeDocument/2006/relationships/image" Target="../media/image12.wmf"/><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image" Target="../media/image165.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C2F8EF-BB18-F14B-916F-DDA307C61FEE}" type="datetimeFigureOut">
              <a:rPr lang="en-US" smtClean="0"/>
              <a:pPr/>
              <a:t>9/28/2009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9C611C-4505-F94B-8285-7289355F90A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9D5944-6972-F242-861A-6D856C506F1E}" type="slidenum">
              <a:rPr lang="en-US"/>
              <a:pPr/>
              <a:t>1</a:t>
            </a:fld>
            <a:endParaRPr lang="en-US"/>
          </a:p>
        </p:txBody>
      </p:sp>
      <p:sp>
        <p:nvSpPr>
          <p:cNvPr id="769026" name="Rectangle 2"/>
          <p:cNvSpPr>
            <a:spLocks noGrp="1" noRot="1" noChangeAspect="1" noChangeArrowheads="1" noTextEdit="1"/>
          </p:cNvSpPr>
          <p:nvPr>
            <p:ph type="sldImg"/>
          </p:nvPr>
        </p:nvSpPr>
        <p:spPr>
          <a:ln/>
        </p:spPr>
      </p:sp>
      <p:sp>
        <p:nvSpPr>
          <p:cNvPr id="769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733CC1-A6AF-4D4D-BB07-F04EF8406572}" type="slidenum">
              <a:rPr lang="en-US"/>
              <a:pPr/>
              <a:t>10</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5476A9-6533-AC45-A1B6-B0B922FF437E}" type="slidenum">
              <a:rPr lang="en-US"/>
              <a:pPr/>
              <a:t>11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E35076-337F-1E43-A556-2AE9797142BC}" type="slidenum">
              <a:rPr lang="en-US"/>
              <a:pPr/>
              <a:t>12</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277696-360D-154B-AE46-15A8B597FB7D}" type="slidenum">
              <a:rPr lang="en-US"/>
              <a:pPr/>
              <a:t>13</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D574EF-4295-2B4A-8F8F-4921E2F734DA}" type="slidenum">
              <a:rPr lang="en-US"/>
              <a:pPr/>
              <a:t>14</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CBCA0A-C6D7-1C40-8544-1735EFE8DB59}" type="slidenum">
              <a:rPr lang="en-US"/>
              <a:pPr/>
              <a:t>15</a:t>
            </a:fld>
            <a:endParaRPr 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r>
              <a:rPr lang="en-US"/>
              <a:t>The single class age has influenced how to do multiclass object detection: just train N independent classifiers.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22B36B-8E45-F14F-8DC5-DF9C2240BB30}" type="slidenum">
              <a:rPr lang="en-US"/>
              <a:pPr/>
              <a:t>16</a:t>
            </a:fld>
            <a:endParaRPr lang="en-US"/>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a:t>The single class age has influenced how to do multiclass object detection: just train N independent classifiers.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8258ED48-58BA-6B42-A15A-3CF19CF99799}" type="slidenum">
              <a:rPr lang="en-US"/>
              <a:pPr/>
              <a:t>17</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760898-DAC4-4E4F-9806-C3125CB74F11}" type="slidenum">
              <a:rPr lang="en-US"/>
              <a:pPr/>
              <a:t>18</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t>So, in this presentation I will show some examples in which shared representations can be useful.</a:t>
            </a:r>
          </a:p>
          <a:p>
            <a:endParaRPr lang="en-US"/>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62E268-1A02-7C4C-81BD-60E4536D242B}" type="slidenum">
              <a:rPr lang="en-US"/>
              <a:pPr/>
              <a:t>19</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n-US"/>
              <a:t>Review of some papers that had vision applications. </a:t>
            </a:r>
          </a:p>
          <a:p>
            <a:endParaRPr lang="en-US"/>
          </a:p>
          <a:p>
            <a:r>
              <a:rPr lang="en-US"/>
              <a:t>The advantages of learning simultaneously multiple tasks has been probably first explored by learning techniques using neural networks. </a:t>
            </a:r>
          </a:p>
          <a:p>
            <a:r>
              <a:rPr lang="en-US"/>
              <a:t>This is a nice paper that studies several ways in which multitask learning can be useful and also provides a review of work on neural networks and learning to learn.</a:t>
            </a:r>
          </a:p>
          <a:p>
            <a:endParaRPr lang="en-US"/>
          </a:p>
          <a:p>
            <a:r>
              <a:rPr lang="en-US"/>
              <a:t>Sharing is done by the hidden units.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82058A-8481-2249-BABE-580916DC5485}" type="slidenum">
              <a:rPr lang="en-US"/>
              <a:pPr/>
              <a:t>2</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67937-479E-5842-8AAE-8B706FF25CFC}" type="slidenum">
              <a:rPr lang="en-US"/>
              <a:pPr/>
              <a:t>20</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F4E61-6496-824F-9A37-EC5E7419A2F4}" type="slidenum">
              <a:rPr lang="en-US"/>
              <a:pPr/>
              <a:t>21</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en-US"/>
              <a:t>He explores to algorithms: learning a distance metric and learning an internal representation.</a:t>
            </a:r>
          </a:p>
          <a:p>
            <a:endParaRPr lang="en-US"/>
          </a:p>
          <a:p>
            <a:r>
              <a:rPr lang="en-US"/>
              <a:t>Train a neural network with multiple outputs. Each output is one task. If similar representations are required for all functions, then the internal representation will benefit from more training data.</a:t>
            </a:r>
          </a:p>
          <a:p>
            <a:endParaRPr lang="en-US"/>
          </a:p>
          <a:p>
            <a:r>
              <a:rPr lang="en-US"/>
              <a:t>He also proposes learning a distance function. The distance function will put near by samples that belong to the same classe and far a part samples of different classes. If this distance is learned with many object classes, we can expect that as we add new classes the distance will change less. This distance will incorporate the invariances of the domain. He learns this distance using a Neural Network.</a:t>
            </a:r>
          </a:p>
          <a:p>
            <a:endParaRPr lang="en-US"/>
          </a:p>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CB057C-7640-BF49-93FC-D5CAD332F758}" type="slidenum">
              <a:rPr lang="en-US"/>
              <a:pPr/>
              <a:t>22</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E7B9E9-A814-DA42-8190-9D01D0CA26EA}" type="slidenum">
              <a:rPr lang="en-US"/>
              <a:pPr/>
              <a:t>23</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a:t>This work is related to learning the invariants. The transformations are nuisance variables that we want to discount.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3AC5EB-B18D-E84E-9994-693D15DD61F8}" type="slidenum">
              <a:rPr lang="en-US"/>
              <a:pPr/>
              <a:t>24</a:t>
            </a:fld>
            <a:endParaRPr lang="en-US"/>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0C9B38-1A72-5042-9F11-0C84B616F7E9}" type="slidenum">
              <a:rPr lang="en-US"/>
              <a:pPr/>
              <a:t>25</a:t>
            </a:fld>
            <a:endParaRPr 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AAC6A5-1848-1143-B211-02FFF7A03321}" type="slidenum">
              <a:rPr lang="en-US"/>
              <a:pPr/>
              <a:t>26</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48E966-D3DF-FD45-B441-E7FE968C0676}" type="slidenum">
              <a:rPr lang="en-US"/>
              <a:pPr/>
              <a:t>27</a:t>
            </a:fld>
            <a:endParaRPr 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A9EDB9-9EDE-E542-87A8-3EF14E16C0B0}" type="slidenum">
              <a:rPr lang="en-US"/>
              <a:pPr/>
              <a:t>28</a:t>
            </a:fld>
            <a:endParaRPr lang="en-U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en-US"/>
              <a:t>Strees: the main part is not to discriminate among classes. The hard part is to detect the objects when inmersed in clutter.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DCF7FA-C566-634B-A17A-EDD7C9C54B33}" type="slidenum">
              <a:rPr lang="en-US"/>
              <a:pPr/>
              <a:t>29</a:t>
            </a:fld>
            <a:endParaRPr lang="en-US"/>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0193501-153C-1345-8018-5AACA0771528}" type="slidenum">
              <a:rPr lang="en-US"/>
              <a:pPr/>
              <a:t>3</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r>
              <a:rPr lang="en-US"/>
              <a:t>Something happens when we have many object classes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9A40B4-258C-924A-BD6A-3A15F7616D4E}" type="slidenum">
              <a:rPr lang="en-US"/>
              <a:pPr/>
              <a:t>30</a:t>
            </a:fld>
            <a:endParaRPr 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032772-3B16-074E-9E1F-26CD174BFB0E}" type="slidenum">
              <a:rPr lang="en-US"/>
              <a:pPr/>
              <a:t>31</a:t>
            </a:fld>
            <a:endParaRPr lang="en-US"/>
          </a:p>
        </p:txBody>
      </p:sp>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p:txBody>
          <a:bodyPr/>
          <a:lstStyle/>
          <a:p>
            <a:r>
              <a:rPr lang="en-US"/>
              <a:t>These results have been reproduced by opelt with a completely different set of features, and they found the same sublinear scaling for the complexity and the same improved generalization. Although the increase is weak because they use few categories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A0B12F-1866-7F41-8961-A533F4D144D3}" type="slidenum">
              <a:rPr lang="en-US"/>
              <a:pPr/>
              <a:t>32</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0E1CF0-0069-5C42-A566-4F8004C27EFF}" type="slidenum">
              <a:rPr lang="en-US"/>
              <a:pPr/>
              <a:t>33</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9D5944-6972-F242-861A-6D856C506F1E}" type="slidenum">
              <a:rPr lang="en-US"/>
              <a:pPr/>
              <a:t>34</a:t>
            </a:fld>
            <a:endParaRPr lang="en-US"/>
          </a:p>
        </p:txBody>
      </p:sp>
      <p:sp>
        <p:nvSpPr>
          <p:cNvPr id="769026" name="Rectangle 2"/>
          <p:cNvSpPr>
            <a:spLocks noGrp="1" noRot="1" noChangeAspect="1" noChangeArrowheads="1" noTextEdit="1"/>
          </p:cNvSpPr>
          <p:nvPr>
            <p:ph type="sldImg"/>
          </p:nvPr>
        </p:nvSpPr>
        <p:spPr>
          <a:ln/>
        </p:spPr>
      </p:sp>
      <p:sp>
        <p:nvSpPr>
          <p:cNvPr id="769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7E51FCD-2CF0-E547-826B-A724EAAA4A67}" type="slidenum">
              <a:rPr lang="en-US"/>
              <a:pPr/>
              <a:t>35</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6C7C3C1-3923-484B-BFBB-327CA670FBC3}" type="slidenum">
              <a:rPr lang="en-US"/>
              <a:pPr/>
              <a:t>36</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2B274AF7-DFF8-E24A-BFF1-DE9ABA468313}" type="slidenum">
              <a:rPr lang="en-US"/>
              <a:pPr/>
              <a:t>37</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a:t>Just trying to do object detection is not enough. We need to reason about the scene, about object coocurrences, etc. To learn about this things we need data. This is why we started labelme, to create a big database of annotated scenes, with many objects per image.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C308ED-419B-9240-A6D4-31EBABF056ED}" type="slidenum">
              <a:rPr lang="en-US"/>
              <a:pPr/>
              <a:t>38</a:t>
            </a:fld>
            <a:endParaRPr lang="en-US"/>
          </a:p>
        </p:txBody>
      </p:sp>
      <p:sp>
        <p:nvSpPr>
          <p:cNvPr id="833538" name="Rectangle 2"/>
          <p:cNvSpPr>
            <a:spLocks noGrp="1" noRot="1" noChangeAspect="1" noChangeArrowheads="1" noTextEdit="1"/>
          </p:cNvSpPr>
          <p:nvPr>
            <p:ph type="sldImg"/>
          </p:nvPr>
        </p:nvSpPr>
        <p:spPr>
          <a:ln/>
        </p:spPr>
      </p:sp>
      <p:sp>
        <p:nvSpPr>
          <p:cNvPr id="833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A7147-B9FD-4F41-BF8F-C9C213973B85}" type="slidenum">
              <a:rPr lang="en-US"/>
              <a:pPr/>
              <a:t>39</a:t>
            </a:fld>
            <a:endParaRPr lang="en-US"/>
          </a:p>
        </p:txBody>
      </p:sp>
      <p:sp>
        <p:nvSpPr>
          <p:cNvPr id="835586" name="Rectangle 2"/>
          <p:cNvSpPr>
            <a:spLocks noGrp="1" noRot="1" noChangeAspect="1" noChangeArrowheads="1" noTextEdit="1"/>
          </p:cNvSpPr>
          <p:nvPr>
            <p:ph type="sldImg"/>
          </p:nvPr>
        </p:nvSpPr>
        <p:spPr>
          <a:ln/>
        </p:spPr>
      </p:sp>
      <p:sp>
        <p:nvSpPr>
          <p:cNvPr id="835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F8D081-F001-A14E-B1A0-6CB4B2BAB8FC}" type="slidenum">
              <a:rPr lang="en-US"/>
              <a:pPr/>
              <a:t>4</a:t>
            </a:fld>
            <a:endParaRPr lang="en-US"/>
          </a:p>
        </p:txBody>
      </p:sp>
      <p:sp>
        <p:nvSpPr>
          <p:cNvPr id="800770" name="Rectangle 2"/>
          <p:cNvSpPr>
            <a:spLocks noGrp="1" noRot="1" noChangeAspect="1" noChangeArrowheads="1" noTextEdit="1"/>
          </p:cNvSpPr>
          <p:nvPr>
            <p:ph type="sldImg"/>
          </p:nvPr>
        </p:nvSpPr>
        <p:spPr>
          <a:ln/>
        </p:spPr>
      </p:sp>
      <p:sp>
        <p:nvSpPr>
          <p:cNvPr id="800771" name="Rectangle 3"/>
          <p:cNvSpPr>
            <a:spLocks noGrp="1" noChangeArrowheads="1"/>
          </p:cNvSpPr>
          <p:nvPr>
            <p:ph type="body" idx="1"/>
          </p:nvPr>
        </p:nvSpPr>
        <p:spPr/>
        <p:txBody>
          <a:bodyPr/>
          <a:lstStyle/>
          <a:p>
            <a:r>
              <a:rPr lang="en-US"/>
              <a:t>Something happens when we have many object classes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CA7C9-E171-254D-A77A-5105DF25EB0B}" type="slidenum">
              <a:rPr lang="en-US"/>
              <a:pPr/>
              <a:t>40</a:t>
            </a:fld>
            <a:endParaRPr lang="en-US"/>
          </a:p>
        </p:txBody>
      </p:sp>
      <p:sp>
        <p:nvSpPr>
          <p:cNvPr id="837634" name="Rectangle 2"/>
          <p:cNvSpPr>
            <a:spLocks noGrp="1" noRot="1" noChangeAspect="1" noChangeArrowheads="1" noTextEdit="1"/>
          </p:cNvSpPr>
          <p:nvPr>
            <p:ph type="sldImg"/>
          </p:nvPr>
        </p:nvSpPr>
        <p:spPr>
          <a:ln/>
        </p:spPr>
      </p:sp>
      <p:sp>
        <p:nvSpPr>
          <p:cNvPr id="837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4CED1F-1009-4A4D-B38E-E13236869FFD}" type="slidenum">
              <a:rPr lang="en-US"/>
              <a:pPr/>
              <a:t>46</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C9974B-8992-B84D-955F-9169807C6223}" type="slidenum">
              <a:rPr lang="en-US"/>
              <a:pPr/>
              <a:t>47</a:t>
            </a:fld>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2D8314-2244-144F-8DA1-CBCD765967A5}" type="slidenum">
              <a:rPr lang="en-US"/>
              <a:pPr/>
              <a:t>48</a:t>
            </a:fld>
            <a:endParaRPr lang="en-US"/>
          </a:p>
        </p:txBody>
      </p:sp>
      <p:sp>
        <p:nvSpPr>
          <p:cNvPr id="1135618" name="Rectangle 2"/>
          <p:cNvSpPr>
            <a:spLocks noGrp="1" noRot="1" noChangeAspect="1" noChangeArrowheads="1" noTextEdit="1"/>
          </p:cNvSpPr>
          <p:nvPr>
            <p:ph type="sldImg"/>
          </p:nvPr>
        </p:nvSpPr>
        <p:spPr>
          <a:ln/>
        </p:spPr>
      </p:sp>
      <p:sp>
        <p:nvSpPr>
          <p:cNvPr id="1135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AEEA-604E-8442-99A1-2E6B25C30595}" type="slidenum">
              <a:rPr lang="en-US"/>
              <a:pPr/>
              <a:t>49</a:t>
            </a:fld>
            <a:endParaRPr lang="en-US"/>
          </a:p>
        </p:txBody>
      </p:sp>
      <p:sp>
        <p:nvSpPr>
          <p:cNvPr id="1139714" name="Rectangle 2"/>
          <p:cNvSpPr>
            <a:spLocks noGrp="1" noRot="1" noChangeAspect="1" noChangeArrowheads="1" noTextEdit="1"/>
          </p:cNvSpPr>
          <p:nvPr>
            <p:ph type="sldImg"/>
          </p:nvPr>
        </p:nvSpPr>
        <p:spPr>
          <a:ln/>
        </p:spPr>
      </p:sp>
      <p:sp>
        <p:nvSpPr>
          <p:cNvPr id="1139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1CFCA6-522B-6F4D-A251-CACEA540D65E}" type="slidenum">
              <a:rPr lang="en-US"/>
              <a:pPr/>
              <a:t>50</a:t>
            </a:fld>
            <a:endParaRPr lang="en-US"/>
          </a:p>
        </p:txBody>
      </p:sp>
      <p:sp>
        <p:nvSpPr>
          <p:cNvPr id="1137666" name="Rectangle 2"/>
          <p:cNvSpPr>
            <a:spLocks noGrp="1" noRot="1" noChangeAspect="1" noChangeArrowheads="1" noTextEdit="1"/>
          </p:cNvSpPr>
          <p:nvPr>
            <p:ph type="sldImg"/>
          </p:nvPr>
        </p:nvSpPr>
        <p:spPr>
          <a:ln/>
        </p:spPr>
      </p:sp>
      <p:sp>
        <p:nvSpPr>
          <p:cNvPr id="1137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3FA312-8194-4D42-9678-8A33C2977895}" type="slidenum">
              <a:rPr lang="en-US"/>
              <a:pPr/>
              <a:t>53</a:t>
            </a:fld>
            <a:endParaRPr lang="en-US"/>
          </a:p>
        </p:txBody>
      </p:sp>
      <p:sp>
        <p:nvSpPr>
          <p:cNvPr id="1145858" name="Rectangle 2"/>
          <p:cNvSpPr>
            <a:spLocks noGrp="1" noRot="1" noChangeAspect="1" noChangeArrowheads="1" noTextEdit="1"/>
          </p:cNvSpPr>
          <p:nvPr>
            <p:ph type="sldImg"/>
          </p:nvPr>
        </p:nvSpPr>
        <p:spPr>
          <a:ln/>
        </p:spPr>
      </p:sp>
      <p:sp>
        <p:nvSpPr>
          <p:cNvPr id="1145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BD6C5E-AEEE-364C-941B-425BDDB5D7B0}" type="slidenum">
              <a:rPr lang="en-US"/>
              <a:pPr/>
              <a:t>54</a:t>
            </a:fld>
            <a:endParaRPr lang="en-US"/>
          </a:p>
        </p:txBody>
      </p:sp>
      <p:sp>
        <p:nvSpPr>
          <p:cNvPr id="1147906" name="Rectangle 2"/>
          <p:cNvSpPr>
            <a:spLocks noGrp="1" noRot="1" noChangeAspect="1" noChangeArrowheads="1" noTextEdit="1"/>
          </p:cNvSpPr>
          <p:nvPr>
            <p:ph type="sldImg"/>
          </p:nvPr>
        </p:nvSpPr>
        <p:spPr>
          <a:ln/>
        </p:spPr>
      </p:sp>
      <p:sp>
        <p:nvSpPr>
          <p:cNvPr id="11479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74890-2788-3E44-B680-04E1F4676AC8}" type="slidenum">
              <a:rPr lang="en-US"/>
              <a:pPr/>
              <a:t>55</a:t>
            </a:fld>
            <a:endParaRPr lang="en-US"/>
          </a:p>
        </p:txBody>
      </p:sp>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1F0AA3-C02F-014F-B19D-9B524A8A52F8}" type="slidenum">
              <a:rPr lang="en-US"/>
              <a:pPr/>
              <a:t>56</a:t>
            </a:fld>
            <a:endParaRPr lang="en-US"/>
          </a:p>
        </p:txBody>
      </p:sp>
      <p:sp>
        <p:nvSpPr>
          <p:cNvPr id="1166338" name="Rectangle 2"/>
          <p:cNvSpPr>
            <a:spLocks noGrp="1" noRot="1" noChangeAspect="1" noChangeArrowheads="1" noTextEdit="1"/>
          </p:cNvSpPr>
          <p:nvPr>
            <p:ph type="sldImg"/>
          </p:nvPr>
        </p:nvSpPr>
        <p:spPr>
          <a:ln/>
        </p:spPr>
      </p:sp>
      <p:sp>
        <p:nvSpPr>
          <p:cNvPr id="1166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373A47-E5CC-184A-82D8-2618AC9C3CB7}" type="slidenum">
              <a:rPr lang="en-US"/>
              <a:pPr/>
              <a:t>5</a:t>
            </a:fld>
            <a:endParaRPr lang="en-US"/>
          </a:p>
        </p:txBody>
      </p:sp>
      <p:sp>
        <p:nvSpPr>
          <p:cNvPr id="802818" name="Rectangle 2"/>
          <p:cNvSpPr>
            <a:spLocks noGrp="1" noRot="1" noChangeAspect="1" noChangeArrowheads="1" noTextEdit="1"/>
          </p:cNvSpPr>
          <p:nvPr>
            <p:ph type="sldImg"/>
          </p:nvPr>
        </p:nvSpPr>
        <p:spPr>
          <a:ln/>
        </p:spPr>
      </p:sp>
      <p:sp>
        <p:nvSpPr>
          <p:cNvPr id="802819" name="Rectangle 3"/>
          <p:cNvSpPr>
            <a:spLocks noGrp="1" noChangeArrowheads="1"/>
          </p:cNvSpPr>
          <p:nvPr>
            <p:ph type="body" idx="1"/>
          </p:nvPr>
        </p:nvSpPr>
        <p:spPr/>
        <p:txBody>
          <a:bodyPr/>
          <a:lstStyle/>
          <a:p>
            <a:r>
              <a:rPr lang="en-US"/>
              <a:t>Something happens when we have many object classes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E0ED9D-87E9-B44D-BBB1-04DF98C07D54}" type="slidenum">
              <a:rPr lang="en-US"/>
              <a:pPr/>
              <a:t>57</a:t>
            </a:fld>
            <a:endParaRPr lang="en-US"/>
          </a:p>
        </p:txBody>
      </p:sp>
      <p:sp>
        <p:nvSpPr>
          <p:cNvPr id="1168386" name="Rectangle 2"/>
          <p:cNvSpPr>
            <a:spLocks noGrp="1" noRot="1" noChangeAspect="1" noChangeArrowheads="1" noTextEdit="1"/>
          </p:cNvSpPr>
          <p:nvPr>
            <p:ph type="sldImg"/>
          </p:nvPr>
        </p:nvSpPr>
        <p:spPr>
          <a:ln/>
        </p:spPr>
      </p:sp>
      <p:sp>
        <p:nvSpPr>
          <p:cNvPr id="1168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687684-F167-6E48-BF33-2ECE76CAE803}" type="slidenum">
              <a:rPr lang="en-US"/>
              <a:pPr/>
              <a:t>58</a:t>
            </a:fld>
            <a:endParaRPr lang="en-US"/>
          </a:p>
        </p:txBody>
      </p:sp>
      <p:sp>
        <p:nvSpPr>
          <p:cNvPr id="1170434" name="Rectangle 2"/>
          <p:cNvSpPr>
            <a:spLocks noGrp="1" noRot="1" noChangeAspect="1" noChangeArrowheads="1" noTextEdit="1"/>
          </p:cNvSpPr>
          <p:nvPr>
            <p:ph type="sldImg"/>
          </p:nvPr>
        </p:nvSpPr>
        <p:spPr>
          <a:ln/>
        </p:spPr>
      </p:sp>
      <p:sp>
        <p:nvSpPr>
          <p:cNvPr id="1170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421F1-D9B1-FA42-830D-5C10E122E175}" type="slidenum">
              <a:rPr lang="en-US"/>
              <a:pPr/>
              <a:t>59</a:t>
            </a:fld>
            <a:endParaRPr lang="en-US"/>
          </a:p>
        </p:txBody>
      </p:sp>
      <p:sp>
        <p:nvSpPr>
          <p:cNvPr id="1129474" name="Rectangle 2"/>
          <p:cNvSpPr>
            <a:spLocks noGrp="1" noRot="1" noChangeAspect="1" noChangeArrowheads="1" noTextEdit="1"/>
          </p:cNvSpPr>
          <p:nvPr>
            <p:ph type="sldImg"/>
          </p:nvPr>
        </p:nvSpPr>
        <p:spPr>
          <a:ln/>
        </p:spPr>
      </p:sp>
      <p:sp>
        <p:nvSpPr>
          <p:cNvPr id="1129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A560B0-F16C-094C-BD29-CCF06725F3EB}" type="slidenum">
              <a:rPr lang="en-US"/>
              <a:pPr/>
              <a:t>6</a:t>
            </a:fld>
            <a:endParaRPr lang="en-US"/>
          </a:p>
        </p:txBody>
      </p:sp>
      <p:sp>
        <p:nvSpPr>
          <p:cNvPr id="804866" name="Rectangle 2"/>
          <p:cNvSpPr>
            <a:spLocks noGrp="1" noRot="1" noChangeAspect="1" noChangeArrowheads="1" noTextEdit="1"/>
          </p:cNvSpPr>
          <p:nvPr>
            <p:ph type="sldImg"/>
          </p:nvPr>
        </p:nvSpPr>
        <p:spPr>
          <a:ln/>
        </p:spPr>
      </p:sp>
      <p:sp>
        <p:nvSpPr>
          <p:cNvPr id="804867" name="Rectangle 3"/>
          <p:cNvSpPr>
            <a:spLocks noGrp="1" noChangeArrowheads="1"/>
          </p:cNvSpPr>
          <p:nvPr>
            <p:ph type="body" idx="1"/>
          </p:nvPr>
        </p:nvSpPr>
        <p:spPr/>
        <p:txBody>
          <a:bodyPr/>
          <a:lstStyle/>
          <a:p>
            <a:r>
              <a:rPr lang="en-US"/>
              <a:t>Something happens when we have many object classes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2411A7-58D5-E649-A30E-0E6192FA183F}" type="slidenum">
              <a:rPr lang="en-US"/>
              <a:pPr/>
              <a:t>7</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34DDFF-C0C5-B648-8989-44EFB3F3C2E4}" type="slidenum">
              <a:rPr lang="en-US"/>
              <a:pPr/>
              <a:t>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DEA491-6DAB-8A4C-B181-168AB5725392}" type="slidenum">
              <a:rPr lang="en-US"/>
              <a:pPr/>
              <a:t>9</a:t>
            </a:fld>
            <a:endParaRPr lang="en-US"/>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7945B5-3DA7-494D-95BE-CF15F125A8EE}"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7945B5-3DA7-494D-95BE-CF15F125A8EE}"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7945B5-3DA7-494D-95BE-CF15F125A8EE}"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tr-T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tr-TR"/>
          </a:p>
        </p:txBody>
      </p:sp>
      <p:sp>
        <p:nvSpPr>
          <p:cNvPr id="8" name="Slide Number Placeholder 7"/>
          <p:cNvSpPr>
            <a:spLocks noGrp="1"/>
          </p:cNvSpPr>
          <p:nvPr>
            <p:ph type="sldNum" sz="quarter" idx="12"/>
          </p:nvPr>
        </p:nvSpPr>
        <p:spPr>
          <a:xfrm>
            <a:off x="6553200" y="6245225"/>
            <a:ext cx="2133600" cy="476250"/>
          </a:xfrm>
        </p:spPr>
        <p:txBody>
          <a:bodyPr/>
          <a:lstStyle>
            <a:lvl1pPr>
              <a:defRPr smtClean="0"/>
            </a:lvl1pPr>
          </a:lstStyle>
          <a:p>
            <a:fld id="{E8F9E911-03FD-234C-ACBF-4969BFC43058}" type="slidenum">
              <a:rPr lang="tr-TR"/>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7945B5-3DA7-494D-95BE-CF15F125A8EE}"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7945B5-3DA7-494D-95BE-CF15F125A8EE}"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7945B5-3DA7-494D-95BE-CF15F125A8EE}" type="datetimeFigureOut">
              <a:rPr lang="en-US" smtClean="0"/>
              <a:pPr/>
              <a:t>9/28/2009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7945B5-3DA7-494D-95BE-CF15F125A8EE}" type="datetimeFigureOut">
              <a:rPr lang="en-US" smtClean="0"/>
              <a:pPr/>
              <a:t>9/28/2009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7945B5-3DA7-494D-95BE-CF15F125A8EE}" type="datetimeFigureOut">
              <a:rPr lang="en-US" smtClean="0"/>
              <a:pPr/>
              <a:t>9/28/2009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7945B5-3DA7-494D-95BE-CF15F125A8EE}" type="datetimeFigureOut">
              <a:rPr lang="en-US" smtClean="0"/>
              <a:pPr/>
              <a:t>9/28/2009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7945B5-3DA7-494D-95BE-CF15F125A8EE}" type="datetimeFigureOut">
              <a:rPr lang="en-US" smtClean="0"/>
              <a:pPr/>
              <a:t>9/28/2009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7945B5-3DA7-494D-95BE-CF15F125A8EE}" type="datetimeFigureOut">
              <a:rPr lang="en-US" smtClean="0"/>
              <a:pPr/>
              <a:t>9/28/2009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CF0A68-A5C3-8249-83AA-9D604A4D049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066800"/>
            <a:ext cx="8229600" cy="5059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945B5-3DA7-494D-95BE-CF15F125A8EE}" type="datetimeFigureOut">
              <a:rPr lang="en-US" smtClean="0"/>
              <a:pPr/>
              <a:t>9/28/2009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F0A68-A5C3-8249-83AA-9D604A4D049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69.jpeg"/><Relationship Id="rId18" Type="http://schemas.openxmlformats.org/officeDocument/2006/relationships/image" Target="../media/image74.jpeg"/><Relationship Id="rId3" Type="http://schemas.openxmlformats.org/officeDocument/2006/relationships/image" Target="../media/image60.jpeg"/><Relationship Id="rId21" Type="http://schemas.openxmlformats.org/officeDocument/2006/relationships/image" Target="../media/image77.jpeg"/><Relationship Id="rId7" Type="http://schemas.openxmlformats.org/officeDocument/2006/relationships/image" Target="../media/image64.jpeg"/><Relationship Id="rId12" Type="http://schemas.openxmlformats.org/officeDocument/2006/relationships/image" Target="../media/image68.jpeg"/><Relationship Id="rId17" Type="http://schemas.openxmlformats.org/officeDocument/2006/relationships/image" Target="../media/image73.jpeg"/><Relationship Id="rId2" Type="http://schemas.openxmlformats.org/officeDocument/2006/relationships/notesSlide" Target="../notesSlides/notesSlide17.xml"/><Relationship Id="rId16" Type="http://schemas.openxmlformats.org/officeDocument/2006/relationships/image" Target="../media/image72.jpeg"/><Relationship Id="rId20"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67.jpeg"/><Relationship Id="rId5" Type="http://schemas.openxmlformats.org/officeDocument/2006/relationships/image" Target="../media/image62.jpeg"/><Relationship Id="rId15" Type="http://schemas.openxmlformats.org/officeDocument/2006/relationships/image" Target="../media/image71.jpeg"/><Relationship Id="rId23" Type="http://schemas.openxmlformats.org/officeDocument/2006/relationships/image" Target="../media/image79.jpeg"/><Relationship Id="rId10" Type="http://schemas.openxmlformats.org/officeDocument/2006/relationships/image" Target="../media/image66.jpeg"/><Relationship Id="rId19" Type="http://schemas.openxmlformats.org/officeDocument/2006/relationships/image" Target="../media/image75.jpeg"/><Relationship Id="rId4" Type="http://schemas.openxmlformats.org/officeDocument/2006/relationships/image" Target="../media/image61.jpeg"/><Relationship Id="rId9" Type="http://schemas.openxmlformats.org/officeDocument/2006/relationships/image" Target="../media/image15.jpeg"/><Relationship Id="rId14" Type="http://schemas.openxmlformats.org/officeDocument/2006/relationships/image" Target="../media/image70.jpeg"/><Relationship Id="rId22" Type="http://schemas.openxmlformats.org/officeDocument/2006/relationships/image" Target="../media/image78.jpe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84.w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21.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88.wmf"/></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3.wmf"/><Relationship Id="rId5" Type="http://schemas.openxmlformats.org/officeDocument/2006/relationships/image" Target="../media/image92.png"/><Relationship Id="rId4" Type="http://schemas.openxmlformats.org/officeDocument/2006/relationships/image" Target="../media/image91.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24.xml"/><Relationship Id="rId7"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23.bin"/><Relationship Id="rId5" Type="http://schemas.openxmlformats.org/officeDocument/2006/relationships/image" Target="../media/image99.jpeg"/><Relationship Id="rId4" Type="http://schemas.openxmlformats.org/officeDocument/2006/relationships/oleObject" Target="../embeddings/oleObject22.bin"/></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02.wmf"/><Relationship Id="rId4" Type="http://schemas.openxmlformats.org/officeDocument/2006/relationships/image" Target="../media/image101.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notesSlide" Target="../notesSlides/notesSlide26.xml"/><Relationship Id="rId21" Type="http://schemas.openxmlformats.org/officeDocument/2006/relationships/image" Target="../media/image120.png"/><Relationship Id="rId7" Type="http://schemas.openxmlformats.org/officeDocument/2006/relationships/oleObject" Target="../embeddings/oleObject28.bin"/><Relationship Id="rId12" Type="http://schemas.openxmlformats.org/officeDocument/2006/relationships/image" Target="../media/image111.png"/><Relationship Id="rId17" Type="http://schemas.openxmlformats.org/officeDocument/2006/relationships/image" Target="../media/image116.png"/><Relationship Id="rId25" Type="http://schemas.openxmlformats.org/officeDocument/2006/relationships/image" Target="../media/image124.png"/><Relationship Id="rId2" Type="http://schemas.openxmlformats.org/officeDocument/2006/relationships/slideLayout" Target="../slideLayouts/slideLayout6.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vmlDrawing" Target="../drawings/vmlDrawing6.vml"/><Relationship Id="rId6" Type="http://schemas.openxmlformats.org/officeDocument/2006/relationships/oleObject" Target="../embeddings/oleObject27.bin"/><Relationship Id="rId11" Type="http://schemas.openxmlformats.org/officeDocument/2006/relationships/image" Target="../media/image110.png"/><Relationship Id="rId24" Type="http://schemas.openxmlformats.org/officeDocument/2006/relationships/image" Target="../media/image123.png"/><Relationship Id="rId5" Type="http://schemas.openxmlformats.org/officeDocument/2006/relationships/image" Target="../media/image108.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png"/><Relationship Id="rId19" Type="http://schemas.openxmlformats.org/officeDocument/2006/relationships/image" Target="../media/image118.png"/><Relationship Id="rId4" Type="http://schemas.openxmlformats.org/officeDocument/2006/relationships/oleObject" Target="../embeddings/oleObject26.bin"/><Relationship Id="rId9" Type="http://schemas.openxmlformats.org/officeDocument/2006/relationships/oleObject" Target="../embeddings/oleObject30.bin"/><Relationship Id="rId14" Type="http://schemas.openxmlformats.org/officeDocument/2006/relationships/image" Target="../media/image113.png"/><Relationship Id="rId22" Type="http://schemas.openxmlformats.org/officeDocument/2006/relationships/image" Target="../media/image121.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notesSlide" Target="../notesSlides/notesSlide27.xml"/><Relationship Id="rId21" Type="http://schemas.openxmlformats.org/officeDocument/2006/relationships/image" Target="../media/image121.png"/><Relationship Id="rId7" Type="http://schemas.openxmlformats.org/officeDocument/2006/relationships/oleObject" Target="../embeddings/oleObject33.bin"/><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6.png"/><Relationship Id="rId2" Type="http://schemas.openxmlformats.org/officeDocument/2006/relationships/slideLayout" Target="../slideLayouts/slideLayout6.xml"/><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vmlDrawing" Target="../drawings/vmlDrawing7.vml"/><Relationship Id="rId6" Type="http://schemas.openxmlformats.org/officeDocument/2006/relationships/oleObject" Target="../embeddings/oleObject32.bin"/><Relationship Id="rId11" Type="http://schemas.openxmlformats.org/officeDocument/2006/relationships/image" Target="../media/image111.png"/><Relationship Id="rId24" Type="http://schemas.openxmlformats.org/officeDocument/2006/relationships/image" Target="../media/image124.png"/><Relationship Id="rId5" Type="http://schemas.openxmlformats.org/officeDocument/2006/relationships/oleObject" Target="../embeddings/oleObject31.bin"/><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25.png"/><Relationship Id="rId9" Type="http://schemas.openxmlformats.org/officeDocument/2006/relationships/oleObject" Target="../embeddings/oleObject35.bin"/><Relationship Id="rId14" Type="http://schemas.openxmlformats.org/officeDocument/2006/relationships/image" Target="../media/image114.png"/><Relationship Id="rId22" Type="http://schemas.openxmlformats.org/officeDocument/2006/relationships/image" Target="../media/image122.png"/></Relationships>
</file>

<file path=ppt/slides/_rels/slide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png"/><Relationship Id="rId3" Type="http://schemas.openxmlformats.org/officeDocument/2006/relationships/notesSlide" Target="../notesSlides/notesSlide3.xml"/><Relationship Id="rId7" Type="http://schemas.openxmlformats.org/officeDocument/2006/relationships/oleObject" Target="../embeddings/oleObject3.bin"/><Relationship Id="rId12"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jpeg"/><Relationship Id="rId5" Type="http://schemas.openxmlformats.org/officeDocument/2006/relationships/image" Target="../media/image7.jpeg"/><Relationship Id="rId10" Type="http://schemas.openxmlformats.org/officeDocument/2006/relationships/image" Target="../media/image9.jpeg"/><Relationship Id="rId4" Type="http://schemas.openxmlformats.org/officeDocument/2006/relationships/oleObject" Target="../embeddings/oleObject1.bin"/><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notesSlide" Target="../notesSlides/notesSlide30.xml"/><Relationship Id="rId16" Type="http://schemas.openxmlformats.org/officeDocument/2006/relationships/image" Target="../media/image144.wmf"/><Relationship Id="rId1" Type="http://schemas.openxmlformats.org/officeDocument/2006/relationships/slideLayout" Target="../slideLayouts/slideLayout6.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wmf"/><Relationship Id="rId4" Type="http://schemas.openxmlformats.org/officeDocument/2006/relationships/image" Target="../media/image146.png"/></Relationships>
</file>

<file path=ppt/slides/_rels/slide32.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5.pd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54.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oleObject" Target="../embeddings/oleObject11.bin"/><Relationship Id="rId39" Type="http://schemas.openxmlformats.org/officeDocument/2006/relationships/image" Target="../media/image11.png"/><Relationship Id="rId3" Type="http://schemas.openxmlformats.org/officeDocument/2006/relationships/notesSlide" Target="../notesSlides/notesSlide4.xml"/><Relationship Id="rId21" Type="http://schemas.openxmlformats.org/officeDocument/2006/relationships/oleObject" Target="../embeddings/oleObject6.bin"/><Relationship Id="rId34" Type="http://schemas.openxmlformats.org/officeDocument/2006/relationships/image" Target="../media/image36.jpeg"/><Relationship Id="rId42" Type="http://schemas.openxmlformats.org/officeDocument/2006/relationships/image" Target="../media/image4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oleObject" Target="../embeddings/oleObject10.bin"/><Relationship Id="rId33" Type="http://schemas.openxmlformats.org/officeDocument/2006/relationships/image" Target="../media/image9.jpeg"/><Relationship Id="rId38" Type="http://schemas.openxmlformats.org/officeDocument/2006/relationships/image" Target="../media/image39.png"/><Relationship Id="rId2" Type="http://schemas.openxmlformats.org/officeDocument/2006/relationships/slideLayout" Target="../slideLayouts/slideLayout7.xml"/><Relationship Id="rId16" Type="http://schemas.openxmlformats.org/officeDocument/2006/relationships/image" Target="../media/image27.png"/><Relationship Id="rId20" Type="http://schemas.openxmlformats.org/officeDocument/2006/relationships/oleObject" Target="../embeddings/oleObject5.bin"/><Relationship Id="rId29" Type="http://schemas.openxmlformats.org/officeDocument/2006/relationships/image" Target="../media/image8.jpeg"/><Relationship Id="rId41" Type="http://schemas.openxmlformats.org/officeDocument/2006/relationships/image" Target="../media/image41.png"/><Relationship Id="rId1" Type="http://schemas.openxmlformats.org/officeDocument/2006/relationships/vmlDrawing" Target="../drawings/vmlDrawing2.v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oleObject" Target="../embeddings/oleObject9.bin"/><Relationship Id="rId32" Type="http://schemas.openxmlformats.org/officeDocument/2006/relationships/image" Target="../media/image35.jpeg"/><Relationship Id="rId37" Type="http://schemas.openxmlformats.org/officeDocument/2006/relationships/image" Target="../media/image10.jpeg"/><Relationship Id="rId40" Type="http://schemas.openxmlformats.org/officeDocument/2006/relationships/image" Target="../media/image40.png"/><Relationship Id="rId5" Type="http://schemas.openxmlformats.org/officeDocument/2006/relationships/image" Target="../media/image16.jpeg"/><Relationship Id="rId15" Type="http://schemas.openxmlformats.org/officeDocument/2006/relationships/image" Target="../media/image26.png"/><Relationship Id="rId23" Type="http://schemas.openxmlformats.org/officeDocument/2006/relationships/oleObject" Target="../embeddings/oleObject8.bin"/><Relationship Id="rId28" Type="http://schemas.openxmlformats.org/officeDocument/2006/relationships/image" Target="../media/image32.jpeg"/><Relationship Id="rId36" Type="http://schemas.openxmlformats.org/officeDocument/2006/relationships/image" Target="../media/image38.jpeg"/><Relationship Id="rId10" Type="http://schemas.openxmlformats.org/officeDocument/2006/relationships/image" Target="../media/image21.png"/><Relationship Id="rId19" Type="http://schemas.openxmlformats.org/officeDocument/2006/relationships/image" Target="../media/image30.jpeg"/><Relationship Id="rId31" Type="http://schemas.openxmlformats.org/officeDocument/2006/relationships/image" Target="../media/image34.jpeg"/><Relationship Id="rId44" Type="http://schemas.openxmlformats.org/officeDocument/2006/relationships/image" Target="../media/image2.png"/><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oleObject" Target="../embeddings/oleObject7.bin"/><Relationship Id="rId27" Type="http://schemas.openxmlformats.org/officeDocument/2006/relationships/image" Target="../media/image31.jpeg"/><Relationship Id="rId30" Type="http://schemas.openxmlformats.org/officeDocument/2006/relationships/image" Target="../media/image33.jpeg"/><Relationship Id="rId35" Type="http://schemas.openxmlformats.org/officeDocument/2006/relationships/image" Target="../media/image37.jpeg"/><Relationship Id="rId43"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54.jpeg"/></Relationships>
</file>

<file path=ppt/slides/_rels/slide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155.png"/><Relationship Id="rId7" Type="http://schemas.openxmlformats.org/officeDocument/2006/relationships/image" Target="../media/image156.jpeg"/><Relationship Id="rId12"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7.jpeg"/><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157.jpeg"/></Relationships>
</file>

<file path=ppt/slides/_rels/slide4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59.jpeg"/></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1.jpeg"/></Relationships>
</file>

<file path=ppt/slides/_rels/slide4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oleObject" Target="../embeddings/oleObject49.bin"/><Relationship Id="rId3" Type="http://schemas.openxmlformats.org/officeDocument/2006/relationships/notesSlide" Target="../notesSlides/notesSlide44.xml"/><Relationship Id="rId7" Type="http://schemas.openxmlformats.org/officeDocument/2006/relationships/oleObject" Target="../embeddings/oleObject43.bin"/><Relationship Id="rId12"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2.bin"/><Relationship Id="rId11" Type="http://schemas.openxmlformats.org/officeDocument/2006/relationships/oleObject" Target="../embeddings/oleObject47.bin"/><Relationship Id="rId5" Type="http://schemas.openxmlformats.org/officeDocument/2006/relationships/image" Target="../media/image173.jpeg"/><Relationship Id="rId10" Type="http://schemas.openxmlformats.org/officeDocument/2006/relationships/oleObject" Target="../embeddings/oleObject46.bin"/><Relationship Id="rId4" Type="http://schemas.openxmlformats.org/officeDocument/2006/relationships/image" Target="../media/image172.jpeg"/><Relationship Id="rId9" Type="http://schemas.openxmlformats.org/officeDocument/2006/relationships/oleObject" Target="../embeddings/oleObject45.bin"/></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7.png"/><Relationship Id="rId18" Type="http://schemas.openxmlformats.org/officeDocument/2006/relationships/oleObject" Target="../embeddings/oleObject13.bin"/><Relationship Id="rId26" Type="http://schemas.openxmlformats.org/officeDocument/2006/relationships/image" Target="../media/image35.jpeg"/><Relationship Id="rId3" Type="http://schemas.openxmlformats.org/officeDocument/2006/relationships/notesSlide" Target="../notesSlides/notesSlide5.xml"/><Relationship Id="rId21" Type="http://schemas.openxmlformats.org/officeDocument/2006/relationships/oleObject" Target="../embeddings/oleObject16.bin"/><Relationship Id="rId34" Type="http://schemas.openxmlformats.org/officeDocument/2006/relationships/image" Target="../media/image41.png"/><Relationship Id="rId7" Type="http://schemas.openxmlformats.org/officeDocument/2006/relationships/image" Target="../media/image19.png"/><Relationship Id="rId12" Type="http://schemas.openxmlformats.org/officeDocument/2006/relationships/image" Target="../media/image26.png"/><Relationship Id="rId17" Type="http://schemas.openxmlformats.org/officeDocument/2006/relationships/oleObject" Target="../embeddings/oleObject12.bin"/><Relationship Id="rId25" Type="http://schemas.openxmlformats.org/officeDocument/2006/relationships/image" Target="../media/image8.jpeg"/><Relationship Id="rId33" Type="http://schemas.openxmlformats.org/officeDocument/2006/relationships/image" Target="../media/image40.png"/><Relationship Id="rId2" Type="http://schemas.openxmlformats.org/officeDocument/2006/relationships/slideLayout" Target="../slideLayouts/slideLayout7.xml"/><Relationship Id="rId16" Type="http://schemas.openxmlformats.org/officeDocument/2006/relationships/image" Target="../media/image30.jpeg"/><Relationship Id="rId20" Type="http://schemas.openxmlformats.org/officeDocument/2006/relationships/oleObject" Target="../embeddings/oleObject15.bin"/><Relationship Id="rId29" Type="http://schemas.openxmlformats.org/officeDocument/2006/relationships/image" Target="../media/image38.jpeg"/><Relationship Id="rId1" Type="http://schemas.openxmlformats.org/officeDocument/2006/relationships/vmlDrawing" Target="../drawings/vmlDrawing3.vml"/><Relationship Id="rId6" Type="http://schemas.openxmlformats.org/officeDocument/2006/relationships/image" Target="../media/image18.png"/><Relationship Id="rId11" Type="http://schemas.openxmlformats.org/officeDocument/2006/relationships/image" Target="../media/image25.png"/><Relationship Id="rId24" Type="http://schemas.openxmlformats.org/officeDocument/2006/relationships/image" Target="../media/image31.jpeg"/><Relationship Id="rId32" Type="http://schemas.openxmlformats.org/officeDocument/2006/relationships/image" Target="../media/image11.png"/><Relationship Id="rId37" Type="http://schemas.openxmlformats.org/officeDocument/2006/relationships/image" Target="../media/image43.png"/><Relationship Id="rId5" Type="http://schemas.openxmlformats.org/officeDocument/2006/relationships/image" Target="../media/image17.png"/><Relationship Id="rId15" Type="http://schemas.openxmlformats.org/officeDocument/2006/relationships/image" Target="../media/image29.png"/><Relationship Id="rId23" Type="http://schemas.openxmlformats.org/officeDocument/2006/relationships/oleObject" Target="../embeddings/oleObject18.bin"/><Relationship Id="rId28" Type="http://schemas.openxmlformats.org/officeDocument/2006/relationships/image" Target="../media/image37.jpeg"/><Relationship Id="rId36" Type="http://schemas.openxmlformats.org/officeDocument/2006/relationships/image" Target="../media/image7.jpeg"/><Relationship Id="rId10" Type="http://schemas.openxmlformats.org/officeDocument/2006/relationships/image" Target="../media/image22.png"/><Relationship Id="rId19" Type="http://schemas.openxmlformats.org/officeDocument/2006/relationships/oleObject" Target="../embeddings/oleObject14.bin"/><Relationship Id="rId31" Type="http://schemas.openxmlformats.org/officeDocument/2006/relationships/image" Target="../media/image39.pn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8.png"/><Relationship Id="rId22" Type="http://schemas.openxmlformats.org/officeDocument/2006/relationships/oleObject" Target="../embeddings/oleObject17.bin"/><Relationship Id="rId27" Type="http://schemas.openxmlformats.org/officeDocument/2006/relationships/image" Target="../media/image36.jpeg"/><Relationship Id="rId30" Type="http://schemas.openxmlformats.org/officeDocument/2006/relationships/image" Target="../media/image10.jpeg"/><Relationship Id="rId35"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7.png"/><Relationship Id="rId1" Type="http://schemas.openxmlformats.org/officeDocument/2006/relationships/slideLayout" Target="../slideLayouts/slideLayout12.xml"/><Relationship Id="rId5" Type="http://schemas.openxmlformats.org/officeDocument/2006/relationships/image" Target="../media/image179.png"/><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5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83.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186.png"/><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oleObject" Target="../embeddings/oleObject55.bin"/><Relationship Id="rId18" Type="http://schemas.openxmlformats.org/officeDocument/2006/relationships/image" Target="../media/image194.jpeg"/><Relationship Id="rId3" Type="http://schemas.openxmlformats.org/officeDocument/2006/relationships/notesSlide" Target="../notesSlides/notesSlide52.xml"/><Relationship Id="rId21" Type="http://schemas.openxmlformats.org/officeDocument/2006/relationships/oleObject" Target="../embeddings/oleObject60.bin"/><Relationship Id="rId7" Type="http://schemas.openxmlformats.org/officeDocument/2006/relationships/image" Target="../media/image173.jpeg"/><Relationship Id="rId12" Type="http://schemas.openxmlformats.org/officeDocument/2006/relationships/oleObject" Target="../embeddings/oleObject54.bin"/><Relationship Id="rId17" Type="http://schemas.openxmlformats.org/officeDocument/2006/relationships/image" Target="../media/image174.png"/><Relationship Id="rId2" Type="http://schemas.openxmlformats.org/officeDocument/2006/relationships/slideLayout" Target="../slideLayouts/slideLayout6.xml"/><Relationship Id="rId16" Type="http://schemas.openxmlformats.org/officeDocument/2006/relationships/image" Target="../media/image193.png"/><Relationship Id="rId20" Type="http://schemas.openxmlformats.org/officeDocument/2006/relationships/oleObject" Target="../embeddings/oleObject59.bin"/><Relationship Id="rId1" Type="http://schemas.openxmlformats.org/officeDocument/2006/relationships/vmlDrawing" Target="../drawings/vmlDrawing10.vml"/><Relationship Id="rId6" Type="http://schemas.openxmlformats.org/officeDocument/2006/relationships/image" Target="../media/image172.jpeg"/><Relationship Id="rId11" Type="http://schemas.openxmlformats.org/officeDocument/2006/relationships/oleObject" Target="../embeddings/oleObject53.bin"/><Relationship Id="rId5" Type="http://schemas.openxmlformats.org/officeDocument/2006/relationships/image" Target="../media/image192.png"/><Relationship Id="rId15" Type="http://schemas.openxmlformats.org/officeDocument/2006/relationships/oleObject" Target="../embeddings/oleObject57.bin"/><Relationship Id="rId23" Type="http://schemas.openxmlformats.org/officeDocument/2006/relationships/oleObject" Target="../embeddings/oleObject62.bin"/><Relationship Id="rId10" Type="http://schemas.openxmlformats.org/officeDocument/2006/relationships/oleObject" Target="../embeddings/oleObject52.bin"/><Relationship Id="rId19" Type="http://schemas.openxmlformats.org/officeDocument/2006/relationships/oleObject" Target="../embeddings/oleObject58.bin"/><Relationship Id="rId4" Type="http://schemas.openxmlformats.org/officeDocument/2006/relationships/image" Target="../media/image158.png"/><Relationship Id="rId9" Type="http://schemas.openxmlformats.org/officeDocument/2006/relationships/oleObject" Target="../embeddings/oleObject51.bin"/><Relationship Id="rId14" Type="http://schemas.openxmlformats.org/officeDocument/2006/relationships/oleObject" Target="../embeddings/oleObject56.bin"/><Relationship Id="rId22" Type="http://schemas.openxmlformats.org/officeDocument/2006/relationships/oleObject" Target="../embeddings/oleObject61.bin"/></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9.png"/><Relationship Id="rId18" Type="http://schemas.openxmlformats.org/officeDocument/2006/relationships/image" Target="../media/image31.jpeg"/><Relationship Id="rId26" Type="http://schemas.openxmlformats.org/officeDocument/2006/relationships/image" Target="../media/image37.jpeg"/><Relationship Id="rId3" Type="http://schemas.openxmlformats.org/officeDocument/2006/relationships/notesSlide" Target="../notesSlides/notesSlide6.xml"/><Relationship Id="rId21" Type="http://schemas.openxmlformats.org/officeDocument/2006/relationships/image" Target="../media/image33.jpeg"/><Relationship Id="rId34"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25.png"/><Relationship Id="rId17" Type="http://schemas.openxmlformats.org/officeDocument/2006/relationships/oleObject" Target="../embeddings/oleObject21.bin"/><Relationship Id="rId25" Type="http://schemas.openxmlformats.org/officeDocument/2006/relationships/image" Target="../media/image36.jpeg"/><Relationship Id="rId33" Type="http://schemas.openxmlformats.org/officeDocument/2006/relationships/image" Target="../media/image42.png"/><Relationship Id="rId2" Type="http://schemas.openxmlformats.org/officeDocument/2006/relationships/slideLayout" Target="../slideLayouts/slideLayout7.xml"/><Relationship Id="rId16" Type="http://schemas.openxmlformats.org/officeDocument/2006/relationships/oleObject" Target="../embeddings/oleObject20.bin"/><Relationship Id="rId20" Type="http://schemas.openxmlformats.org/officeDocument/2006/relationships/image" Target="../media/image8.jpeg"/><Relationship Id="rId29" Type="http://schemas.openxmlformats.org/officeDocument/2006/relationships/image" Target="../media/image39.png"/><Relationship Id="rId1" Type="http://schemas.openxmlformats.org/officeDocument/2006/relationships/vmlDrawing" Target="../drawings/vmlDrawing4.vml"/><Relationship Id="rId6" Type="http://schemas.openxmlformats.org/officeDocument/2006/relationships/image" Target="../media/image17.png"/><Relationship Id="rId11" Type="http://schemas.openxmlformats.org/officeDocument/2006/relationships/image" Target="../media/image24.png"/><Relationship Id="rId24" Type="http://schemas.openxmlformats.org/officeDocument/2006/relationships/image" Target="../media/image9.jpeg"/><Relationship Id="rId32" Type="http://schemas.openxmlformats.org/officeDocument/2006/relationships/image" Target="../media/image41.png"/><Relationship Id="rId5" Type="http://schemas.openxmlformats.org/officeDocument/2006/relationships/image" Target="../media/image16.jpeg"/><Relationship Id="rId15" Type="http://schemas.openxmlformats.org/officeDocument/2006/relationships/oleObject" Target="../embeddings/oleObject19.bin"/><Relationship Id="rId23" Type="http://schemas.openxmlformats.org/officeDocument/2006/relationships/image" Target="../media/image35.jpeg"/><Relationship Id="rId28" Type="http://schemas.openxmlformats.org/officeDocument/2006/relationships/image" Target="../media/image10.jpeg"/><Relationship Id="rId10" Type="http://schemas.openxmlformats.org/officeDocument/2006/relationships/image" Target="../media/image22.png"/><Relationship Id="rId19" Type="http://schemas.openxmlformats.org/officeDocument/2006/relationships/image" Target="../media/image32.jpeg"/><Relationship Id="rId31" Type="http://schemas.openxmlformats.org/officeDocument/2006/relationships/image" Target="../media/image40.png"/><Relationship Id="rId4" Type="http://schemas.openxmlformats.org/officeDocument/2006/relationships/image" Target="../media/image15.jpeg"/><Relationship Id="rId9" Type="http://schemas.openxmlformats.org/officeDocument/2006/relationships/image" Target="../media/image21.png"/><Relationship Id="rId14" Type="http://schemas.openxmlformats.org/officeDocument/2006/relationships/image" Target="../media/image30.jpeg"/><Relationship Id="rId22" Type="http://schemas.openxmlformats.org/officeDocument/2006/relationships/image" Target="../media/image34.jpeg"/><Relationship Id="rId27" Type="http://schemas.openxmlformats.org/officeDocument/2006/relationships/image" Target="../media/image38.jpeg"/><Relationship Id="rId30" Type="http://schemas.openxmlformats.org/officeDocument/2006/relationships/image" Target="../media/image11.png"/><Relationship Id="rId35"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572000" y="1622286"/>
            <a:ext cx="4419600" cy="1323439"/>
          </a:xfrm>
          <a:prstGeom prst="rect">
            <a:avLst/>
          </a:prstGeom>
          <a:noFill/>
        </p:spPr>
        <p:txBody>
          <a:bodyPr wrap="square" rtlCol="0">
            <a:spAutoFit/>
          </a:bodyPr>
          <a:lstStyle/>
          <a:p>
            <a:r>
              <a:rPr lang="en-US" sz="4000" dirty="0" smtClean="0"/>
              <a:t>Multiclass object detection</a:t>
            </a:r>
            <a:endParaRPr lang="en-US" sz="4000" dirty="0"/>
          </a:p>
        </p:txBody>
      </p:sp>
      <p:pic>
        <p:nvPicPr>
          <p:cNvPr id="5" name="Picture 3"/>
          <p:cNvPicPr>
            <a:picLocks noChangeAspect="1" noChangeArrowheads="1"/>
          </p:cNvPicPr>
          <p:nvPr/>
        </p:nvPicPr>
        <p:blipFill>
          <a:blip r:embed="rId3"/>
          <a:srcRect l="1874" t="12758" r="37872" b="10077"/>
          <a:stretch>
            <a:fillRect/>
          </a:stretch>
        </p:blipFill>
        <p:spPr bwMode="auto">
          <a:xfrm>
            <a:off x="533400" y="1622286"/>
            <a:ext cx="3792794"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sz="4000"/>
              <a:t>How many categories?</a:t>
            </a:r>
          </a:p>
        </p:txBody>
      </p:sp>
      <p:sp>
        <p:nvSpPr>
          <p:cNvPr id="181251" name="Rectangle 3"/>
          <p:cNvSpPr>
            <a:spLocks noGrp="1" noChangeArrowheads="1"/>
          </p:cNvSpPr>
          <p:nvPr>
            <p:ph type="body" idx="1"/>
          </p:nvPr>
        </p:nvSpPr>
        <p:spPr/>
        <p:txBody>
          <a:bodyPr/>
          <a:lstStyle/>
          <a:p>
            <a:r>
              <a:rPr lang="en-US"/>
              <a:t>Probably this question is not even specific enough to have an answer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0" y="274638"/>
            <a:ext cx="9144000" cy="715962"/>
          </a:xfrm>
        </p:spPr>
        <p:txBody>
          <a:bodyPr>
            <a:normAutofit fontScale="90000"/>
          </a:bodyPr>
          <a:lstStyle/>
          <a:p>
            <a:r>
              <a:rPr lang="en-US" sz="4000"/>
              <a:t>Which level of categorization </a:t>
            </a:r>
            <a:br>
              <a:rPr lang="en-US" sz="4000"/>
            </a:br>
            <a:r>
              <a:rPr lang="en-US" sz="4000"/>
              <a:t>is the right one?</a:t>
            </a:r>
          </a:p>
        </p:txBody>
      </p:sp>
      <p:sp>
        <p:nvSpPr>
          <p:cNvPr id="166919" name="Text Box 7"/>
          <p:cNvSpPr txBox="1">
            <a:spLocks noChangeArrowheads="1"/>
          </p:cNvSpPr>
          <p:nvPr/>
        </p:nvSpPr>
        <p:spPr bwMode="auto">
          <a:xfrm>
            <a:off x="914400" y="1447800"/>
            <a:ext cx="7092950" cy="915988"/>
          </a:xfrm>
          <a:prstGeom prst="rect">
            <a:avLst/>
          </a:prstGeom>
          <a:noFill/>
          <a:ln w="9525">
            <a:noFill/>
            <a:miter lim="800000"/>
            <a:headEnd/>
            <a:tailEnd/>
          </a:ln>
          <a:effectLst/>
        </p:spPr>
        <p:txBody>
          <a:bodyPr wrap="none">
            <a:prstTxWarp prst="textNoShape">
              <a:avLst/>
            </a:prstTxWarp>
            <a:spAutoFit/>
          </a:bodyPr>
          <a:lstStyle/>
          <a:p>
            <a:r>
              <a:rPr lang="en-US"/>
              <a:t>Car is an object composed of: </a:t>
            </a:r>
            <a:br>
              <a:rPr lang="en-US"/>
            </a:br>
            <a:r>
              <a:rPr lang="en-US"/>
              <a:t>	a few doors, four wheels (not all visible at all times), a roof, </a:t>
            </a:r>
          </a:p>
          <a:p>
            <a:r>
              <a:rPr lang="en-US"/>
              <a:t>	front lights, windshield </a:t>
            </a:r>
          </a:p>
        </p:txBody>
      </p:sp>
      <p:sp>
        <p:nvSpPr>
          <p:cNvPr id="166920" name="Text Box 8"/>
          <p:cNvSpPr txBox="1">
            <a:spLocks noChangeArrowheads="1"/>
          </p:cNvSpPr>
          <p:nvPr/>
        </p:nvSpPr>
        <p:spPr bwMode="auto">
          <a:xfrm>
            <a:off x="457200" y="5105400"/>
            <a:ext cx="7750840" cy="646331"/>
          </a:xfrm>
          <a:prstGeom prst="rect">
            <a:avLst/>
          </a:prstGeom>
          <a:noFill/>
          <a:ln w="9525">
            <a:noFill/>
            <a:miter lim="800000"/>
            <a:headEnd/>
            <a:tailEnd/>
          </a:ln>
          <a:effectLst/>
        </p:spPr>
        <p:txBody>
          <a:bodyPr wrap="none">
            <a:prstTxWarp prst="textNoShape">
              <a:avLst/>
            </a:prstTxWarp>
            <a:spAutoFit/>
          </a:bodyPr>
          <a:lstStyle/>
          <a:p>
            <a:r>
              <a:rPr lang="en-US" dirty="0"/>
              <a:t>If you are thinking in buying a car, you might want to be a bit more specific about</a:t>
            </a:r>
          </a:p>
          <a:p>
            <a:r>
              <a:rPr lang="en-US" dirty="0"/>
              <a:t>your </a:t>
            </a:r>
            <a:r>
              <a:rPr lang="en-US" dirty="0" smtClean="0"/>
              <a:t>categorization level.</a:t>
            </a:r>
            <a:endParaRPr lang="en-US" dirty="0"/>
          </a:p>
        </p:txBody>
      </p:sp>
      <p:grpSp>
        <p:nvGrpSpPr>
          <p:cNvPr id="2" name="Group 10"/>
          <p:cNvGrpSpPr>
            <a:grpSpLocks/>
          </p:cNvGrpSpPr>
          <p:nvPr/>
        </p:nvGrpSpPr>
        <p:grpSpPr bwMode="auto">
          <a:xfrm>
            <a:off x="381000" y="2590800"/>
            <a:ext cx="8305800" cy="2478088"/>
            <a:chOff x="240" y="1632"/>
            <a:chExt cx="5232" cy="1561"/>
          </a:xfrm>
        </p:grpSpPr>
        <p:pic>
          <p:nvPicPr>
            <p:cNvPr id="166916" name="Picture 4"/>
            <p:cNvPicPr>
              <a:picLocks noChangeAspect="1" noChangeArrowheads="1"/>
            </p:cNvPicPr>
            <p:nvPr/>
          </p:nvPicPr>
          <p:blipFill>
            <a:blip r:embed="rId3"/>
            <a:srcRect/>
            <a:stretch>
              <a:fillRect/>
            </a:stretch>
          </p:blipFill>
          <p:spPr bwMode="auto">
            <a:xfrm>
              <a:off x="240" y="1776"/>
              <a:ext cx="678" cy="1417"/>
            </a:xfrm>
            <a:prstGeom prst="rect">
              <a:avLst/>
            </a:prstGeom>
            <a:noFill/>
          </p:spPr>
        </p:pic>
        <p:pic>
          <p:nvPicPr>
            <p:cNvPr id="166917" name="Picture 5"/>
            <p:cNvPicPr>
              <a:picLocks noChangeAspect="1" noChangeArrowheads="1"/>
            </p:cNvPicPr>
            <p:nvPr/>
          </p:nvPicPr>
          <p:blipFill>
            <a:blip r:embed="rId4"/>
            <a:srcRect/>
            <a:stretch>
              <a:fillRect/>
            </a:stretch>
          </p:blipFill>
          <p:spPr bwMode="auto">
            <a:xfrm>
              <a:off x="1200" y="1680"/>
              <a:ext cx="1920" cy="1440"/>
            </a:xfrm>
            <a:prstGeom prst="rect">
              <a:avLst/>
            </a:prstGeom>
            <a:noFill/>
            <a:ln w="9525">
              <a:noFill/>
              <a:miter lim="800000"/>
              <a:headEnd/>
              <a:tailEnd/>
            </a:ln>
            <a:effectLst/>
          </p:spPr>
        </p:pic>
        <p:pic>
          <p:nvPicPr>
            <p:cNvPr id="166918" name="Picture 6"/>
            <p:cNvPicPr>
              <a:picLocks noChangeAspect="1" noChangeArrowheads="1"/>
            </p:cNvPicPr>
            <p:nvPr/>
          </p:nvPicPr>
          <p:blipFill>
            <a:blip r:embed="rId5"/>
            <a:srcRect/>
            <a:stretch>
              <a:fillRect/>
            </a:stretch>
          </p:blipFill>
          <p:spPr bwMode="auto">
            <a:xfrm>
              <a:off x="3456" y="1632"/>
              <a:ext cx="2016" cy="1510"/>
            </a:xfrm>
            <a:prstGeom prst="rect">
              <a:avLst/>
            </a:prstGeom>
            <a:noFill/>
            <a:ln w="9525">
              <a:noFill/>
              <a:miter lim="800000"/>
              <a:headEnd/>
              <a:tailEnd/>
            </a:ln>
            <a:effectLst/>
          </p:spPr>
        </p:pic>
        <p:sp>
          <p:nvSpPr>
            <p:cNvPr id="166921" name="Text Box 9"/>
            <p:cNvSpPr txBox="1">
              <a:spLocks noChangeArrowheads="1"/>
            </p:cNvSpPr>
            <p:nvPr/>
          </p:nvSpPr>
          <p:spPr bwMode="auto">
            <a:xfrm>
              <a:off x="480" y="1632"/>
              <a:ext cx="223" cy="288"/>
            </a:xfrm>
            <a:prstGeom prst="rect">
              <a:avLst/>
            </a:prstGeom>
            <a:noFill/>
            <a:ln w="9525">
              <a:noFill/>
              <a:miter lim="800000"/>
              <a:headEnd/>
              <a:tailEnd/>
            </a:ln>
            <a:effectLst/>
          </p:spPr>
          <p:txBody>
            <a:bodyPr wrap="none">
              <a:prstTxWarp prst="textNoShape">
                <a:avLst/>
              </a:prstTxWarp>
              <a:spAutoFit/>
            </a:bodyPr>
            <a:lstStyle/>
            <a:p>
              <a:r>
                <a:rPr lang="en-US" sz="2400"/>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9" grpId="0"/>
      <p:bldP spid="1669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0" y="198438"/>
            <a:ext cx="9144000" cy="715962"/>
          </a:xfrm>
        </p:spPr>
        <p:txBody>
          <a:bodyPr>
            <a:normAutofit fontScale="90000"/>
          </a:bodyPr>
          <a:lstStyle/>
          <a:p>
            <a:r>
              <a:rPr lang="en-US" sz="4000"/>
              <a:t>Entry-level categories</a:t>
            </a:r>
            <a:br>
              <a:rPr lang="en-US" sz="4000"/>
            </a:br>
            <a:r>
              <a:rPr lang="en-US" sz="3200"/>
              <a:t>(Jolicoeur, Gluck, Kosslyn 1984)</a:t>
            </a:r>
          </a:p>
        </p:txBody>
      </p:sp>
      <p:sp>
        <p:nvSpPr>
          <p:cNvPr id="187395" name="Rectangle 3"/>
          <p:cNvSpPr>
            <a:spLocks noGrp="1" noChangeArrowheads="1"/>
          </p:cNvSpPr>
          <p:nvPr>
            <p:ph type="body" idx="1"/>
          </p:nvPr>
        </p:nvSpPr>
        <p:spPr>
          <a:xfrm>
            <a:off x="457200" y="1219200"/>
            <a:ext cx="8229600" cy="4906963"/>
          </a:xfrm>
        </p:spPr>
        <p:txBody>
          <a:bodyPr/>
          <a:lstStyle/>
          <a:p>
            <a:r>
              <a:rPr lang="en-US"/>
              <a:t>Typical member of a basic-level category are categorized at the expected level</a:t>
            </a:r>
          </a:p>
          <a:p>
            <a:r>
              <a:rPr lang="en-US"/>
              <a:t>Atypical members tend to be classified at a subordinate level.</a:t>
            </a:r>
          </a:p>
        </p:txBody>
      </p:sp>
      <p:grpSp>
        <p:nvGrpSpPr>
          <p:cNvPr id="2" name="Group 8"/>
          <p:cNvGrpSpPr>
            <a:grpSpLocks/>
          </p:cNvGrpSpPr>
          <p:nvPr/>
        </p:nvGrpSpPr>
        <p:grpSpPr bwMode="auto">
          <a:xfrm>
            <a:off x="685800" y="3505200"/>
            <a:ext cx="3276600" cy="3033713"/>
            <a:chOff x="432" y="2208"/>
            <a:chExt cx="2064" cy="1911"/>
          </a:xfrm>
        </p:grpSpPr>
        <p:pic>
          <p:nvPicPr>
            <p:cNvPr id="187396" name="Picture 4"/>
            <p:cNvPicPr>
              <a:picLocks noChangeAspect="1" noChangeArrowheads="1"/>
            </p:cNvPicPr>
            <p:nvPr/>
          </p:nvPicPr>
          <p:blipFill>
            <a:blip r:embed="rId3"/>
            <a:srcRect/>
            <a:stretch>
              <a:fillRect/>
            </a:stretch>
          </p:blipFill>
          <p:spPr bwMode="auto">
            <a:xfrm>
              <a:off x="432" y="2208"/>
              <a:ext cx="2064" cy="1710"/>
            </a:xfrm>
            <a:prstGeom prst="rect">
              <a:avLst/>
            </a:prstGeom>
            <a:noFill/>
            <a:ln w="9525">
              <a:noFill/>
              <a:miter lim="800000"/>
              <a:headEnd/>
              <a:tailEnd/>
            </a:ln>
            <a:effectLst/>
          </p:spPr>
        </p:pic>
        <p:sp>
          <p:nvSpPr>
            <p:cNvPr id="187398" name="Text Box 6"/>
            <p:cNvSpPr txBox="1">
              <a:spLocks noChangeArrowheads="1"/>
            </p:cNvSpPr>
            <p:nvPr/>
          </p:nvSpPr>
          <p:spPr bwMode="auto">
            <a:xfrm>
              <a:off x="1296" y="3888"/>
              <a:ext cx="492" cy="231"/>
            </a:xfrm>
            <a:prstGeom prst="rect">
              <a:avLst/>
            </a:prstGeom>
            <a:noFill/>
            <a:ln w="9525">
              <a:noFill/>
              <a:miter lim="800000"/>
              <a:headEnd/>
              <a:tailEnd/>
            </a:ln>
            <a:effectLst/>
          </p:spPr>
          <p:txBody>
            <a:bodyPr wrap="none">
              <a:prstTxWarp prst="textNoShape">
                <a:avLst/>
              </a:prstTxWarp>
              <a:spAutoFit/>
            </a:bodyPr>
            <a:lstStyle/>
            <a:p>
              <a:r>
                <a:rPr lang="en-US"/>
                <a:t>A bird</a:t>
              </a:r>
            </a:p>
          </p:txBody>
        </p:sp>
      </p:grpSp>
      <p:grpSp>
        <p:nvGrpSpPr>
          <p:cNvPr id="3" name="Group 9"/>
          <p:cNvGrpSpPr>
            <a:grpSpLocks/>
          </p:cNvGrpSpPr>
          <p:nvPr/>
        </p:nvGrpSpPr>
        <p:grpSpPr bwMode="auto">
          <a:xfrm>
            <a:off x="5562600" y="2895600"/>
            <a:ext cx="2454275" cy="3810000"/>
            <a:chOff x="3504" y="1824"/>
            <a:chExt cx="1546" cy="2400"/>
          </a:xfrm>
        </p:grpSpPr>
        <p:pic>
          <p:nvPicPr>
            <p:cNvPr id="187397" name="Picture 5"/>
            <p:cNvPicPr>
              <a:picLocks noChangeAspect="1" noChangeArrowheads="1"/>
            </p:cNvPicPr>
            <p:nvPr/>
          </p:nvPicPr>
          <p:blipFill>
            <a:blip r:embed="rId4"/>
            <a:srcRect/>
            <a:stretch>
              <a:fillRect/>
            </a:stretch>
          </p:blipFill>
          <p:spPr bwMode="auto">
            <a:xfrm>
              <a:off x="3504" y="1824"/>
              <a:ext cx="1546" cy="2208"/>
            </a:xfrm>
            <a:prstGeom prst="rect">
              <a:avLst/>
            </a:prstGeom>
            <a:noFill/>
            <a:ln w="9525">
              <a:noFill/>
              <a:miter lim="800000"/>
              <a:headEnd/>
              <a:tailEnd/>
            </a:ln>
            <a:effectLst/>
          </p:spPr>
        </p:pic>
        <p:sp>
          <p:nvSpPr>
            <p:cNvPr id="187399" name="Text Box 7"/>
            <p:cNvSpPr txBox="1">
              <a:spLocks noChangeArrowheads="1"/>
            </p:cNvSpPr>
            <p:nvPr/>
          </p:nvSpPr>
          <p:spPr bwMode="auto">
            <a:xfrm>
              <a:off x="3984" y="3993"/>
              <a:ext cx="756" cy="231"/>
            </a:xfrm>
            <a:prstGeom prst="rect">
              <a:avLst/>
            </a:prstGeom>
            <a:noFill/>
            <a:ln w="9525">
              <a:noFill/>
              <a:miter lim="800000"/>
              <a:headEnd/>
              <a:tailEnd/>
            </a:ln>
            <a:effectLst/>
          </p:spPr>
          <p:txBody>
            <a:bodyPr wrap="none">
              <a:prstTxWarp prst="textNoShape">
                <a:avLst/>
              </a:prstTxWarp>
              <a:spAutoFit/>
            </a:bodyPr>
            <a:lstStyle/>
            <a:p>
              <a:r>
                <a:rPr lang="en-US"/>
                <a:t>An ostrich</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0" y="274638"/>
            <a:ext cx="9144000" cy="715962"/>
          </a:xfrm>
        </p:spPr>
        <p:txBody>
          <a:bodyPr>
            <a:normAutofit fontScale="90000"/>
          </a:bodyPr>
          <a:lstStyle/>
          <a:p>
            <a:r>
              <a:rPr lang="en-US" sz="4000"/>
              <a:t>We do not need to recognize the exact category</a:t>
            </a:r>
          </a:p>
        </p:txBody>
      </p:sp>
      <p:sp>
        <p:nvSpPr>
          <p:cNvPr id="154627" name="Rectangle 3"/>
          <p:cNvSpPr>
            <a:spLocks noGrp="1" noChangeArrowheads="1"/>
          </p:cNvSpPr>
          <p:nvPr>
            <p:ph type="body" idx="1"/>
          </p:nvPr>
        </p:nvSpPr>
        <p:spPr>
          <a:xfrm>
            <a:off x="457200" y="1447800"/>
            <a:ext cx="8229600" cy="4678363"/>
          </a:xfrm>
        </p:spPr>
        <p:txBody>
          <a:bodyPr/>
          <a:lstStyle/>
          <a:p>
            <a:pPr>
              <a:buFontTx/>
              <a:buNone/>
            </a:pPr>
            <a:r>
              <a:rPr lang="en-US"/>
              <a:t>A new class can borrow information from similar categories</a:t>
            </a:r>
          </a:p>
          <a:p>
            <a:pPr>
              <a:buFontTx/>
              <a:buNone/>
            </a:pPr>
            <a:endParaRPr lang="en-US"/>
          </a:p>
        </p:txBody>
      </p:sp>
      <p:pic>
        <p:nvPicPr>
          <p:cNvPr id="154629" name="Picture 5"/>
          <p:cNvPicPr>
            <a:picLocks noChangeAspect="1" noChangeArrowheads="1"/>
          </p:cNvPicPr>
          <p:nvPr/>
        </p:nvPicPr>
        <p:blipFill>
          <a:blip r:embed="rId3"/>
          <a:srcRect/>
          <a:stretch>
            <a:fillRect/>
          </a:stretch>
        </p:blipFill>
        <p:spPr bwMode="auto">
          <a:xfrm>
            <a:off x="1371600" y="3276600"/>
            <a:ext cx="4038600" cy="27765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sz="4000"/>
              <a:t>So, where is computer vision?</a:t>
            </a:r>
          </a:p>
        </p:txBody>
      </p:sp>
      <p:sp>
        <p:nvSpPr>
          <p:cNvPr id="189443" name="Rectangle 3"/>
          <p:cNvSpPr>
            <a:spLocks noGrp="1" noChangeArrowheads="1"/>
          </p:cNvSpPr>
          <p:nvPr>
            <p:ph type="body" idx="1"/>
          </p:nvPr>
        </p:nvSpPr>
        <p:spPr/>
        <p:txBody>
          <a:bodyPr/>
          <a:lstStyle/>
          <a:p>
            <a:pPr>
              <a:buFontTx/>
              <a:buNone/>
            </a:pPr>
            <a:r>
              <a:rPr lang="en-US"/>
              <a:t>Well…</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76200"/>
            <a:ext cx="8229600" cy="1143000"/>
          </a:xfrm>
        </p:spPr>
        <p:txBody>
          <a:bodyPr>
            <a:normAutofit fontScale="90000"/>
          </a:bodyPr>
          <a:lstStyle/>
          <a:p>
            <a:r>
              <a:rPr lang="en-US" sz="4000"/>
              <a:t>Multiclass object detection</a:t>
            </a:r>
            <a:br>
              <a:rPr lang="en-US" sz="4000"/>
            </a:br>
            <a:r>
              <a:rPr lang="en-US" sz="3600"/>
              <a:t>the not so early days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76200"/>
            <a:ext cx="8229600" cy="1143000"/>
          </a:xfrm>
        </p:spPr>
        <p:txBody>
          <a:bodyPr>
            <a:normAutofit fontScale="90000"/>
          </a:bodyPr>
          <a:lstStyle/>
          <a:p>
            <a:r>
              <a:rPr lang="en-US" sz="4000"/>
              <a:t>Multiclass object detection</a:t>
            </a:r>
            <a:br>
              <a:rPr lang="en-US" sz="4000"/>
            </a:br>
            <a:r>
              <a:rPr lang="en-US" sz="3600"/>
              <a:t>the not so early days</a:t>
            </a:r>
          </a:p>
        </p:txBody>
      </p:sp>
      <p:sp>
        <p:nvSpPr>
          <p:cNvPr id="229379" name="Text Box 3"/>
          <p:cNvSpPr txBox="1">
            <a:spLocks noChangeArrowheads="1"/>
          </p:cNvSpPr>
          <p:nvPr/>
        </p:nvSpPr>
        <p:spPr bwMode="auto">
          <a:xfrm>
            <a:off x="280988" y="3657600"/>
            <a:ext cx="6459537" cy="457200"/>
          </a:xfrm>
          <a:prstGeom prst="rect">
            <a:avLst/>
          </a:prstGeom>
          <a:noFill/>
          <a:ln w="9525">
            <a:noFill/>
            <a:miter lim="800000"/>
            <a:headEnd/>
            <a:tailEnd/>
          </a:ln>
          <a:effectLst/>
        </p:spPr>
        <p:txBody>
          <a:bodyPr wrap="none">
            <a:prstTxWarp prst="textNoShape">
              <a:avLst/>
            </a:prstTxWarp>
            <a:spAutoFit/>
          </a:bodyPr>
          <a:lstStyle/>
          <a:p>
            <a:pPr eaLnBrk="1" hangingPunct="1">
              <a:buFontTx/>
              <a:buChar char="•"/>
            </a:pPr>
            <a:r>
              <a:rPr lang="en-US" sz="2400">
                <a:latin typeface="Times New Roman" charset="0"/>
                <a:ea typeface="Arial" charset="0"/>
                <a:cs typeface="Arial" charset="0"/>
              </a:rPr>
              <a:t> Schneiderman-Kanade multiclass object detection</a:t>
            </a:r>
          </a:p>
        </p:txBody>
      </p:sp>
      <p:sp>
        <p:nvSpPr>
          <p:cNvPr id="229380" name="Text Box 4"/>
          <p:cNvSpPr txBox="1">
            <a:spLocks noChangeArrowheads="1"/>
          </p:cNvSpPr>
          <p:nvPr/>
        </p:nvSpPr>
        <p:spPr bwMode="auto">
          <a:xfrm>
            <a:off x="231775" y="1295400"/>
            <a:ext cx="8607425" cy="457200"/>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latin typeface="Times New Roman" charset="0"/>
                <a:ea typeface="Arial" charset="0"/>
                <a:cs typeface="Arial" charset="0"/>
              </a:rPr>
              <a:t>Using a set of independent binary classifiers was a common strategy:</a:t>
            </a:r>
          </a:p>
        </p:txBody>
      </p:sp>
      <p:pic>
        <p:nvPicPr>
          <p:cNvPr id="229381" name="Picture 5"/>
          <p:cNvPicPr>
            <a:picLocks noChangeAspect="1" noChangeArrowheads="1"/>
          </p:cNvPicPr>
          <p:nvPr/>
        </p:nvPicPr>
        <p:blipFill>
          <a:blip r:embed="rId3"/>
          <a:srcRect/>
          <a:stretch>
            <a:fillRect/>
          </a:stretch>
        </p:blipFill>
        <p:spPr bwMode="auto">
          <a:xfrm>
            <a:off x="4570413" y="4284663"/>
            <a:ext cx="4506912" cy="1489075"/>
          </a:xfrm>
          <a:prstGeom prst="rect">
            <a:avLst/>
          </a:prstGeom>
          <a:noFill/>
          <a:ln w="9525">
            <a:noFill/>
            <a:miter lim="800000"/>
            <a:headEnd/>
            <a:tailEnd/>
          </a:ln>
          <a:effectLst/>
        </p:spPr>
      </p:pic>
      <p:grpSp>
        <p:nvGrpSpPr>
          <p:cNvPr id="2" name="Group 6"/>
          <p:cNvGrpSpPr>
            <a:grpSpLocks/>
          </p:cNvGrpSpPr>
          <p:nvPr/>
        </p:nvGrpSpPr>
        <p:grpSpPr bwMode="auto">
          <a:xfrm>
            <a:off x="315913" y="1733550"/>
            <a:ext cx="8558212" cy="1949450"/>
            <a:chOff x="199" y="1092"/>
            <a:chExt cx="5391" cy="1228"/>
          </a:xfrm>
        </p:grpSpPr>
        <p:sp>
          <p:nvSpPr>
            <p:cNvPr id="229383" name="Text Box 7"/>
            <p:cNvSpPr txBox="1">
              <a:spLocks noChangeArrowheads="1"/>
            </p:cNvSpPr>
            <p:nvPr/>
          </p:nvSpPr>
          <p:spPr bwMode="auto">
            <a:xfrm>
              <a:off x="199" y="1092"/>
              <a:ext cx="3923" cy="288"/>
            </a:xfrm>
            <a:prstGeom prst="rect">
              <a:avLst/>
            </a:prstGeom>
            <a:noFill/>
            <a:ln w="9525">
              <a:noFill/>
              <a:miter lim="800000"/>
              <a:headEnd/>
              <a:tailEnd/>
            </a:ln>
            <a:effectLst/>
          </p:spPr>
          <p:txBody>
            <a:bodyPr wrap="none">
              <a:prstTxWarp prst="textNoShape">
                <a:avLst/>
              </a:prstTxWarp>
              <a:spAutoFit/>
            </a:bodyPr>
            <a:lstStyle/>
            <a:p>
              <a:pPr eaLnBrk="1" hangingPunct="1">
                <a:buFontTx/>
                <a:buChar char="•"/>
              </a:pPr>
              <a:r>
                <a:rPr lang="en-US" sz="2400">
                  <a:latin typeface="Times New Roman" charset="0"/>
                  <a:ea typeface="Arial" charset="0"/>
                  <a:cs typeface="Arial" charset="0"/>
                </a:rPr>
                <a:t> Viola-Jones extension for dealing with rotations</a:t>
              </a:r>
            </a:p>
          </p:txBody>
        </p:sp>
        <p:pic>
          <p:nvPicPr>
            <p:cNvPr id="229384" name="Picture 8"/>
            <p:cNvPicPr>
              <a:picLocks noChangeAspect="1" noChangeArrowheads="1"/>
            </p:cNvPicPr>
            <p:nvPr/>
          </p:nvPicPr>
          <p:blipFill>
            <a:blip r:embed="rId4"/>
            <a:srcRect/>
            <a:stretch>
              <a:fillRect/>
            </a:stretch>
          </p:blipFill>
          <p:spPr bwMode="auto">
            <a:xfrm>
              <a:off x="325" y="1344"/>
              <a:ext cx="1065" cy="944"/>
            </a:xfrm>
            <a:prstGeom prst="rect">
              <a:avLst/>
            </a:prstGeom>
            <a:noFill/>
            <a:ln w="9525">
              <a:noFill/>
              <a:miter lim="800000"/>
              <a:headEnd/>
              <a:tailEnd/>
            </a:ln>
            <a:effectLst/>
          </p:spPr>
        </p:pic>
        <p:sp>
          <p:nvSpPr>
            <p:cNvPr id="229385" name="Text Box 9"/>
            <p:cNvSpPr txBox="1">
              <a:spLocks noChangeArrowheads="1"/>
            </p:cNvSpPr>
            <p:nvPr/>
          </p:nvSpPr>
          <p:spPr bwMode="auto">
            <a:xfrm>
              <a:off x="3215" y="1378"/>
              <a:ext cx="2375" cy="288"/>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latin typeface="Times New Roman" charset="0"/>
                  <a:ea typeface="Arial" charset="0"/>
                  <a:cs typeface="Arial" charset="0"/>
                </a:rPr>
                <a:t>- two cascades for each view </a:t>
              </a:r>
            </a:p>
          </p:txBody>
        </p:sp>
        <p:pic>
          <p:nvPicPr>
            <p:cNvPr id="229386" name="Picture 10"/>
            <p:cNvPicPr>
              <a:picLocks noChangeAspect="1" noChangeArrowheads="1"/>
            </p:cNvPicPr>
            <p:nvPr/>
          </p:nvPicPr>
          <p:blipFill>
            <a:blip r:embed="rId5"/>
            <a:srcRect/>
            <a:stretch>
              <a:fillRect/>
            </a:stretch>
          </p:blipFill>
          <p:spPr bwMode="auto">
            <a:xfrm>
              <a:off x="2034" y="1350"/>
              <a:ext cx="1127" cy="970"/>
            </a:xfrm>
            <a:prstGeom prst="rect">
              <a:avLst/>
            </a:prstGeom>
            <a:noFill/>
            <a:ln w="9525">
              <a:noFill/>
              <a:miter lim="800000"/>
              <a:headEnd/>
              <a:tailEnd/>
            </a:ln>
            <a:effectLst/>
          </p:spPr>
        </p:pic>
      </p:grpSp>
      <p:grpSp>
        <p:nvGrpSpPr>
          <p:cNvPr id="3" name="Group 11"/>
          <p:cNvGrpSpPr>
            <a:grpSpLocks/>
          </p:cNvGrpSpPr>
          <p:nvPr/>
        </p:nvGrpSpPr>
        <p:grpSpPr bwMode="auto">
          <a:xfrm>
            <a:off x="304800" y="4064000"/>
            <a:ext cx="3833813" cy="1955800"/>
            <a:chOff x="192" y="2560"/>
            <a:chExt cx="2415" cy="1232"/>
          </a:xfrm>
        </p:grpSpPr>
        <p:pic>
          <p:nvPicPr>
            <p:cNvPr id="229388" name="Picture 12"/>
            <p:cNvPicPr>
              <a:picLocks noChangeAspect="1" noChangeArrowheads="1"/>
            </p:cNvPicPr>
            <p:nvPr/>
          </p:nvPicPr>
          <p:blipFill>
            <a:blip r:embed="rId6"/>
            <a:srcRect/>
            <a:stretch>
              <a:fillRect/>
            </a:stretch>
          </p:blipFill>
          <p:spPr bwMode="auto">
            <a:xfrm>
              <a:off x="225" y="2611"/>
              <a:ext cx="624" cy="845"/>
            </a:xfrm>
            <a:prstGeom prst="rect">
              <a:avLst/>
            </a:prstGeom>
            <a:noFill/>
            <a:ln w="9525">
              <a:noFill/>
              <a:miter lim="800000"/>
              <a:headEnd/>
              <a:tailEnd/>
            </a:ln>
            <a:effectLst/>
          </p:spPr>
        </p:pic>
        <p:pic>
          <p:nvPicPr>
            <p:cNvPr id="229389" name="Picture 13"/>
            <p:cNvPicPr>
              <a:picLocks noChangeAspect="1" noChangeArrowheads="1"/>
            </p:cNvPicPr>
            <p:nvPr/>
          </p:nvPicPr>
          <p:blipFill>
            <a:blip r:embed="rId7"/>
            <a:srcRect/>
            <a:stretch>
              <a:fillRect/>
            </a:stretch>
          </p:blipFill>
          <p:spPr bwMode="auto">
            <a:xfrm>
              <a:off x="950" y="2623"/>
              <a:ext cx="704" cy="783"/>
            </a:xfrm>
            <a:prstGeom prst="rect">
              <a:avLst/>
            </a:prstGeom>
            <a:noFill/>
            <a:ln w="9525">
              <a:noFill/>
              <a:miter lim="800000"/>
              <a:headEnd/>
              <a:tailEnd/>
            </a:ln>
            <a:effectLst/>
          </p:spPr>
        </p:pic>
        <p:pic>
          <p:nvPicPr>
            <p:cNvPr id="229390" name="Picture 14"/>
            <p:cNvPicPr>
              <a:picLocks noChangeAspect="1" noChangeArrowheads="1"/>
            </p:cNvPicPr>
            <p:nvPr/>
          </p:nvPicPr>
          <p:blipFill>
            <a:blip r:embed="rId8"/>
            <a:srcRect/>
            <a:stretch>
              <a:fillRect/>
            </a:stretch>
          </p:blipFill>
          <p:spPr bwMode="auto">
            <a:xfrm>
              <a:off x="1677" y="2560"/>
              <a:ext cx="930" cy="664"/>
            </a:xfrm>
            <a:prstGeom prst="rect">
              <a:avLst/>
            </a:prstGeom>
            <a:noFill/>
            <a:ln w="9525">
              <a:noFill/>
              <a:miter lim="800000"/>
              <a:headEnd/>
              <a:tailEnd/>
            </a:ln>
            <a:effectLst/>
          </p:spPr>
        </p:pic>
        <p:pic>
          <p:nvPicPr>
            <p:cNvPr id="229391" name="Picture 15"/>
            <p:cNvPicPr>
              <a:picLocks noChangeAspect="1" noChangeArrowheads="1"/>
            </p:cNvPicPr>
            <p:nvPr/>
          </p:nvPicPr>
          <p:blipFill>
            <a:blip r:embed="rId9"/>
            <a:srcRect/>
            <a:stretch>
              <a:fillRect/>
            </a:stretch>
          </p:blipFill>
          <p:spPr bwMode="auto">
            <a:xfrm>
              <a:off x="1920" y="3168"/>
              <a:ext cx="672" cy="624"/>
            </a:xfrm>
            <a:prstGeom prst="rect">
              <a:avLst/>
            </a:prstGeom>
            <a:noFill/>
            <a:ln w="9525">
              <a:noFill/>
              <a:miter lim="800000"/>
              <a:headEnd/>
              <a:tailEnd/>
            </a:ln>
            <a:effectLst/>
          </p:spPr>
        </p:pic>
        <p:sp>
          <p:nvSpPr>
            <p:cNvPr id="229392" name="Text Box 16"/>
            <p:cNvSpPr txBox="1">
              <a:spLocks noChangeArrowheads="1"/>
            </p:cNvSpPr>
            <p:nvPr/>
          </p:nvSpPr>
          <p:spPr bwMode="auto">
            <a:xfrm>
              <a:off x="192" y="3456"/>
              <a:ext cx="1681" cy="212"/>
            </a:xfrm>
            <a:prstGeom prst="rect">
              <a:avLst/>
            </a:prstGeom>
            <a:noFill/>
            <a:ln w="9525">
              <a:noFill/>
              <a:miter lim="800000"/>
              <a:headEnd/>
              <a:tailEnd/>
            </a:ln>
            <a:effectLst/>
          </p:spPr>
          <p:txBody>
            <a:bodyPr wrap="none">
              <a:prstTxWarp prst="textNoShape">
                <a:avLst/>
              </a:prstTxWarp>
              <a:spAutoFit/>
            </a:bodyPr>
            <a:lstStyle/>
            <a:p>
              <a:pPr eaLnBrk="1" hangingPunct="1"/>
              <a:r>
                <a:rPr lang="en-US" sz="1600">
                  <a:latin typeface="Times New Roman" charset="0"/>
                  <a:ea typeface="Arial" charset="0"/>
                  <a:cs typeface="Arial" charset="0"/>
                </a:rPr>
                <a:t>(a) One detector for each class</a:t>
              </a:r>
            </a:p>
          </p:txBody>
        </p:sp>
      </p:grpSp>
      <p:sp>
        <p:nvSpPr>
          <p:cNvPr id="229393" name="Text Box 17"/>
          <p:cNvSpPr txBox="1">
            <a:spLocks noChangeArrowheads="1"/>
          </p:cNvSpPr>
          <p:nvPr/>
        </p:nvSpPr>
        <p:spPr bwMode="auto">
          <a:xfrm>
            <a:off x="228600" y="6172200"/>
            <a:ext cx="8839200" cy="650875"/>
          </a:xfrm>
          <a:prstGeom prst="rect">
            <a:avLst/>
          </a:prstGeom>
          <a:noFill/>
          <a:ln w="9525">
            <a:solidFill>
              <a:schemeClr val="tx1"/>
            </a:solidFill>
            <a:miter lim="800000"/>
            <a:headEnd/>
            <a:tailEnd/>
          </a:ln>
          <a:effectLst/>
        </p:spPr>
        <p:txBody>
          <a:bodyPr>
            <a:prstTxWarp prst="textNoShape">
              <a:avLst/>
            </a:prstTxWarp>
            <a:spAutoFit/>
          </a:bodyPr>
          <a:lstStyle/>
          <a:p>
            <a:pPr algn="ctr"/>
            <a:r>
              <a:rPr lang="en-US">
                <a:solidFill>
                  <a:srgbClr val="FF0000"/>
                </a:solidFill>
              </a:rPr>
              <a:t>There is nothing wrong with this approach if you have access to </a:t>
            </a:r>
            <a:br>
              <a:rPr lang="en-US">
                <a:solidFill>
                  <a:srgbClr val="FF0000"/>
                </a:solidFill>
              </a:rPr>
            </a:br>
            <a:r>
              <a:rPr lang="en-US">
                <a:solidFill>
                  <a:srgbClr val="FF0000"/>
                </a:solidFill>
              </a:rPr>
              <a:t>lots of training data and you do not care about efficiency.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3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3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9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p:bldP spid="22939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en-US"/>
              <a:t>Generalizing Across Categories</a:t>
            </a:r>
          </a:p>
        </p:txBody>
      </p:sp>
      <p:pic>
        <p:nvPicPr>
          <p:cNvPr id="188419" name="Picture 3" descr="conf20head"/>
          <p:cNvPicPr>
            <a:picLocks noChangeAspect="1" noChangeArrowheads="1"/>
          </p:cNvPicPr>
          <p:nvPr/>
        </p:nvPicPr>
        <p:blipFill>
          <a:blip r:embed="rId3"/>
          <a:srcRect/>
          <a:stretch>
            <a:fillRect/>
          </a:stretch>
        </p:blipFill>
        <p:spPr bwMode="auto">
          <a:xfrm>
            <a:off x="5302250" y="2324100"/>
            <a:ext cx="1219200" cy="1219200"/>
          </a:xfrm>
          <a:prstGeom prst="rect">
            <a:avLst/>
          </a:prstGeom>
          <a:noFill/>
          <a:ln w="9525">
            <a:noFill/>
            <a:miter lim="800000"/>
            <a:headEnd/>
            <a:tailEnd/>
          </a:ln>
        </p:spPr>
      </p:pic>
      <p:pic>
        <p:nvPicPr>
          <p:cNvPr id="188420" name="Picture 4" descr="03PER-41-16A-LlamaTassles"/>
          <p:cNvPicPr>
            <a:picLocks noChangeAspect="1" noChangeArrowheads="1"/>
          </p:cNvPicPr>
          <p:nvPr/>
        </p:nvPicPr>
        <p:blipFill>
          <a:blip r:embed="rId4"/>
          <a:srcRect/>
          <a:stretch>
            <a:fillRect/>
          </a:stretch>
        </p:blipFill>
        <p:spPr bwMode="auto">
          <a:xfrm>
            <a:off x="5302250" y="3592513"/>
            <a:ext cx="1219200" cy="1219200"/>
          </a:xfrm>
          <a:prstGeom prst="rect">
            <a:avLst/>
          </a:prstGeom>
          <a:noFill/>
          <a:ln w="9525">
            <a:noFill/>
            <a:miter lim="800000"/>
            <a:headEnd/>
            <a:tailEnd/>
          </a:ln>
        </p:spPr>
      </p:pic>
      <p:pic>
        <p:nvPicPr>
          <p:cNvPr id="188421" name="Picture 5" descr="40415"/>
          <p:cNvPicPr>
            <a:picLocks noChangeAspect="1" noChangeArrowheads="1"/>
          </p:cNvPicPr>
          <p:nvPr/>
        </p:nvPicPr>
        <p:blipFill>
          <a:blip r:embed="rId5"/>
          <a:srcRect/>
          <a:stretch>
            <a:fillRect/>
          </a:stretch>
        </p:blipFill>
        <p:spPr bwMode="auto">
          <a:xfrm>
            <a:off x="4033838" y="3592513"/>
            <a:ext cx="1219200" cy="1219200"/>
          </a:xfrm>
          <a:prstGeom prst="rect">
            <a:avLst/>
          </a:prstGeom>
          <a:noFill/>
          <a:ln w="9525">
            <a:noFill/>
            <a:miter lim="800000"/>
            <a:headEnd/>
            <a:tailEnd/>
          </a:ln>
        </p:spPr>
      </p:pic>
      <p:pic>
        <p:nvPicPr>
          <p:cNvPr id="188422" name="Picture 6" descr="adk50008-Llama-FaceCloseup"/>
          <p:cNvPicPr>
            <a:picLocks noChangeAspect="1" noChangeArrowheads="1"/>
          </p:cNvPicPr>
          <p:nvPr/>
        </p:nvPicPr>
        <p:blipFill>
          <a:blip r:embed="rId6"/>
          <a:srcRect/>
          <a:stretch>
            <a:fillRect/>
          </a:stretch>
        </p:blipFill>
        <p:spPr bwMode="auto">
          <a:xfrm>
            <a:off x="4033838" y="4859338"/>
            <a:ext cx="1219200" cy="1219200"/>
          </a:xfrm>
          <a:prstGeom prst="rect">
            <a:avLst/>
          </a:prstGeom>
          <a:noFill/>
          <a:ln w="9525">
            <a:noFill/>
            <a:miter lim="800000"/>
            <a:headEnd/>
            <a:tailEnd/>
          </a:ln>
        </p:spPr>
      </p:pic>
      <p:pic>
        <p:nvPicPr>
          <p:cNvPr id="188423" name="Picture 7" descr="Ahvah20face"/>
          <p:cNvPicPr>
            <a:picLocks noChangeAspect="1" noChangeArrowheads="1"/>
          </p:cNvPicPr>
          <p:nvPr/>
        </p:nvPicPr>
        <p:blipFill>
          <a:blip r:embed="rId7"/>
          <a:srcRect/>
          <a:stretch>
            <a:fillRect/>
          </a:stretch>
        </p:blipFill>
        <p:spPr bwMode="auto">
          <a:xfrm>
            <a:off x="1500188" y="4859338"/>
            <a:ext cx="1219200" cy="1219200"/>
          </a:xfrm>
          <a:prstGeom prst="rect">
            <a:avLst/>
          </a:prstGeom>
          <a:noFill/>
          <a:ln w="9525">
            <a:noFill/>
            <a:miter lim="800000"/>
            <a:headEnd/>
            <a:tailEnd/>
          </a:ln>
        </p:spPr>
      </p:pic>
      <p:pic>
        <p:nvPicPr>
          <p:cNvPr id="188424" name="Picture 8" descr="amy_face"/>
          <p:cNvPicPr>
            <a:picLocks noChangeAspect="1" noChangeArrowheads="1"/>
          </p:cNvPicPr>
          <p:nvPr/>
        </p:nvPicPr>
        <p:blipFill>
          <a:blip r:embed="rId8"/>
          <a:srcRect/>
          <a:stretch>
            <a:fillRect/>
          </a:stretch>
        </p:blipFill>
        <p:spPr bwMode="auto">
          <a:xfrm>
            <a:off x="2767013" y="4859338"/>
            <a:ext cx="1219200" cy="1219200"/>
          </a:xfrm>
          <a:prstGeom prst="rect">
            <a:avLst/>
          </a:prstGeom>
          <a:noFill/>
          <a:ln w="9525">
            <a:noFill/>
            <a:miter lim="800000"/>
            <a:headEnd/>
            <a:tailEnd/>
          </a:ln>
        </p:spPr>
      </p:pic>
      <p:pic>
        <p:nvPicPr>
          <p:cNvPr id="188425" name="Picture 9" descr="aotm_llama"/>
          <p:cNvPicPr>
            <a:picLocks noChangeAspect="1" noChangeArrowheads="1"/>
          </p:cNvPicPr>
          <p:nvPr/>
        </p:nvPicPr>
        <p:blipFill>
          <a:blip r:embed="rId9"/>
          <a:srcRect/>
          <a:stretch>
            <a:fillRect/>
          </a:stretch>
        </p:blipFill>
        <p:spPr bwMode="auto">
          <a:xfrm>
            <a:off x="2767013" y="3592513"/>
            <a:ext cx="1219200" cy="1219200"/>
          </a:xfrm>
          <a:prstGeom prst="rect">
            <a:avLst/>
          </a:prstGeom>
          <a:noFill/>
          <a:ln w="9525">
            <a:noFill/>
            <a:miter lim="800000"/>
            <a:headEnd/>
            <a:tailEnd/>
          </a:ln>
        </p:spPr>
      </p:pic>
      <p:pic>
        <p:nvPicPr>
          <p:cNvPr id="188426" name="Picture 10" descr="bacarramisu"/>
          <p:cNvPicPr>
            <a:picLocks noChangeAspect="1" noChangeArrowheads="1"/>
          </p:cNvPicPr>
          <p:nvPr/>
        </p:nvPicPr>
        <p:blipFill>
          <a:blip r:embed="rId10"/>
          <a:srcRect/>
          <a:stretch>
            <a:fillRect/>
          </a:stretch>
        </p:blipFill>
        <p:spPr bwMode="auto">
          <a:xfrm>
            <a:off x="2767013" y="2324100"/>
            <a:ext cx="1219200" cy="1219200"/>
          </a:xfrm>
          <a:prstGeom prst="rect">
            <a:avLst/>
          </a:prstGeom>
          <a:noFill/>
          <a:ln w="9525">
            <a:noFill/>
            <a:miter lim="800000"/>
            <a:headEnd/>
            <a:tailEnd/>
          </a:ln>
        </p:spPr>
      </p:pic>
      <p:pic>
        <p:nvPicPr>
          <p:cNvPr id="188427" name="Picture 11" descr="baileybody"/>
          <p:cNvPicPr>
            <a:picLocks noChangeAspect="1" noChangeArrowheads="1"/>
          </p:cNvPicPr>
          <p:nvPr/>
        </p:nvPicPr>
        <p:blipFill>
          <a:blip r:embed="rId11"/>
          <a:srcRect/>
          <a:stretch>
            <a:fillRect/>
          </a:stretch>
        </p:blipFill>
        <p:spPr bwMode="auto">
          <a:xfrm>
            <a:off x="1500188" y="3592513"/>
            <a:ext cx="1219200" cy="1219200"/>
          </a:xfrm>
          <a:prstGeom prst="rect">
            <a:avLst/>
          </a:prstGeom>
          <a:noFill/>
          <a:ln w="9525">
            <a:noFill/>
            <a:miter lim="800000"/>
            <a:headEnd/>
            <a:tailEnd/>
          </a:ln>
        </p:spPr>
      </p:pic>
      <p:pic>
        <p:nvPicPr>
          <p:cNvPr id="188428" name="Picture 12" descr="bewitching0079"/>
          <p:cNvPicPr>
            <a:picLocks noChangeAspect="1" noChangeArrowheads="1"/>
          </p:cNvPicPr>
          <p:nvPr/>
        </p:nvPicPr>
        <p:blipFill>
          <a:blip r:embed="rId12"/>
          <a:srcRect/>
          <a:stretch>
            <a:fillRect/>
          </a:stretch>
        </p:blipFill>
        <p:spPr bwMode="auto">
          <a:xfrm>
            <a:off x="1500188" y="2324100"/>
            <a:ext cx="1219200" cy="1219200"/>
          </a:xfrm>
          <a:prstGeom prst="rect">
            <a:avLst/>
          </a:prstGeom>
          <a:noFill/>
          <a:ln w="9525">
            <a:noFill/>
            <a:miter lim="800000"/>
            <a:headEnd/>
            <a:tailEnd/>
          </a:ln>
        </p:spPr>
      </p:pic>
      <p:pic>
        <p:nvPicPr>
          <p:cNvPr id="188429" name="Picture 13" descr="Blaze"/>
          <p:cNvPicPr>
            <a:picLocks noChangeAspect="1" noChangeArrowheads="1"/>
          </p:cNvPicPr>
          <p:nvPr/>
        </p:nvPicPr>
        <p:blipFill>
          <a:blip r:embed="rId13"/>
          <a:srcRect/>
          <a:stretch>
            <a:fillRect/>
          </a:stretch>
        </p:blipFill>
        <p:spPr bwMode="auto">
          <a:xfrm>
            <a:off x="231775" y="4859338"/>
            <a:ext cx="1219200" cy="1219200"/>
          </a:xfrm>
          <a:prstGeom prst="rect">
            <a:avLst/>
          </a:prstGeom>
          <a:noFill/>
          <a:ln w="9525">
            <a:noFill/>
            <a:miter lim="800000"/>
            <a:headEnd/>
            <a:tailEnd/>
          </a:ln>
        </p:spPr>
      </p:pic>
      <p:pic>
        <p:nvPicPr>
          <p:cNvPr id="188430" name="Picture 14" descr="blazespring-2"/>
          <p:cNvPicPr>
            <a:picLocks noChangeAspect="1" noChangeArrowheads="1"/>
          </p:cNvPicPr>
          <p:nvPr/>
        </p:nvPicPr>
        <p:blipFill>
          <a:blip r:embed="rId14"/>
          <a:srcRect/>
          <a:stretch>
            <a:fillRect/>
          </a:stretch>
        </p:blipFill>
        <p:spPr bwMode="auto">
          <a:xfrm>
            <a:off x="231775" y="3592513"/>
            <a:ext cx="1219200" cy="1219200"/>
          </a:xfrm>
          <a:prstGeom prst="rect">
            <a:avLst/>
          </a:prstGeom>
          <a:noFill/>
          <a:ln w="9525">
            <a:noFill/>
            <a:miter lim="800000"/>
            <a:headEnd/>
            <a:tailEnd/>
          </a:ln>
        </p:spPr>
      </p:pic>
      <p:pic>
        <p:nvPicPr>
          <p:cNvPr id="188431" name="Picture 15" descr="Builth-llama"/>
          <p:cNvPicPr>
            <a:picLocks noChangeAspect="1" noChangeArrowheads="1"/>
          </p:cNvPicPr>
          <p:nvPr/>
        </p:nvPicPr>
        <p:blipFill>
          <a:blip r:embed="rId15"/>
          <a:srcRect/>
          <a:stretch>
            <a:fillRect/>
          </a:stretch>
        </p:blipFill>
        <p:spPr bwMode="auto">
          <a:xfrm>
            <a:off x="231775" y="2324100"/>
            <a:ext cx="1219200" cy="1219200"/>
          </a:xfrm>
          <a:prstGeom prst="rect">
            <a:avLst/>
          </a:prstGeom>
          <a:noFill/>
          <a:ln w="9525">
            <a:noFill/>
            <a:miter lim="800000"/>
            <a:headEnd/>
            <a:tailEnd/>
          </a:ln>
        </p:spPr>
      </p:pic>
      <p:pic>
        <p:nvPicPr>
          <p:cNvPr id="188432" name="Picture 16" descr="Busted"/>
          <p:cNvPicPr>
            <a:picLocks noChangeAspect="1" noChangeArrowheads="1"/>
          </p:cNvPicPr>
          <p:nvPr/>
        </p:nvPicPr>
        <p:blipFill>
          <a:blip r:embed="rId16"/>
          <a:srcRect/>
          <a:stretch>
            <a:fillRect/>
          </a:stretch>
        </p:blipFill>
        <p:spPr bwMode="auto">
          <a:xfrm>
            <a:off x="5302250" y="1057275"/>
            <a:ext cx="1219200" cy="1219200"/>
          </a:xfrm>
          <a:prstGeom prst="rect">
            <a:avLst/>
          </a:prstGeom>
          <a:noFill/>
          <a:ln w="9525">
            <a:noFill/>
            <a:miter lim="800000"/>
            <a:headEnd/>
            <a:tailEnd/>
          </a:ln>
        </p:spPr>
      </p:pic>
      <p:pic>
        <p:nvPicPr>
          <p:cNvPr id="188433" name="Picture 17" descr="camelae"/>
          <p:cNvPicPr>
            <a:picLocks noChangeAspect="1" noChangeArrowheads="1"/>
          </p:cNvPicPr>
          <p:nvPr/>
        </p:nvPicPr>
        <p:blipFill>
          <a:blip r:embed="rId17"/>
          <a:srcRect/>
          <a:stretch>
            <a:fillRect/>
          </a:stretch>
        </p:blipFill>
        <p:spPr bwMode="auto">
          <a:xfrm>
            <a:off x="4033838" y="1057275"/>
            <a:ext cx="1219200" cy="1219200"/>
          </a:xfrm>
          <a:prstGeom prst="rect">
            <a:avLst/>
          </a:prstGeom>
          <a:noFill/>
          <a:ln w="9525">
            <a:noFill/>
            <a:miter lim="800000"/>
            <a:headEnd/>
            <a:tailEnd/>
          </a:ln>
        </p:spPr>
      </p:pic>
      <p:pic>
        <p:nvPicPr>
          <p:cNvPr id="188434" name="Picture 18" descr="Carlos20Face"/>
          <p:cNvPicPr>
            <a:picLocks noChangeAspect="1" noChangeArrowheads="1"/>
          </p:cNvPicPr>
          <p:nvPr/>
        </p:nvPicPr>
        <p:blipFill>
          <a:blip r:embed="rId18"/>
          <a:srcRect/>
          <a:stretch>
            <a:fillRect/>
          </a:stretch>
        </p:blipFill>
        <p:spPr bwMode="auto">
          <a:xfrm>
            <a:off x="2767013" y="1057275"/>
            <a:ext cx="1219200" cy="1219200"/>
          </a:xfrm>
          <a:prstGeom prst="rect">
            <a:avLst/>
          </a:prstGeom>
          <a:noFill/>
          <a:ln w="9525">
            <a:noFill/>
            <a:miter lim="800000"/>
            <a:headEnd/>
            <a:tailEnd/>
          </a:ln>
        </p:spPr>
      </p:pic>
      <p:pic>
        <p:nvPicPr>
          <p:cNvPr id="188435" name="Picture 19" descr="coaleen"/>
          <p:cNvPicPr>
            <a:picLocks noChangeAspect="1" noChangeArrowheads="1"/>
          </p:cNvPicPr>
          <p:nvPr/>
        </p:nvPicPr>
        <p:blipFill>
          <a:blip r:embed="rId19"/>
          <a:srcRect/>
          <a:stretch>
            <a:fillRect/>
          </a:stretch>
        </p:blipFill>
        <p:spPr bwMode="auto">
          <a:xfrm>
            <a:off x="1500188" y="1057275"/>
            <a:ext cx="1219200" cy="1219200"/>
          </a:xfrm>
          <a:prstGeom prst="rect">
            <a:avLst/>
          </a:prstGeom>
          <a:noFill/>
          <a:ln w="9525">
            <a:noFill/>
            <a:miter lim="800000"/>
            <a:headEnd/>
            <a:tailEnd/>
          </a:ln>
        </p:spPr>
      </p:pic>
      <p:pic>
        <p:nvPicPr>
          <p:cNvPr id="188436" name="Picture 20" descr="Coalface"/>
          <p:cNvPicPr>
            <a:picLocks noChangeAspect="1" noChangeArrowheads="1"/>
          </p:cNvPicPr>
          <p:nvPr/>
        </p:nvPicPr>
        <p:blipFill>
          <a:blip r:embed="rId20"/>
          <a:srcRect/>
          <a:stretch>
            <a:fillRect/>
          </a:stretch>
        </p:blipFill>
        <p:spPr bwMode="auto">
          <a:xfrm>
            <a:off x="231775" y="1057275"/>
            <a:ext cx="1219200" cy="1219200"/>
          </a:xfrm>
          <a:prstGeom prst="rect">
            <a:avLst/>
          </a:prstGeom>
          <a:noFill/>
          <a:ln w="9525">
            <a:noFill/>
            <a:miter lim="800000"/>
            <a:headEnd/>
            <a:tailEnd/>
          </a:ln>
        </p:spPr>
      </p:pic>
      <p:pic>
        <p:nvPicPr>
          <p:cNvPr id="188437" name="Picture 21" descr="facebis"/>
          <p:cNvPicPr>
            <a:picLocks noChangeAspect="1" noChangeArrowheads="1"/>
          </p:cNvPicPr>
          <p:nvPr/>
        </p:nvPicPr>
        <p:blipFill>
          <a:blip r:embed="rId21"/>
          <a:srcRect/>
          <a:stretch>
            <a:fillRect/>
          </a:stretch>
        </p:blipFill>
        <p:spPr bwMode="auto">
          <a:xfrm>
            <a:off x="5302250" y="4859338"/>
            <a:ext cx="1219200" cy="1219200"/>
          </a:xfrm>
          <a:prstGeom prst="rect">
            <a:avLst/>
          </a:prstGeom>
          <a:noFill/>
          <a:ln w="9525">
            <a:noFill/>
            <a:miter lim="800000"/>
            <a:headEnd/>
            <a:tailEnd/>
          </a:ln>
        </p:spPr>
      </p:pic>
      <p:pic>
        <p:nvPicPr>
          <p:cNvPr id="188438" name="Picture 22" descr="louieweb"/>
          <p:cNvPicPr>
            <a:picLocks noChangeAspect="1" noChangeArrowheads="1"/>
          </p:cNvPicPr>
          <p:nvPr/>
        </p:nvPicPr>
        <p:blipFill>
          <a:blip r:embed="rId22"/>
          <a:srcRect/>
          <a:stretch>
            <a:fillRect/>
          </a:stretch>
        </p:blipFill>
        <p:spPr bwMode="auto">
          <a:xfrm>
            <a:off x="4033838" y="2324100"/>
            <a:ext cx="1219200" cy="1219200"/>
          </a:xfrm>
          <a:prstGeom prst="rect">
            <a:avLst/>
          </a:prstGeom>
          <a:noFill/>
          <a:ln w="9525">
            <a:noFill/>
            <a:miter lim="800000"/>
            <a:headEnd/>
            <a:tailEnd/>
          </a:ln>
        </p:spPr>
      </p:pic>
      <p:sp>
        <p:nvSpPr>
          <p:cNvPr id="188439" name="Text Box 23"/>
          <p:cNvSpPr txBox="1">
            <a:spLocks noChangeArrowheads="1"/>
          </p:cNvSpPr>
          <p:nvPr/>
        </p:nvSpPr>
        <p:spPr bwMode="auto">
          <a:xfrm>
            <a:off x="615950" y="6270625"/>
            <a:ext cx="7758113" cy="396875"/>
          </a:xfrm>
          <a:prstGeom prst="rect">
            <a:avLst/>
          </a:prstGeom>
          <a:noFill/>
          <a:ln w="9525">
            <a:noFill/>
            <a:miter lim="800000"/>
            <a:headEnd/>
            <a:tailEnd/>
          </a:ln>
        </p:spPr>
        <p:txBody>
          <a:bodyPr>
            <a:prstTxWarp prst="textNoShape">
              <a:avLst/>
            </a:prstTxWarp>
            <a:spAutoFit/>
          </a:bodyPr>
          <a:lstStyle/>
          <a:p>
            <a:pPr algn="ctr" eaLnBrk="1" hangingPunct="1"/>
            <a:r>
              <a:rPr lang="en-US" sz="2000" i="1">
                <a:solidFill>
                  <a:srgbClr val="000000"/>
                </a:solidFill>
              </a:rPr>
              <a:t>Can we transfer knowledge from one object category to another?</a:t>
            </a:r>
          </a:p>
        </p:txBody>
      </p:sp>
      <p:grpSp>
        <p:nvGrpSpPr>
          <p:cNvPr id="2" name="Group 24"/>
          <p:cNvGrpSpPr>
            <a:grpSpLocks/>
          </p:cNvGrpSpPr>
          <p:nvPr/>
        </p:nvGrpSpPr>
        <p:grpSpPr bwMode="auto">
          <a:xfrm>
            <a:off x="6569075" y="1700213"/>
            <a:ext cx="2287588" cy="3763962"/>
            <a:chOff x="4138" y="1071"/>
            <a:chExt cx="1441" cy="2371"/>
          </a:xfrm>
        </p:grpSpPr>
        <p:sp>
          <p:nvSpPr>
            <p:cNvPr id="188442" name="Line 25"/>
            <p:cNvSpPr>
              <a:spLocks noChangeShapeType="1"/>
            </p:cNvSpPr>
            <p:nvPr/>
          </p:nvSpPr>
          <p:spPr bwMode="auto">
            <a:xfrm>
              <a:off x="4162" y="1071"/>
              <a:ext cx="678" cy="823"/>
            </a:xfrm>
            <a:prstGeom prst="line">
              <a:avLst/>
            </a:prstGeom>
            <a:noFill/>
            <a:ln w="76200">
              <a:solidFill>
                <a:schemeClr val="folHlink"/>
              </a:solidFill>
              <a:round/>
              <a:headEnd/>
              <a:tailEnd type="stealth" w="lg" len="lg"/>
            </a:ln>
          </p:spPr>
          <p:txBody>
            <a:bodyPr>
              <a:prstTxWarp prst="textNoShape">
                <a:avLst/>
              </a:prstTxWarp>
            </a:bodyPr>
            <a:lstStyle/>
            <a:p>
              <a:endParaRPr lang="en-US"/>
            </a:p>
          </p:txBody>
        </p:sp>
        <p:sp>
          <p:nvSpPr>
            <p:cNvPr id="188443" name="Line 26"/>
            <p:cNvSpPr>
              <a:spLocks noChangeShapeType="1"/>
            </p:cNvSpPr>
            <p:nvPr/>
          </p:nvSpPr>
          <p:spPr bwMode="auto">
            <a:xfrm>
              <a:off x="4138" y="1845"/>
              <a:ext cx="702" cy="339"/>
            </a:xfrm>
            <a:prstGeom prst="line">
              <a:avLst/>
            </a:prstGeom>
            <a:noFill/>
            <a:ln w="76200">
              <a:solidFill>
                <a:schemeClr val="folHlink"/>
              </a:solidFill>
              <a:round/>
              <a:headEnd/>
              <a:tailEnd type="stealth" w="lg" len="lg"/>
            </a:ln>
          </p:spPr>
          <p:txBody>
            <a:bodyPr>
              <a:prstTxWarp prst="textNoShape">
                <a:avLst/>
              </a:prstTxWarp>
            </a:bodyPr>
            <a:lstStyle/>
            <a:p>
              <a:endParaRPr lang="en-US"/>
            </a:p>
          </p:txBody>
        </p:sp>
        <p:sp>
          <p:nvSpPr>
            <p:cNvPr id="188444" name="Line 27"/>
            <p:cNvSpPr>
              <a:spLocks noChangeShapeType="1"/>
            </p:cNvSpPr>
            <p:nvPr/>
          </p:nvSpPr>
          <p:spPr bwMode="auto">
            <a:xfrm flipV="1">
              <a:off x="4162" y="2305"/>
              <a:ext cx="678" cy="363"/>
            </a:xfrm>
            <a:prstGeom prst="line">
              <a:avLst/>
            </a:prstGeom>
            <a:noFill/>
            <a:ln w="76200">
              <a:solidFill>
                <a:schemeClr val="folHlink"/>
              </a:solidFill>
              <a:round/>
              <a:headEnd/>
              <a:tailEnd type="stealth" w="lg" len="lg"/>
            </a:ln>
          </p:spPr>
          <p:txBody>
            <a:bodyPr>
              <a:prstTxWarp prst="textNoShape">
                <a:avLst/>
              </a:prstTxWarp>
            </a:bodyPr>
            <a:lstStyle/>
            <a:p>
              <a:endParaRPr lang="en-US"/>
            </a:p>
          </p:txBody>
        </p:sp>
        <p:sp>
          <p:nvSpPr>
            <p:cNvPr id="188445" name="Line 28"/>
            <p:cNvSpPr>
              <a:spLocks noChangeShapeType="1"/>
            </p:cNvSpPr>
            <p:nvPr/>
          </p:nvSpPr>
          <p:spPr bwMode="auto">
            <a:xfrm flipV="1">
              <a:off x="4162" y="2547"/>
              <a:ext cx="678" cy="895"/>
            </a:xfrm>
            <a:prstGeom prst="line">
              <a:avLst/>
            </a:prstGeom>
            <a:noFill/>
            <a:ln w="76200">
              <a:solidFill>
                <a:schemeClr val="folHlink"/>
              </a:solidFill>
              <a:round/>
              <a:headEnd/>
              <a:tailEnd type="stealth" w="lg" len="lg"/>
            </a:ln>
          </p:spPr>
          <p:txBody>
            <a:bodyPr>
              <a:prstTxWarp prst="textNoShape">
                <a:avLst/>
              </a:prstTxWarp>
            </a:bodyPr>
            <a:lstStyle/>
            <a:p>
              <a:endParaRPr lang="en-US"/>
            </a:p>
          </p:txBody>
        </p:sp>
        <p:pic>
          <p:nvPicPr>
            <p:cNvPr id="188446" name="Picture 29" descr="IMG_3536"/>
            <p:cNvPicPr>
              <a:picLocks noChangeAspect="1" noChangeArrowheads="1"/>
            </p:cNvPicPr>
            <p:nvPr/>
          </p:nvPicPr>
          <p:blipFill>
            <a:blip r:embed="rId23">
              <a:grayscl/>
            </a:blip>
            <a:srcRect l="29045" t="20319" r="59863" b="61646"/>
            <a:stretch>
              <a:fillRect/>
            </a:stretch>
          </p:blipFill>
          <p:spPr bwMode="auto">
            <a:xfrm>
              <a:off x="4977" y="1847"/>
              <a:ext cx="602" cy="734"/>
            </a:xfrm>
            <a:prstGeom prst="rect">
              <a:avLst/>
            </a:prstGeom>
            <a:noFill/>
            <a:ln w="9525">
              <a:noFill/>
              <a:miter lim="800000"/>
              <a:headEnd/>
              <a:tailEnd/>
            </a:ln>
          </p:spPr>
        </p:pic>
      </p:grpSp>
      <p:sp>
        <p:nvSpPr>
          <p:cNvPr id="188441" name="Text Box 30"/>
          <p:cNvSpPr txBox="1">
            <a:spLocks noChangeArrowheads="1"/>
          </p:cNvSpPr>
          <p:nvPr/>
        </p:nvSpPr>
        <p:spPr bwMode="auto">
          <a:xfrm>
            <a:off x="7204075" y="6553200"/>
            <a:ext cx="1939925" cy="304800"/>
          </a:xfrm>
          <a:prstGeom prst="rect">
            <a:avLst/>
          </a:prstGeom>
          <a:noFill/>
          <a:ln w="9525">
            <a:noFill/>
            <a:miter lim="800000"/>
            <a:headEnd/>
            <a:tailEnd/>
          </a:ln>
        </p:spPr>
        <p:txBody>
          <a:bodyPr wrap="none">
            <a:prstTxWarp prst="textNoShape">
              <a:avLst/>
            </a:prstTxWarp>
            <a:spAutoFit/>
          </a:bodyPr>
          <a:lstStyle/>
          <a:p>
            <a:pPr eaLnBrk="1" hangingPunct="1"/>
            <a:r>
              <a:rPr lang="en-US" sz="1400"/>
              <a:t>Slide by Erik Sudderth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76200"/>
            <a:ext cx="9144000" cy="1143000"/>
          </a:xfrm>
        </p:spPr>
        <p:txBody>
          <a:bodyPr/>
          <a:lstStyle/>
          <a:p>
            <a:r>
              <a:rPr lang="en-US"/>
              <a:t>Shared features</a:t>
            </a:r>
          </a:p>
        </p:txBody>
      </p:sp>
      <p:sp>
        <p:nvSpPr>
          <p:cNvPr id="48131" name="Rectangle 3"/>
          <p:cNvSpPr>
            <a:spLocks noGrp="1" noChangeArrowheads="1"/>
          </p:cNvSpPr>
          <p:nvPr>
            <p:ph type="body" idx="1"/>
          </p:nvPr>
        </p:nvSpPr>
        <p:spPr>
          <a:xfrm>
            <a:off x="457200" y="1077913"/>
            <a:ext cx="8229600" cy="5299075"/>
          </a:xfrm>
        </p:spPr>
        <p:txBody>
          <a:bodyPr/>
          <a:lstStyle/>
          <a:p>
            <a:r>
              <a:rPr lang="en-US"/>
              <a:t>Is learning the object class 1000 easier than learning the first?</a:t>
            </a:r>
          </a:p>
          <a:p>
            <a:endParaRPr lang="en-US"/>
          </a:p>
          <a:p>
            <a:endParaRPr lang="en-US"/>
          </a:p>
          <a:p>
            <a:r>
              <a:rPr lang="en-US"/>
              <a:t>Can we transfer knowledge from one object to another?</a:t>
            </a:r>
          </a:p>
          <a:p>
            <a:r>
              <a:rPr lang="en-US"/>
              <a:t>Are the shared properties interesting by themselves? </a:t>
            </a:r>
          </a:p>
        </p:txBody>
      </p:sp>
      <p:pic>
        <p:nvPicPr>
          <p:cNvPr id="48132" name="Picture 4"/>
          <p:cNvPicPr>
            <a:picLocks noChangeAspect="1" noChangeArrowheads="1"/>
          </p:cNvPicPr>
          <p:nvPr/>
        </p:nvPicPr>
        <p:blipFill>
          <a:blip r:embed="rId3"/>
          <a:srcRect r="50066"/>
          <a:stretch>
            <a:fillRect/>
          </a:stretch>
        </p:blipFill>
        <p:spPr bwMode="auto">
          <a:xfrm>
            <a:off x="1333500" y="2171700"/>
            <a:ext cx="1536700" cy="1139825"/>
          </a:xfrm>
          <a:prstGeom prst="rect">
            <a:avLst/>
          </a:prstGeom>
          <a:noFill/>
          <a:ln w="9525">
            <a:noFill/>
            <a:miter lim="800000"/>
            <a:headEnd/>
            <a:tailEnd/>
          </a:ln>
          <a:effectLst/>
        </p:spPr>
      </p:pic>
      <p:pic>
        <p:nvPicPr>
          <p:cNvPr id="48133" name="Picture 5"/>
          <p:cNvPicPr>
            <a:picLocks noChangeAspect="1" noChangeArrowheads="1"/>
          </p:cNvPicPr>
          <p:nvPr/>
        </p:nvPicPr>
        <p:blipFill>
          <a:blip r:embed="rId4"/>
          <a:srcRect r="50581"/>
          <a:stretch>
            <a:fillRect/>
          </a:stretch>
        </p:blipFill>
        <p:spPr bwMode="auto">
          <a:xfrm>
            <a:off x="3071813" y="2138363"/>
            <a:ext cx="809625" cy="1200150"/>
          </a:xfrm>
          <a:prstGeom prst="rect">
            <a:avLst/>
          </a:prstGeom>
          <a:noFill/>
          <a:ln w="9525">
            <a:noFill/>
            <a:miter lim="800000"/>
            <a:headEnd/>
            <a:tailEnd/>
          </a:ln>
          <a:effectLst/>
        </p:spPr>
      </p:pic>
      <p:pic>
        <p:nvPicPr>
          <p:cNvPr id="48134" name="Picture 6"/>
          <p:cNvPicPr>
            <a:picLocks noChangeAspect="1" noChangeArrowheads="1"/>
          </p:cNvPicPr>
          <p:nvPr/>
        </p:nvPicPr>
        <p:blipFill>
          <a:blip r:embed="rId5"/>
          <a:srcRect/>
          <a:stretch>
            <a:fillRect/>
          </a:stretch>
        </p:blipFill>
        <p:spPr bwMode="auto">
          <a:xfrm>
            <a:off x="5033963" y="2093913"/>
            <a:ext cx="1284287" cy="1271587"/>
          </a:xfrm>
          <a:prstGeom prst="rect">
            <a:avLst/>
          </a:prstGeom>
          <a:noFill/>
          <a:ln w="9525">
            <a:noFill/>
            <a:miter lim="800000"/>
            <a:headEnd/>
            <a:tailEnd/>
          </a:ln>
          <a:effectLst/>
        </p:spPr>
      </p:pic>
      <p:sp>
        <p:nvSpPr>
          <p:cNvPr id="48135" name="Text Box 7"/>
          <p:cNvSpPr txBox="1">
            <a:spLocks noChangeArrowheads="1"/>
          </p:cNvSpPr>
          <p:nvPr/>
        </p:nvSpPr>
        <p:spPr bwMode="auto">
          <a:xfrm>
            <a:off x="4086225" y="2271713"/>
            <a:ext cx="742950" cy="762000"/>
          </a:xfrm>
          <a:prstGeom prst="rect">
            <a:avLst/>
          </a:prstGeom>
          <a:noFill/>
          <a:ln w="9525">
            <a:noFill/>
            <a:miter lim="800000"/>
            <a:headEnd/>
            <a:tailEnd/>
          </a:ln>
          <a:effectLst/>
        </p:spPr>
        <p:txBody>
          <a:bodyPr wrap="none">
            <a:prstTxWarp prst="textNoShape">
              <a:avLst/>
            </a:prstTxWarp>
            <a:spAutoFit/>
          </a:bodyPr>
          <a:lstStyle/>
          <a:p>
            <a:pPr eaLnBrk="1" hangingPunct="1"/>
            <a:r>
              <a:rPr lang="en-US" sz="4400">
                <a:ea typeface="Arial" charset="0"/>
                <a:cs typeface="Arial" charset="0"/>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76200"/>
            <a:ext cx="8229600" cy="1143000"/>
          </a:xfrm>
        </p:spPr>
        <p:txBody>
          <a:bodyPr/>
          <a:lstStyle/>
          <a:p>
            <a:r>
              <a:rPr lang="en-US"/>
              <a:t>Multitask learning</a:t>
            </a:r>
          </a:p>
        </p:txBody>
      </p:sp>
      <p:sp>
        <p:nvSpPr>
          <p:cNvPr id="50179" name="Text Box 3"/>
          <p:cNvSpPr txBox="1">
            <a:spLocks noChangeArrowheads="1"/>
          </p:cNvSpPr>
          <p:nvPr/>
        </p:nvSpPr>
        <p:spPr bwMode="auto">
          <a:xfrm>
            <a:off x="431800" y="969963"/>
            <a:ext cx="8339138" cy="366712"/>
          </a:xfrm>
          <a:prstGeom prst="rect">
            <a:avLst/>
          </a:prstGeom>
          <a:noFill/>
          <a:ln w="9525">
            <a:noFill/>
            <a:miter lim="800000"/>
            <a:headEnd/>
            <a:tailEnd/>
          </a:ln>
          <a:effectLst/>
        </p:spPr>
        <p:txBody>
          <a:bodyPr>
            <a:prstTxWarp prst="textNoShape">
              <a:avLst/>
            </a:prstTxWarp>
            <a:spAutoFit/>
          </a:bodyPr>
          <a:lstStyle/>
          <a:p>
            <a:pPr eaLnBrk="1" hangingPunct="1"/>
            <a:r>
              <a:rPr lang="en-US" b="1">
                <a:ea typeface="Arial" charset="0"/>
                <a:cs typeface="Arial" charset="0"/>
              </a:rPr>
              <a:t>R. Caruana. Multitask Learning. ML 1997</a:t>
            </a:r>
            <a:endParaRPr lang="en-US" sz="2800">
              <a:ea typeface="Arial" charset="0"/>
              <a:cs typeface="Arial" charset="0"/>
            </a:endParaRPr>
          </a:p>
        </p:txBody>
      </p:sp>
      <p:sp>
        <p:nvSpPr>
          <p:cNvPr id="50180" name="Text Box 4"/>
          <p:cNvSpPr txBox="1">
            <a:spLocks noChangeArrowheads="1"/>
          </p:cNvSpPr>
          <p:nvPr/>
        </p:nvSpPr>
        <p:spPr bwMode="auto">
          <a:xfrm>
            <a:off x="414338" y="1454150"/>
            <a:ext cx="8396287" cy="915988"/>
          </a:xfrm>
          <a:prstGeom prst="rect">
            <a:avLst/>
          </a:prstGeom>
          <a:noFill/>
          <a:ln w="9525">
            <a:noFill/>
            <a:miter lim="800000"/>
            <a:headEnd/>
            <a:tailEnd/>
          </a:ln>
          <a:effectLst/>
        </p:spPr>
        <p:txBody>
          <a:bodyPr>
            <a:prstTxWarp prst="textNoShape">
              <a:avLst/>
            </a:prstTxWarp>
            <a:spAutoFit/>
          </a:bodyPr>
          <a:lstStyle/>
          <a:p>
            <a:pPr eaLnBrk="1" hangingPunct="1"/>
            <a:r>
              <a:rPr lang="en-US">
                <a:ea typeface="Arial" charset="0"/>
                <a:cs typeface="Arial" charset="0"/>
              </a:rPr>
              <a:t>“MTL improves generalization by leveraging the domain-specific information contained in the training signals of </a:t>
            </a:r>
            <a:r>
              <a:rPr lang="en-US" i="1">
                <a:ea typeface="Arial" charset="0"/>
                <a:cs typeface="Arial" charset="0"/>
              </a:rPr>
              <a:t>related </a:t>
            </a:r>
            <a:r>
              <a:rPr lang="en-US">
                <a:ea typeface="Arial" charset="0"/>
                <a:cs typeface="Arial" charset="0"/>
              </a:rPr>
              <a:t>tasks. It does this by training tasks in parallel while using a shared representation”.</a:t>
            </a:r>
          </a:p>
        </p:txBody>
      </p:sp>
      <p:pic>
        <p:nvPicPr>
          <p:cNvPr id="50181" name="Picture 5"/>
          <p:cNvPicPr>
            <a:picLocks noChangeAspect="1" noChangeArrowheads="1"/>
          </p:cNvPicPr>
          <p:nvPr/>
        </p:nvPicPr>
        <p:blipFill>
          <a:blip r:embed="rId3"/>
          <a:srcRect/>
          <a:stretch>
            <a:fillRect/>
          </a:stretch>
        </p:blipFill>
        <p:spPr bwMode="auto">
          <a:xfrm>
            <a:off x="85725" y="2774950"/>
            <a:ext cx="5173663" cy="1874838"/>
          </a:xfrm>
          <a:prstGeom prst="rect">
            <a:avLst/>
          </a:prstGeom>
          <a:noFill/>
          <a:ln w="9525">
            <a:noFill/>
            <a:miter lim="800000"/>
            <a:headEnd/>
            <a:tailEnd/>
          </a:ln>
          <a:effectLst/>
        </p:spPr>
      </p:pic>
      <p:pic>
        <p:nvPicPr>
          <p:cNvPr id="50182" name="Picture 6"/>
          <p:cNvPicPr>
            <a:picLocks noChangeAspect="1" noChangeArrowheads="1"/>
          </p:cNvPicPr>
          <p:nvPr/>
        </p:nvPicPr>
        <p:blipFill>
          <a:blip r:embed="rId4"/>
          <a:srcRect/>
          <a:stretch>
            <a:fillRect/>
          </a:stretch>
        </p:blipFill>
        <p:spPr bwMode="auto">
          <a:xfrm>
            <a:off x="5865813" y="2500313"/>
            <a:ext cx="2919412" cy="2790825"/>
          </a:xfrm>
          <a:prstGeom prst="rect">
            <a:avLst/>
          </a:prstGeom>
          <a:noFill/>
          <a:ln w="9525">
            <a:noFill/>
            <a:miter lim="800000"/>
            <a:headEnd/>
            <a:tailEnd/>
          </a:ln>
          <a:effectLst/>
        </p:spPr>
      </p:pic>
      <p:sp>
        <p:nvSpPr>
          <p:cNvPr id="50183" name="Text Box 7"/>
          <p:cNvSpPr txBox="1">
            <a:spLocks noChangeArrowheads="1"/>
          </p:cNvSpPr>
          <p:nvPr/>
        </p:nvSpPr>
        <p:spPr bwMode="auto">
          <a:xfrm>
            <a:off x="5391150" y="3602038"/>
            <a:ext cx="476250" cy="366712"/>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vs.</a:t>
            </a:r>
          </a:p>
        </p:txBody>
      </p:sp>
      <p:sp>
        <p:nvSpPr>
          <p:cNvPr id="50184" name="Text Box 8"/>
          <p:cNvSpPr txBox="1">
            <a:spLocks noChangeArrowheads="1"/>
          </p:cNvSpPr>
          <p:nvPr/>
        </p:nvSpPr>
        <p:spPr bwMode="auto">
          <a:xfrm>
            <a:off x="366713" y="5803900"/>
            <a:ext cx="8281987" cy="641350"/>
          </a:xfrm>
          <a:prstGeom prst="rect">
            <a:avLst/>
          </a:prstGeom>
          <a:noFill/>
          <a:ln w="9525">
            <a:noFill/>
            <a:miter lim="800000"/>
            <a:headEnd/>
            <a:tailEnd/>
          </a:ln>
          <a:effectLst/>
        </p:spPr>
        <p:txBody>
          <a:bodyPr>
            <a:prstTxWarp prst="textNoShape">
              <a:avLst/>
            </a:prstTxWarp>
            <a:spAutoFit/>
          </a:bodyPr>
          <a:lstStyle/>
          <a:p>
            <a:pPr eaLnBrk="1" hangingPunct="1"/>
            <a:r>
              <a:rPr lang="en-US">
                <a:ea typeface="Arial" charset="0"/>
                <a:cs typeface="Arial" charset="0"/>
              </a:rPr>
              <a:t>Sejnowski &amp; Rosenberg 1986; Hinton 1986; Le Cun et al. 1989; Suddarth &amp; Kergosien 1990; Pratt et al. 1991; Sharkey &amp; Sharkey 1992;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0" y="0"/>
            <a:ext cx="9144000" cy="1143000"/>
          </a:xfrm>
          <a:prstGeom prst="rect">
            <a:avLst/>
          </a:prstGeom>
          <a:noFill/>
          <a:ln w="9525">
            <a:noFill/>
            <a:miter lim="800000"/>
            <a:headEnd/>
            <a:tailEnd/>
          </a:ln>
          <a:effectLst/>
        </p:spPr>
        <p:txBody>
          <a:bodyPr anchor="ctr">
            <a:prstTxWarp prst="textNoShape">
              <a:avLst/>
            </a:prstTxWarp>
          </a:bodyPr>
          <a:lstStyle/>
          <a:p>
            <a:pPr algn="ctr" eaLnBrk="1" hangingPunct="1"/>
            <a:r>
              <a:rPr lang="en-US" sz="4400" b="0">
                <a:solidFill>
                  <a:schemeClr val="bg1"/>
                </a:solidFill>
              </a:rPr>
              <a:t>Multiclass object detection</a:t>
            </a:r>
          </a:p>
        </p:txBody>
      </p:sp>
      <p:pic>
        <p:nvPicPr>
          <p:cNvPr id="130051" name="Picture 3"/>
          <p:cNvPicPr>
            <a:picLocks noChangeAspect="1" noChangeArrowheads="1"/>
          </p:cNvPicPr>
          <p:nvPr/>
        </p:nvPicPr>
        <p:blipFill>
          <a:blip r:embed="rId3"/>
          <a:srcRect/>
          <a:stretch>
            <a:fillRect/>
          </a:stretch>
        </p:blipFill>
        <p:spPr bwMode="auto">
          <a:xfrm>
            <a:off x="4140200" y="2963863"/>
            <a:ext cx="674688" cy="674687"/>
          </a:xfrm>
          <a:prstGeom prst="rect">
            <a:avLst/>
          </a:prstGeom>
          <a:noFill/>
          <a:ln w="2857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76200"/>
            <a:ext cx="8229600" cy="1143000"/>
          </a:xfrm>
        </p:spPr>
        <p:txBody>
          <a:bodyPr/>
          <a:lstStyle/>
          <a:p>
            <a:r>
              <a:rPr lang="en-US"/>
              <a:t>Multitask learning</a:t>
            </a:r>
          </a:p>
        </p:txBody>
      </p:sp>
      <p:sp>
        <p:nvSpPr>
          <p:cNvPr id="52227" name="Rectangle 3"/>
          <p:cNvSpPr>
            <a:spLocks noChangeArrowheads="1"/>
          </p:cNvSpPr>
          <p:nvPr/>
        </p:nvSpPr>
        <p:spPr bwMode="auto">
          <a:xfrm>
            <a:off x="246063" y="4035425"/>
            <a:ext cx="4572000" cy="1465263"/>
          </a:xfrm>
          <a:prstGeom prst="rect">
            <a:avLst/>
          </a:prstGeom>
          <a:noFill/>
          <a:ln w="9525">
            <a:noFill/>
            <a:miter lim="800000"/>
            <a:headEnd/>
            <a:tailEnd/>
          </a:ln>
          <a:effectLst/>
        </p:spPr>
        <p:txBody>
          <a:bodyPr>
            <a:prstTxWarp prst="textNoShape">
              <a:avLst/>
            </a:prstTxWarp>
            <a:spAutoFit/>
          </a:bodyPr>
          <a:lstStyle/>
          <a:p>
            <a:pPr eaLnBrk="1" hangingPunct="1">
              <a:buFontTx/>
              <a:buChar char="•"/>
            </a:pPr>
            <a:r>
              <a:rPr lang="en-US">
                <a:ea typeface="Arial" charset="0"/>
                <a:cs typeface="Arial" charset="0"/>
              </a:rPr>
              <a:t>horizontal location of doorknob  </a:t>
            </a:r>
          </a:p>
          <a:p>
            <a:pPr eaLnBrk="1" hangingPunct="1">
              <a:buFontTx/>
              <a:buChar char="•"/>
            </a:pPr>
            <a:r>
              <a:rPr lang="en-US">
                <a:ea typeface="Arial" charset="0"/>
                <a:cs typeface="Arial" charset="0"/>
              </a:rPr>
              <a:t>single or double door</a:t>
            </a:r>
          </a:p>
          <a:p>
            <a:pPr eaLnBrk="1" hangingPunct="1">
              <a:buFontTx/>
              <a:buChar char="•"/>
            </a:pPr>
            <a:r>
              <a:rPr lang="en-US">
                <a:ea typeface="Arial" charset="0"/>
                <a:cs typeface="Arial" charset="0"/>
              </a:rPr>
              <a:t>horizontal location of doorway center  </a:t>
            </a:r>
          </a:p>
          <a:p>
            <a:pPr eaLnBrk="1" hangingPunct="1">
              <a:buFontTx/>
              <a:buChar char="•"/>
            </a:pPr>
            <a:r>
              <a:rPr lang="en-US">
                <a:ea typeface="Arial" charset="0"/>
                <a:cs typeface="Arial" charset="0"/>
              </a:rPr>
              <a:t>width of doorway</a:t>
            </a:r>
          </a:p>
          <a:p>
            <a:pPr eaLnBrk="1" hangingPunct="1">
              <a:buFontTx/>
              <a:buChar char="•"/>
            </a:pPr>
            <a:r>
              <a:rPr lang="en-US">
                <a:ea typeface="Arial" charset="0"/>
                <a:cs typeface="Arial" charset="0"/>
              </a:rPr>
              <a:t>horizontal location of left door jamb</a:t>
            </a:r>
          </a:p>
        </p:txBody>
      </p:sp>
      <p:sp>
        <p:nvSpPr>
          <p:cNvPr id="52228" name="Rectangle 4"/>
          <p:cNvSpPr>
            <a:spLocks noChangeArrowheads="1"/>
          </p:cNvSpPr>
          <p:nvPr/>
        </p:nvSpPr>
        <p:spPr bwMode="auto">
          <a:xfrm>
            <a:off x="4643438" y="4024313"/>
            <a:ext cx="4283075" cy="1465262"/>
          </a:xfrm>
          <a:prstGeom prst="rect">
            <a:avLst/>
          </a:prstGeom>
          <a:noFill/>
          <a:ln w="9525">
            <a:noFill/>
            <a:miter lim="800000"/>
            <a:headEnd/>
            <a:tailEnd/>
          </a:ln>
          <a:effectLst/>
        </p:spPr>
        <p:txBody>
          <a:bodyPr>
            <a:prstTxWarp prst="textNoShape">
              <a:avLst/>
            </a:prstTxWarp>
            <a:spAutoFit/>
          </a:bodyPr>
          <a:lstStyle/>
          <a:p>
            <a:pPr eaLnBrk="1" hangingPunct="1">
              <a:buFontTx/>
              <a:buChar char="•"/>
            </a:pPr>
            <a:r>
              <a:rPr lang="en-US">
                <a:ea typeface="Arial" charset="0"/>
                <a:cs typeface="Arial" charset="0"/>
              </a:rPr>
              <a:t>horizontal location of right door jamb</a:t>
            </a:r>
          </a:p>
          <a:p>
            <a:pPr eaLnBrk="1" hangingPunct="1">
              <a:buFontTx/>
              <a:buChar char="•"/>
            </a:pPr>
            <a:r>
              <a:rPr lang="en-US">
                <a:ea typeface="Arial" charset="0"/>
                <a:cs typeface="Arial" charset="0"/>
              </a:rPr>
              <a:t>width of left door jamb  </a:t>
            </a:r>
          </a:p>
          <a:p>
            <a:pPr eaLnBrk="1" hangingPunct="1">
              <a:buFontTx/>
              <a:buChar char="•"/>
            </a:pPr>
            <a:r>
              <a:rPr lang="en-US">
                <a:ea typeface="Arial" charset="0"/>
                <a:cs typeface="Arial" charset="0"/>
              </a:rPr>
              <a:t>width of right door jamb</a:t>
            </a:r>
          </a:p>
          <a:p>
            <a:pPr eaLnBrk="1" hangingPunct="1">
              <a:buFontTx/>
              <a:buChar char="•"/>
            </a:pPr>
            <a:r>
              <a:rPr lang="en-US">
                <a:ea typeface="Arial" charset="0"/>
                <a:cs typeface="Arial" charset="0"/>
              </a:rPr>
              <a:t>horizontal location of left edge of door  </a:t>
            </a:r>
          </a:p>
          <a:p>
            <a:pPr eaLnBrk="1" hangingPunct="1">
              <a:buFontTx/>
              <a:buChar char="•"/>
            </a:pPr>
            <a:r>
              <a:rPr lang="en-US">
                <a:ea typeface="Arial" charset="0"/>
                <a:cs typeface="Arial" charset="0"/>
              </a:rPr>
              <a:t>horizontal location of right edge of door</a:t>
            </a:r>
          </a:p>
        </p:txBody>
      </p:sp>
      <p:pic>
        <p:nvPicPr>
          <p:cNvPr id="52229" name="Picture 5"/>
          <p:cNvPicPr>
            <a:picLocks noChangeAspect="1" noChangeArrowheads="1"/>
          </p:cNvPicPr>
          <p:nvPr/>
        </p:nvPicPr>
        <p:blipFill>
          <a:blip r:embed="rId3"/>
          <a:srcRect/>
          <a:stretch>
            <a:fillRect/>
          </a:stretch>
        </p:blipFill>
        <p:spPr bwMode="auto">
          <a:xfrm>
            <a:off x="431800" y="1647825"/>
            <a:ext cx="7956550" cy="2001838"/>
          </a:xfrm>
          <a:prstGeom prst="rect">
            <a:avLst/>
          </a:prstGeom>
          <a:noFill/>
          <a:ln w="9525">
            <a:noFill/>
            <a:miter lim="800000"/>
            <a:headEnd/>
            <a:tailEnd/>
          </a:ln>
          <a:effectLst/>
        </p:spPr>
      </p:pic>
      <p:sp>
        <p:nvSpPr>
          <p:cNvPr id="52230" name="Text Box 6"/>
          <p:cNvSpPr txBox="1">
            <a:spLocks noChangeArrowheads="1"/>
          </p:cNvSpPr>
          <p:nvPr/>
        </p:nvSpPr>
        <p:spPr bwMode="auto">
          <a:xfrm>
            <a:off x="288925" y="1341438"/>
            <a:ext cx="3498850" cy="366712"/>
          </a:xfrm>
          <a:prstGeom prst="rect">
            <a:avLst/>
          </a:prstGeom>
          <a:noFill/>
          <a:ln w="9525">
            <a:noFill/>
            <a:miter lim="800000"/>
            <a:headEnd/>
            <a:tailEnd/>
          </a:ln>
          <a:effectLst/>
        </p:spPr>
        <p:txBody>
          <a:bodyPr wrap="none">
            <a:prstTxWarp prst="textNoShape">
              <a:avLst/>
            </a:prstTxWarp>
            <a:spAutoFit/>
          </a:bodyPr>
          <a:lstStyle/>
          <a:p>
            <a:pPr eaLnBrk="1" hangingPunct="1"/>
            <a:r>
              <a:rPr lang="en-US" b="1">
                <a:ea typeface="Arial" charset="0"/>
                <a:cs typeface="Arial" charset="0"/>
              </a:rPr>
              <a:t>Primary task</a:t>
            </a:r>
            <a:r>
              <a:rPr lang="en-US">
                <a:ea typeface="Arial" charset="0"/>
                <a:cs typeface="Arial" charset="0"/>
              </a:rPr>
              <a:t>: detect door knobs</a:t>
            </a:r>
          </a:p>
        </p:txBody>
      </p:sp>
      <p:sp>
        <p:nvSpPr>
          <p:cNvPr id="52231" name="Text Box 7"/>
          <p:cNvSpPr txBox="1">
            <a:spLocks noChangeArrowheads="1"/>
          </p:cNvSpPr>
          <p:nvPr/>
        </p:nvSpPr>
        <p:spPr bwMode="auto">
          <a:xfrm>
            <a:off x="274638" y="3709988"/>
            <a:ext cx="1492250" cy="366712"/>
          </a:xfrm>
          <a:prstGeom prst="rect">
            <a:avLst/>
          </a:prstGeom>
          <a:noFill/>
          <a:ln w="9525">
            <a:noFill/>
            <a:miter lim="800000"/>
            <a:headEnd/>
            <a:tailEnd/>
          </a:ln>
          <a:effectLst/>
        </p:spPr>
        <p:txBody>
          <a:bodyPr wrap="none">
            <a:prstTxWarp prst="textNoShape">
              <a:avLst/>
            </a:prstTxWarp>
            <a:spAutoFit/>
          </a:bodyPr>
          <a:lstStyle/>
          <a:p>
            <a:pPr eaLnBrk="1" hangingPunct="1"/>
            <a:r>
              <a:rPr lang="en-US" b="1">
                <a:ea typeface="Arial" charset="0"/>
                <a:cs typeface="Arial" charset="0"/>
              </a:rPr>
              <a:t>Tasks used</a:t>
            </a:r>
            <a:r>
              <a:rPr lang="en-US">
                <a:ea typeface="Arial" charset="0"/>
                <a:cs typeface="Arial" charset="0"/>
              </a:rPr>
              <a:t>:</a:t>
            </a:r>
          </a:p>
        </p:txBody>
      </p:sp>
      <p:sp>
        <p:nvSpPr>
          <p:cNvPr id="52232" name="Text Box 8"/>
          <p:cNvSpPr txBox="1">
            <a:spLocks noChangeArrowheads="1"/>
          </p:cNvSpPr>
          <p:nvPr/>
        </p:nvSpPr>
        <p:spPr bwMode="auto">
          <a:xfrm>
            <a:off x="431800" y="874713"/>
            <a:ext cx="8339138" cy="366712"/>
          </a:xfrm>
          <a:prstGeom prst="rect">
            <a:avLst/>
          </a:prstGeom>
          <a:noFill/>
          <a:ln w="9525">
            <a:noFill/>
            <a:miter lim="800000"/>
            <a:headEnd/>
            <a:tailEnd/>
          </a:ln>
          <a:effectLst/>
        </p:spPr>
        <p:txBody>
          <a:bodyPr>
            <a:prstTxWarp prst="textNoShape">
              <a:avLst/>
            </a:prstTxWarp>
            <a:spAutoFit/>
          </a:bodyPr>
          <a:lstStyle/>
          <a:p>
            <a:pPr eaLnBrk="1" hangingPunct="1"/>
            <a:r>
              <a:rPr lang="en-US" b="1">
                <a:ea typeface="Arial" charset="0"/>
                <a:cs typeface="Arial" charset="0"/>
              </a:rPr>
              <a:t>R. Caruana. Multitask Learning. ML 1997</a:t>
            </a:r>
            <a:endParaRPr lang="en-US" sz="2800">
              <a:ea typeface="Arial" charset="0"/>
              <a:cs typeface="Arial" charset="0"/>
            </a:endParaRPr>
          </a:p>
        </p:txBody>
      </p:sp>
      <p:pic>
        <p:nvPicPr>
          <p:cNvPr id="52233" name="Picture 9"/>
          <p:cNvPicPr>
            <a:picLocks noChangeAspect="1" noChangeArrowheads="1"/>
          </p:cNvPicPr>
          <p:nvPr/>
        </p:nvPicPr>
        <p:blipFill>
          <a:blip r:embed="rId4"/>
          <a:srcRect/>
          <a:stretch>
            <a:fillRect/>
          </a:stretch>
        </p:blipFill>
        <p:spPr bwMode="auto">
          <a:xfrm>
            <a:off x="1054100" y="5632450"/>
            <a:ext cx="6446838" cy="1035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0"/>
            <a:ext cx="8229600" cy="1143000"/>
          </a:xfrm>
        </p:spPr>
        <p:txBody>
          <a:bodyPr/>
          <a:lstStyle/>
          <a:p>
            <a:r>
              <a:rPr lang="en-US"/>
              <a:t>Sharing invariances</a:t>
            </a:r>
          </a:p>
        </p:txBody>
      </p:sp>
      <p:sp>
        <p:nvSpPr>
          <p:cNvPr id="54275" name="Text Box 3"/>
          <p:cNvSpPr txBox="1">
            <a:spLocks noChangeArrowheads="1"/>
          </p:cNvSpPr>
          <p:nvPr/>
        </p:nvSpPr>
        <p:spPr bwMode="auto">
          <a:xfrm>
            <a:off x="487363" y="1036638"/>
            <a:ext cx="8339137" cy="2135187"/>
          </a:xfrm>
          <a:prstGeom prst="rect">
            <a:avLst/>
          </a:prstGeom>
          <a:noFill/>
          <a:ln w="9525">
            <a:noFill/>
            <a:miter lim="800000"/>
            <a:headEnd/>
            <a:tailEnd/>
          </a:ln>
          <a:effectLst/>
        </p:spPr>
        <p:txBody>
          <a:bodyPr>
            <a:prstTxWarp prst="textNoShape">
              <a:avLst/>
            </a:prstTxWarp>
            <a:spAutoFit/>
          </a:bodyPr>
          <a:lstStyle/>
          <a:p>
            <a:pPr eaLnBrk="1" hangingPunct="1"/>
            <a:r>
              <a:rPr lang="en-US" b="1">
                <a:ea typeface="Arial" charset="0"/>
                <a:cs typeface="Arial" charset="0"/>
              </a:rPr>
              <a:t>S. Thrun.Is Learning the n-th Thing Any Easier Than Learning The First? NIPS 1996</a:t>
            </a:r>
          </a:p>
          <a:p>
            <a:pPr eaLnBrk="1" hangingPunct="1"/>
            <a:endParaRPr lang="en-US" b="1">
              <a:ea typeface="Arial" charset="0"/>
              <a:cs typeface="Arial" charset="0"/>
            </a:endParaRPr>
          </a:p>
          <a:p>
            <a:pPr eaLnBrk="1" hangingPunct="1"/>
            <a:r>
              <a:rPr lang="en-US" sz="2000">
                <a:ea typeface="Arial" charset="0"/>
                <a:cs typeface="Arial" charset="0"/>
              </a:rPr>
              <a:t>Knowledge is transferred between tasks via a learned model of the invariances of the domain: object recognition is invariant to rotation, translation, scaling, lighting, … These invariances are common to all object recognition tasks. </a:t>
            </a:r>
            <a:endParaRPr lang="en-US" sz="2800">
              <a:ea typeface="Arial" charset="0"/>
              <a:cs typeface="Arial" charset="0"/>
            </a:endParaRPr>
          </a:p>
        </p:txBody>
      </p:sp>
      <p:pic>
        <p:nvPicPr>
          <p:cNvPr id="54276" name="Picture 4"/>
          <p:cNvPicPr>
            <a:picLocks noChangeAspect="1" noChangeArrowheads="1"/>
          </p:cNvPicPr>
          <p:nvPr/>
        </p:nvPicPr>
        <p:blipFill>
          <a:blip r:embed="rId3"/>
          <a:srcRect/>
          <a:stretch>
            <a:fillRect/>
          </a:stretch>
        </p:blipFill>
        <p:spPr bwMode="auto">
          <a:xfrm>
            <a:off x="3925888" y="3567113"/>
            <a:ext cx="4529137" cy="2938462"/>
          </a:xfrm>
          <a:prstGeom prst="rect">
            <a:avLst/>
          </a:prstGeom>
          <a:noFill/>
          <a:ln w="9525">
            <a:noFill/>
            <a:miter lim="800000"/>
            <a:headEnd/>
            <a:tailEnd/>
          </a:ln>
          <a:effectLst/>
        </p:spPr>
      </p:pic>
      <p:pic>
        <p:nvPicPr>
          <p:cNvPr id="54277" name="Picture 5"/>
          <p:cNvPicPr>
            <a:picLocks noChangeAspect="1" noChangeArrowheads="1"/>
          </p:cNvPicPr>
          <p:nvPr/>
        </p:nvPicPr>
        <p:blipFill>
          <a:blip r:embed="rId4"/>
          <a:srcRect/>
          <a:stretch>
            <a:fillRect/>
          </a:stretch>
        </p:blipFill>
        <p:spPr bwMode="auto">
          <a:xfrm>
            <a:off x="312738" y="3492500"/>
            <a:ext cx="1909762" cy="3222625"/>
          </a:xfrm>
          <a:prstGeom prst="rect">
            <a:avLst/>
          </a:prstGeom>
          <a:noFill/>
          <a:ln w="9525">
            <a:noFill/>
            <a:miter lim="800000"/>
            <a:headEnd/>
            <a:tailEnd/>
          </a:ln>
          <a:effectLst/>
        </p:spPr>
      </p:pic>
      <p:sp>
        <p:nvSpPr>
          <p:cNvPr id="54278" name="Text Box 6"/>
          <p:cNvSpPr txBox="1">
            <a:spLocks noChangeArrowheads="1"/>
          </p:cNvSpPr>
          <p:nvPr/>
        </p:nvSpPr>
        <p:spPr bwMode="auto">
          <a:xfrm>
            <a:off x="682625" y="3205163"/>
            <a:ext cx="1174750" cy="366712"/>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Toy world</a:t>
            </a:r>
          </a:p>
        </p:txBody>
      </p:sp>
      <p:sp>
        <p:nvSpPr>
          <p:cNvPr id="54279" name="Rectangle 7"/>
          <p:cNvSpPr>
            <a:spLocks noChangeArrowheads="1"/>
          </p:cNvSpPr>
          <p:nvPr/>
        </p:nvSpPr>
        <p:spPr bwMode="auto">
          <a:xfrm>
            <a:off x="1270000" y="4298950"/>
            <a:ext cx="962025" cy="1603375"/>
          </a:xfrm>
          <a:prstGeom prst="rect">
            <a:avLst/>
          </a:prstGeom>
          <a:noFill/>
          <a:ln w="9525">
            <a:solidFill>
              <a:srgbClr val="FF0000"/>
            </a:solidFill>
            <a:miter lim="800000"/>
            <a:headEnd/>
            <a:tailEnd/>
          </a:ln>
          <a:effectLst/>
        </p:spPr>
        <p:txBody>
          <a:bodyPr wrap="none" anchor="ctr">
            <a:prstTxWarp prst="textNoShape">
              <a:avLst/>
            </a:prstTxWarp>
          </a:bodyPr>
          <a:lstStyle/>
          <a:p>
            <a:endParaRPr lang="en-US"/>
          </a:p>
        </p:txBody>
      </p:sp>
      <p:sp>
        <p:nvSpPr>
          <p:cNvPr id="54280" name="Line 8"/>
          <p:cNvSpPr>
            <a:spLocks noChangeShapeType="1"/>
          </p:cNvSpPr>
          <p:nvPr/>
        </p:nvSpPr>
        <p:spPr bwMode="auto">
          <a:xfrm>
            <a:off x="5260975" y="5165725"/>
            <a:ext cx="546100" cy="296863"/>
          </a:xfrm>
          <a:prstGeom prst="line">
            <a:avLst/>
          </a:prstGeom>
          <a:noFill/>
          <a:ln w="9525">
            <a:solidFill>
              <a:srgbClr val="FF0000"/>
            </a:solidFill>
            <a:round/>
            <a:headEnd/>
            <a:tailEnd type="triangle" w="med" len="med"/>
          </a:ln>
          <a:effectLst/>
        </p:spPr>
        <p:txBody>
          <a:bodyPr>
            <a:prstTxWarp prst="textNoShape">
              <a:avLst/>
            </a:prstTxWarp>
          </a:bodyPr>
          <a:lstStyle/>
          <a:p>
            <a:endParaRPr lang="en-US"/>
          </a:p>
        </p:txBody>
      </p:sp>
      <p:sp>
        <p:nvSpPr>
          <p:cNvPr id="54281" name="Text Box 9"/>
          <p:cNvSpPr txBox="1">
            <a:spLocks noChangeArrowheads="1"/>
          </p:cNvSpPr>
          <p:nvPr/>
        </p:nvSpPr>
        <p:spPr bwMode="auto">
          <a:xfrm>
            <a:off x="5857875" y="5443538"/>
            <a:ext cx="1771650" cy="366712"/>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Without sharing</a:t>
            </a:r>
          </a:p>
        </p:txBody>
      </p:sp>
      <p:sp>
        <p:nvSpPr>
          <p:cNvPr id="54282" name="Line 10"/>
          <p:cNvSpPr>
            <a:spLocks noChangeShapeType="1"/>
          </p:cNvSpPr>
          <p:nvPr/>
        </p:nvSpPr>
        <p:spPr bwMode="auto">
          <a:xfrm flipV="1">
            <a:off x="5165725" y="3598863"/>
            <a:ext cx="652463" cy="877887"/>
          </a:xfrm>
          <a:prstGeom prst="line">
            <a:avLst/>
          </a:prstGeom>
          <a:noFill/>
          <a:ln w="9525">
            <a:solidFill>
              <a:srgbClr val="FF0000"/>
            </a:solidFill>
            <a:round/>
            <a:headEnd/>
            <a:tailEnd type="triangle" w="med" len="med"/>
          </a:ln>
          <a:effectLst/>
        </p:spPr>
        <p:txBody>
          <a:bodyPr>
            <a:prstTxWarp prst="textNoShape">
              <a:avLst/>
            </a:prstTxWarp>
          </a:bodyPr>
          <a:lstStyle/>
          <a:p>
            <a:endParaRPr lang="en-US"/>
          </a:p>
        </p:txBody>
      </p:sp>
      <p:sp>
        <p:nvSpPr>
          <p:cNvPr id="54283" name="Text Box 11"/>
          <p:cNvSpPr txBox="1">
            <a:spLocks noChangeArrowheads="1"/>
          </p:cNvSpPr>
          <p:nvPr/>
        </p:nvSpPr>
        <p:spPr bwMode="auto">
          <a:xfrm>
            <a:off x="5819775" y="3279775"/>
            <a:ext cx="1454150" cy="366713"/>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With sharing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sz="4000"/>
              <a:t>Convolutional Neural Network</a:t>
            </a:r>
          </a:p>
        </p:txBody>
      </p:sp>
      <p:pic>
        <p:nvPicPr>
          <p:cNvPr id="144388" name="Picture 4"/>
          <p:cNvPicPr>
            <a:picLocks noChangeAspect="1" noChangeArrowheads="1"/>
          </p:cNvPicPr>
          <p:nvPr/>
        </p:nvPicPr>
        <p:blipFill>
          <a:blip r:embed="rId3"/>
          <a:srcRect/>
          <a:stretch>
            <a:fillRect/>
          </a:stretch>
        </p:blipFill>
        <p:spPr bwMode="auto">
          <a:xfrm>
            <a:off x="762000" y="1143000"/>
            <a:ext cx="7648575" cy="2460625"/>
          </a:xfrm>
          <a:prstGeom prst="rect">
            <a:avLst/>
          </a:prstGeom>
          <a:noFill/>
          <a:ln w="9525">
            <a:noFill/>
            <a:miter lim="800000"/>
            <a:headEnd/>
            <a:tailEnd/>
          </a:ln>
          <a:effectLst/>
        </p:spPr>
      </p:pic>
      <p:sp>
        <p:nvSpPr>
          <p:cNvPr id="144389" name="Text Box 5"/>
          <p:cNvSpPr txBox="1">
            <a:spLocks noChangeArrowheads="1"/>
          </p:cNvSpPr>
          <p:nvPr/>
        </p:nvSpPr>
        <p:spPr bwMode="auto">
          <a:xfrm>
            <a:off x="1447800" y="4343400"/>
            <a:ext cx="5619750" cy="366713"/>
          </a:xfrm>
          <a:prstGeom prst="rect">
            <a:avLst/>
          </a:prstGeom>
          <a:noFill/>
          <a:ln w="9525">
            <a:noFill/>
            <a:miter lim="800000"/>
            <a:headEnd/>
            <a:tailEnd/>
          </a:ln>
          <a:effectLst/>
        </p:spPr>
        <p:txBody>
          <a:bodyPr wrap="none">
            <a:prstTxWarp prst="textNoShape">
              <a:avLst/>
            </a:prstTxWarp>
            <a:spAutoFit/>
          </a:bodyPr>
          <a:lstStyle/>
          <a:p>
            <a:r>
              <a:rPr lang="en-US"/>
              <a:t>Translation invariance is already built into the network</a:t>
            </a:r>
          </a:p>
        </p:txBody>
      </p:sp>
      <p:sp>
        <p:nvSpPr>
          <p:cNvPr id="144390" name="Text Box 6"/>
          <p:cNvSpPr txBox="1">
            <a:spLocks noChangeArrowheads="1"/>
          </p:cNvSpPr>
          <p:nvPr/>
        </p:nvSpPr>
        <p:spPr bwMode="auto">
          <a:xfrm>
            <a:off x="1524000" y="4800600"/>
            <a:ext cx="6096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The output neurons share all the intermediate levels</a:t>
            </a:r>
          </a:p>
        </p:txBody>
      </p:sp>
      <p:sp>
        <p:nvSpPr>
          <p:cNvPr id="144391" name="Text Box 7"/>
          <p:cNvSpPr txBox="1">
            <a:spLocks noChangeArrowheads="1"/>
          </p:cNvSpPr>
          <p:nvPr/>
        </p:nvSpPr>
        <p:spPr bwMode="auto">
          <a:xfrm>
            <a:off x="6781800" y="3581400"/>
            <a:ext cx="1797050" cy="366713"/>
          </a:xfrm>
          <a:prstGeom prst="rect">
            <a:avLst/>
          </a:prstGeom>
          <a:noFill/>
          <a:ln w="9525">
            <a:noFill/>
            <a:miter lim="800000"/>
            <a:headEnd/>
            <a:tailEnd/>
          </a:ln>
          <a:effectLst/>
        </p:spPr>
        <p:txBody>
          <a:bodyPr wrap="none">
            <a:prstTxWarp prst="textNoShape">
              <a:avLst/>
            </a:prstTxWarp>
            <a:spAutoFit/>
          </a:bodyPr>
          <a:lstStyle/>
          <a:p>
            <a:r>
              <a:rPr lang="en-US"/>
              <a:t>Le Cun et al, 98</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Sharing transformations</a:t>
            </a:r>
          </a:p>
        </p:txBody>
      </p:sp>
      <p:sp>
        <p:nvSpPr>
          <p:cNvPr id="56323" name="Rectangle 3"/>
          <p:cNvSpPr>
            <a:spLocks noGrp="1" noChangeArrowheads="1"/>
          </p:cNvSpPr>
          <p:nvPr>
            <p:ph type="body" idx="1"/>
          </p:nvPr>
        </p:nvSpPr>
        <p:spPr>
          <a:xfrm>
            <a:off x="533400" y="1066800"/>
            <a:ext cx="8229600" cy="4525963"/>
          </a:xfrm>
        </p:spPr>
        <p:txBody>
          <a:bodyPr/>
          <a:lstStyle/>
          <a:p>
            <a:pPr>
              <a:buFontTx/>
              <a:buNone/>
            </a:pPr>
            <a:r>
              <a:rPr lang="en-US" sz="1800" b="1"/>
              <a:t>Miller, E., Matsakis, N., and Viola, P. (2000). Learning from one example through shared densities on transforms. In IEEE Computer Vision and Pattern Recognition.</a:t>
            </a:r>
          </a:p>
          <a:p>
            <a:endParaRPr lang="en-US" sz="1800" b="1"/>
          </a:p>
        </p:txBody>
      </p:sp>
      <p:pic>
        <p:nvPicPr>
          <p:cNvPr id="56324" name="Picture 4"/>
          <p:cNvPicPr>
            <a:picLocks noChangeAspect="1" noChangeArrowheads="1"/>
          </p:cNvPicPr>
          <p:nvPr/>
        </p:nvPicPr>
        <p:blipFill>
          <a:blip r:embed="rId3"/>
          <a:srcRect/>
          <a:stretch>
            <a:fillRect/>
          </a:stretch>
        </p:blipFill>
        <p:spPr bwMode="auto">
          <a:xfrm>
            <a:off x="3124200" y="2133600"/>
            <a:ext cx="2819400" cy="2579688"/>
          </a:xfrm>
          <a:prstGeom prst="rect">
            <a:avLst/>
          </a:prstGeom>
          <a:noFill/>
          <a:ln w="9525">
            <a:noFill/>
            <a:miter lim="800000"/>
            <a:headEnd/>
            <a:tailEnd/>
          </a:ln>
          <a:effectLst/>
        </p:spPr>
      </p:pic>
      <p:pic>
        <p:nvPicPr>
          <p:cNvPr id="56325" name="Picture 5"/>
          <p:cNvPicPr>
            <a:picLocks noChangeAspect="1" noChangeArrowheads="1"/>
          </p:cNvPicPr>
          <p:nvPr/>
        </p:nvPicPr>
        <p:blipFill>
          <a:blip r:embed="rId4"/>
          <a:srcRect/>
          <a:stretch>
            <a:fillRect/>
          </a:stretch>
        </p:blipFill>
        <p:spPr bwMode="auto">
          <a:xfrm>
            <a:off x="3200400" y="4876800"/>
            <a:ext cx="2425700" cy="957263"/>
          </a:xfrm>
          <a:prstGeom prst="rect">
            <a:avLst/>
          </a:prstGeom>
          <a:noFill/>
          <a:ln w="9525">
            <a:noFill/>
            <a:miter lim="800000"/>
            <a:headEnd/>
            <a:tailEnd/>
          </a:ln>
          <a:effectLst/>
        </p:spPr>
      </p:pic>
      <p:pic>
        <p:nvPicPr>
          <p:cNvPr id="56326" name="Picture 6"/>
          <p:cNvPicPr>
            <a:picLocks noChangeAspect="1" noChangeArrowheads="1"/>
          </p:cNvPicPr>
          <p:nvPr/>
        </p:nvPicPr>
        <p:blipFill>
          <a:blip r:embed="rId5"/>
          <a:srcRect/>
          <a:stretch>
            <a:fillRect/>
          </a:stretch>
        </p:blipFill>
        <p:spPr bwMode="auto">
          <a:xfrm>
            <a:off x="457200" y="2743200"/>
            <a:ext cx="2541588" cy="1017588"/>
          </a:xfrm>
          <a:prstGeom prst="rect">
            <a:avLst/>
          </a:prstGeom>
          <a:noFill/>
          <a:ln w="9525">
            <a:noFill/>
            <a:miter lim="800000"/>
            <a:headEnd/>
            <a:tailEnd/>
          </a:ln>
          <a:effectLst/>
        </p:spPr>
      </p:pic>
      <p:pic>
        <p:nvPicPr>
          <p:cNvPr id="56327" name="Picture 7"/>
          <p:cNvPicPr>
            <a:picLocks noChangeAspect="1" noChangeArrowheads="1"/>
          </p:cNvPicPr>
          <p:nvPr/>
        </p:nvPicPr>
        <p:blipFill>
          <a:blip r:embed="rId6"/>
          <a:srcRect/>
          <a:stretch>
            <a:fillRect/>
          </a:stretch>
        </p:blipFill>
        <p:spPr bwMode="auto">
          <a:xfrm>
            <a:off x="6019800" y="2362200"/>
            <a:ext cx="2819400" cy="2271713"/>
          </a:xfrm>
          <a:prstGeom prst="rect">
            <a:avLst/>
          </a:prstGeom>
          <a:noFill/>
          <a:ln w="9525">
            <a:noFill/>
            <a:miter lim="800000"/>
            <a:headEnd/>
            <a:tailEnd/>
          </a:ln>
          <a:effectLst/>
        </p:spPr>
      </p:pic>
      <p:sp>
        <p:nvSpPr>
          <p:cNvPr id="56328" name="Text Box 8"/>
          <p:cNvSpPr txBox="1">
            <a:spLocks noChangeArrowheads="1"/>
          </p:cNvSpPr>
          <p:nvPr/>
        </p:nvSpPr>
        <p:spPr bwMode="auto">
          <a:xfrm>
            <a:off x="6096000" y="4800600"/>
            <a:ext cx="2921000" cy="517525"/>
          </a:xfrm>
          <a:prstGeom prst="rect">
            <a:avLst/>
          </a:prstGeom>
          <a:noFill/>
          <a:ln w="9525">
            <a:noFill/>
            <a:miter lim="800000"/>
            <a:headEnd/>
            <a:tailEnd/>
          </a:ln>
          <a:effectLst/>
        </p:spPr>
        <p:txBody>
          <a:bodyPr wrap="none">
            <a:prstTxWarp prst="textNoShape">
              <a:avLst/>
            </a:prstTxWarp>
            <a:spAutoFit/>
          </a:bodyPr>
          <a:lstStyle/>
          <a:p>
            <a:pPr eaLnBrk="1" hangingPunct="1"/>
            <a:r>
              <a:rPr lang="en-US" sz="1400">
                <a:ea typeface="Arial" charset="0"/>
                <a:cs typeface="Arial" charset="0"/>
              </a:rPr>
              <a:t>Transformations are shared</a:t>
            </a:r>
          </a:p>
          <a:p>
            <a:pPr eaLnBrk="1" hangingPunct="1"/>
            <a:r>
              <a:rPr lang="en-US" sz="1400">
                <a:ea typeface="Arial" charset="0"/>
                <a:cs typeface="Arial" charset="0"/>
              </a:rPr>
              <a:t>and can be learnt from other tasks.</a:t>
            </a:r>
          </a:p>
        </p:txBody>
      </p:sp>
      <p:pic>
        <p:nvPicPr>
          <p:cNvPr id="56329" name="Picture 9"/>
          <p:cNvPicPr>
            <a:picLocks noChangeAspect="1" noChangeArrowheads="1"/>
          </p:cNvPicPr>
          <p:nvPr/>
        </p:nvPicPr>
        <p:blipFill>
          <a:blip r:embed="rId7"/>
          <a:srcRect/>
          <a:stretch>
            <a:fillRect/>
          </a:stretch>
        </p:blipFill>
        <p:spPr bwMode="auto">
          <a:xfrm>
            <a:off x="1676400" y="6019800"/>
            <a:ext cx="5900738" cy="73183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0"/>
            <a:ext cx="8229600" cy="1143000"/>
          </a:xfrm>
        </p:spPr>
        <p:txBody>
          <a:bodyPr/>
          <a:lstStyle/>
          <a:p>
            <a:r>
              <a:rPr lang="en-US" dirty="0"/>
              <a:t>Sharing in constellation models</a:t>
            </a:r>
            <a:br>
              <a:rPr lang="en-US" dirty="0"/>
            </a:br>
            <a:endParaRPr lang="en-US" sz="2000" dirty="0"/>
          </a:p>
        </p:txBody>
      </p:sp>
      <p:graphicFrame>
        <p:nvGraphicFramePr>
          <p:cNvPr id="60419" name="Object 3"/>
          <p:cNvGraphicFramePr>
            <a:graphicFrameLocks noChangeAspect="1"/>
          </p:cNvGraphicFramePr>
          <p:nvPr>
            <p:ph sz="half" idx="1"/>
          </p:nvPr>
        </p:nvGraphicFramePr>
        <p:xfrm>
          <a:off x="4789488" y="4056063"/>
          <a:ext cx="1704975" cy="1584325"/>
        </p:xfrm>
        <a:graphic>
          <a:graphicData uri="http://schemas.openxmlformats.org/presentationml/2006/ole">
            <p:oleObj spid="_x0000_s107522" name="Image" r:id="rId4" imgW="844226" imgH="902133" progId="">
              <p:embed/>
            </p:oleObj>
          </a:graphicData>
        </a:graphic>
      </p:graphicFrame>
      <p:pic>
        <p:nvPicPr>
          <p:cNvPr id="60420" name="Picture 4" descr="image006"/>
          <p:cNvPicPr>
            <a:picLocks noChangeAspect="1" noChangeArrowheads="1"/>
          </p:cNvPicPr>
          <p:nvPr/>
        </p:nvPicPr>
        <p:blipFill>
          <a:blip r:embed="rId5"/>
          <a:srcRect t="34145" r="55545" b="35345"/>
          <a:stretch>
            <a:fillRect/>
          </a:stretch>
        </p:blipFill>
        <p:spPr bwMode="auto">
          <a:xfrm>
            <a:off x="769938" y="3856038"/>
            <a:ext cx="3225800" cy="2376487"/>
          </a:xfrm>
          <a:prstGeom prst="rect">
            <a:avLst/>
          </a:prstGeom>
          <a:noFill/>
        </p:spPr>
      </p:pic>
      <p:graphicFrame>
        <p:nvGraphicFramePr>
          <p:cNvPr id="60421" name="Object 5"/>
          <p:cNvGraphicFramePr>
            <a:graphicFrameLocks noChangeAspect="1"/>
          </p:cNvGraphicFramePr>
          <p:nvPr/>
        </p:nvGraphicFramePr>
        <p:xfrm>
          <a:off x="5416550" y="1079500"/>
          <a:ext cx="2481263" cy="2495550"/>
        </p:xfrm>
        <a:graphic>
          <a:graphicData uri="http://schemas.openxmlformats.org/presentationml/2006/ole">
            <p:oleObj spid="_x0000_s107523" name="Image" r:id="rId6" imgW="557643" imgH="560501" progId="">
              <p:embed/>
            </p:oleObj>
          </a:graphicData>
        </a:graphic>
      </p:graphicFrame>
      <p:graphicFrame>
        <p:nvGraphicFramePr>
          <p:cNvPr id="60422" name="Object 6"/>
          <p:cNvGraphicFramePr>
            <a:graphicFrameLocks noChangeAspect="1"/>
          </p:cNvGraphicFramePr>
          <p:nvPr/>
        </p:nvGraphicFramePr>
        <p:xfrm>
          <a:off x="6600825" y="4119563"/>
          <a:ext cx="1760538" cy="1920875"/>
        </p:xfrm>
        <a:graphic>
          <a:graphicData uri="http://schemas.openxmlformats.org/presentationml/2006/ole">
            <p:oleObj spid="_x0000_s107524" name="Image" r:id="rId7" imgW="838060" imgH="914402" progId="">
              <p:embed/>
            </p:oleObj>
          </a:graphicData>
        </a:graphic>
      </p:graphicFrame>
      <p:graphicFrame>
        <p:nvGraphicFramePr>
          <p:cNvPr id="60423" name="Object 7"/>
          <p:cNvGraphicFramePr>
            <a:graphicFrameLocks noChangeAspect="1"/>
          </p:cNvGraphicFramePr>
          <p:nvPr>
            <p:ph sz="half" idx="2"/>
          </p:nvPr>
        </p:nvGraphicFramePr>
        <p:xfrm>
          <a:off x="768350" y="1004888"/>
          <a:ext cx="3227388" cy="2347912"/>
        </p:xfrm>
        <a:graphic>
          <a:graphicData uri="http://schemas.openxmlformats.org/presentationml/2006/ole">
            <p:oleObj spid="_x0000_s107525" name="Image" r:id="rId8" imgW="2185420" imgH="1590655" progId="">
              <p:embed/>
            </p:oleObj>
          </a:graphicData>
        </a:graphic>
      </p:graphicFrame>
      <p:sp>
        <p:nvSpPr>
          <p:cNvPr id="60424" name="Text Box 8"/>
          <p:cNvSpPr txBox="1">
            <a:spLocks noChangeArrowheads="1"/>
          </p:cNvSpPr>
          <p:nvPr/>
        </p:nvSpPr>
        <p:spPr bwMode="auto">
          <a:xfrm>
            <a:off x="423863" y="3306763"/>
            <a:ext cx="3921125" cy="579437"/>
          </a:xfrm>
          <a:prstGeom prst="rect">
            <a:avLst/>
          </a:prstGeom>
          <a:noFill/>
          <a:ln w="9525">
            <a:noFill/>
            <a:miter lim="800000"/>
            <a:headEnd/>
            <a:tailEnd/>
          </a:ln>
          <a:effectLst/>
        </p:spPr>
        <p:txBody>
          <a:bodyPr wrap="none">
            <a:prstTxWarp prst="textNoShape">
              <a:avLst/>
            </a:prstTxWarp>
            <a:spAutoFit/>
          </a:bodyPr>
          <a:lstStyle/>
          <a:p>
            <a:pPr algn="ctr" eaLnBrk="1" hangingPunct="1"/>
            <a:r>
              <a:rPr lang="en-US" b="1">
                <a:ea typeface="Arial" charset="0"/>
                <a:cs typeface="Arial" charset="0"/>
              </a:rPr>
              <a:t>Pictorial Structures</a:t>
            </a:r>
            <a:r>
              <a:rPr lang="en-US">
                <a:ea typeface="Arial" charset="0"/>
                <a:cs typeface="Arial" charset="0"/>
              </a:rPr>
              <a:t/>
            </a:r>
            <a:br>
              <a:rPr lang="en-US">
                <a:ea typeface="Arial" charset="0"/>
                <a:cs typeface="Arial" charset="0"/>
              </a:rPr>
            </a:br>
            <a:r>
              <a:rPr lang="en-US" sz="1400" i="1">
                <a:ea typeface="Arial" charset="0"/>
                <a:cs typeface="Arial" charset="0"/>
              </a:rPr>
              <a:t>Fischler &amp; Elschlager, IEEE Trans. Comp. 1973</a:t>
            </a:r>
          </a:p>
        </p:txBody>
      </p:sp>
      <p:sp>
        <p:nvSpPr>
          <p:cNvPr id="60425" name="Text Box 9"/>
          <p:cNvSpPr txBox="1">
            <a:spLocks noChangeArrowheads="1"/>
          </p:cNvSpPr>
          <p:nvPr/>
        </p:nvSpPr>
        <p:spPr bwMode="auto">
          <a:xfrm>
            <a:off x="990600" y="6191250"/>
            <a:ext cx="2681696" cy="584775"/>
          </a:xfrm>
          <a:prstGeom prst="rect">
            <a:avLst/>
          </a:prstGeom>
          <a:noFill/>
          <a:ln w="9525">
            <a:noFill/>
            <a:miter lim="800000"/>
            <a:headEnd/>
            <a:tailEnd/>
          </a:ln>
          <a:effectLst/>
        </p:spPr>
        <p:txBody>
          <a:bodyPr wrap="none">
            <a:prstTxWarp prst="textNoShape">
              <a:avLst/>
            </a:prstTxWarp>
            <a:spAutoFit/>
          </a:bodyPr>
          <a:lstStyle/>
          <a:p>
            <a:pPr algn="ctr" eaLnBrk="1" hangingPunct="1"/>
            <a:r>
              <a:rPr lang="en-US" b="1" dirty="0">
                <a:ea typeface="Arial" charset="0"/>
                <a:cs typeface="Arial" charset="0"/>
              </a:rPr>
              <a:t>Constellation Model</a:t>
            </a:r>
            <a:r>
              <a:rPr lang="en-US" dirty="0">
                <a:ea typeface="Arial" charset="0"/>
                <a:cs typeface="Arial" charset="0"/>
              </a:rPr>
              <a:t/>
            </a:r>
            <a:br>
              <a:rPr lang="en-US" dirty="0">
                <a:ea typeface="Arial" charset="0"/>
                <a:cs typeface="Arial" charset="0"/>
              </a:rPr>
            </a:br>
            <a:r>
              <a:rPr lang="en-US" sz="1400" i="1" dirty="0" err="1" smtClean="0">
                <a:ea typeface="Arial" charset="0"/>
                <a:cs typeface="Arial" charset="0"/>
              </a:rPr>
              <a:t>Fei</a:t>
            </a:r>
            <a:r>
              <a:rPr lang="en-US" sz="1400" i="1" dirty="0" smtClean="0">
                <a:ea typeface="Arial" charset="0"/>
                <a:cs typeface="Arial" charset="0"/>
              </a:rPr>
              <a:t>-</a:t>
            </a:r>
            <a:r>
              <a:rPr lang="en-US" sz="1400" i="1" dirty="0" err="1" smtClean="0">
                <a:ea typeface="Arial" charset="0"/>
                <a:cs typeface="Arial" charset="0"/>
              </a:rPr>
              <a:t>Fei</a:t>
            </a:r>
            <a:r>
              <a:rPr lang="en-US" sz="1400" i="1" dirty="0" smtClean="0">
                <a:ea typeface="Arial" charset="0"/>
                <a:cs typeface="Arial" charset="0"/>
              </a:rPr>
              <a:t>, Fergus</a:t>
            </a:r>
            <a:r>
              <a:rPr lang="en-US" sz="1400" i="1" dirty="0">
                <a:ea typeface="Arial" charset="0"/>
                <a:cs typeface="Arial" charset="0"/>
              </a:rPr>
              <a:t>, </a:t>
            </a:r>
            <a:r>
              <a:rPr lang="en-US" sz="1400" i="1" dirty="0" err="1" smtClean="0">
                <a:ea typeface="Arial" charset="0"/>
                <a:cs typeface="Arial" charset="0"/>
              </a:rPr>
              <a:t>Perona</a:t>
            </a:r>
            <a:r>
              <a:rPr lang="en-US" sz="1400" i="1" dirty="0" smtClean="0">
                <a:ea typeface="Arial" charset="0"/>
                <a:cs typeface="Arial" charset="0"/>
              </a:rPr>
              <a:t>, ICCV </a:t>
            </a:r>
            <a:r>
              <a:rPr lang="en-US" sz="1400" i="1" dirty="0">
                <a:ea typeface="Arial" charset="0"/>
                <a:cs typeface="Arial" charset="0"/>
              </a:rPr>
              <a:t>2003 </a:t>
            </a:r>
          </a:p>
        </p:txBody>
      </p:sp>
      <p:sp>
        <p:nvSpPr>
          <p:cNvPr id="60426" name="Text Box 10"/>
          <p:cNvSpPr txBox="1">
            <a:spLocks noChangeArrowheads="1"/>
          </p:cNvSpPr>
          <p:nvPr/>
        </p:nvSpPr>
        <p:spPr bwMode="auto">
          <a:xfrm>
            <a:off x="5230813" y="3535363"/>
            <a:ext cx="2916237" cy="579437"/>
          </a:xfrm>
          <a:prstGeom prst="rect">
            <a:avLst/>
          </a:prstGeom>
          <a:noFill/>
          <a:ln w="9525">
            <a:noFill/>
            <a:miter lim="800000"/>
            <a:headEnd/>
            <a:tailEnd/>
          </a:ln>
          <a:effectLst/>
        </p:spPr>
        <p:txBody>
          <a:bodyPr wrap="none">
            <a:prstTxWarp prst="textNoShape">
              <a:avLst/>
            </a:prstTxWarp>
            <a:spAutoFit/>
          </a:bodyPr>
          <a:lstStyle/>
          <a:p>
            <a:pPr algn="ctr" eaLnBrk="1" hangingPunct="1"/>
            <a:r>
              <a:rPr lang="en-US" b="1">
                <a:ea typeface="Arial" charset="0"/>
                <a:cs typeface="Arial" charset="0"/>
              </a:rPr>
              <a:t>SVM Detectors</a:t>
            </a:r>
            <a:r>
              <a:rPr lang="en-US">
                <a:ea typeface="Arial" charset="0"/>
                <a:cs typeface="Arial" charset="0"/>
              </a:rPr>
              <a:t/>
            </a:r>
            <a:br>
              <a:rPr lang="en-US">
                <a:ea typeface="Arial" charset="0"/>
                <a:cs typeface="Arial" charset="0"/>
              </a:rPr>
            </a:br>
            <a:r>
              <a:rPr lang="en-US" sz="1400" i="1">
                <a:ea typeface="Arial" charset="0"/>
                <a:cs typeface="Arial" charset="0"/>
              </a:rPr>
              <a:t>Heisele, Poggio, et. al., NIPS 2001</a:t>
            </a:r>
          </a:p>
        </p:txBody>
      </p:sp>
      <p:sp>
        <p:nvSpPr>
          <p:cNvPr id="60427" name="Text Box 11"/>
          <p:cNvSpPr txBox="1">
            <a:spLocks noChangeArrowheads="1"/>
          </p:cNvSpPr>
          <p:nvPr/>
        </p:nvSpPr>
        <p:spPr bwMode="auto">
          <a:xfrm>
            <a:off x="4922838" y="6191250"/>
            <a:ext cx="3282950" cy="579438"/>
          </a:xfrm>
          <a:prstGeom prst="rect">
            <a:avLst/>
          </a:prstGeom>
          <a:noFill/>
          <a:ln w="9525">
            <a:noFill/>
            <a:miter lim="800000"/>
            <a:headEnd/>
            <a:tailEnd/>
          </a:ln>
          <a:effectLst/>
        </p:spPr>
        <p:txBody>
          <a:bodyPr wrap="none">
            <a:prstTxWarp prst="textNoShape">
              <a:avLst/>
            </a:prstTxWarp>
            <a:spAutoFit/>
          </a:bodyPr>
          <a:lstStyle/>
          <a:p>
            <a:pPr algn="ctr" eaLnBrk="1" hangingPunct="1"/>
            <a:r>
              <a:rPr lang="en-US" b="1">
                <a:ea typeface="Arial" charset="0"/>
                <a:cs typeface="Arial" charset="0"/>
              </a:rPr>
              <a:t>Model-Guided Segmentation</a:t>
            </a:r>
            <a:r>
              <a:rPr lang="en-US">
                <a:ea typeface="Arial" charset="0"/>
                <a:cs typeface="Arial" charset="0"/>
              </a:rPr>
              <a:t/>
            </a:r>
            <a:br>
              <a:rPr lang="en-US">
                <a:ea typeface="Arial" charset="0"/>
                <a:cs typeface="Arial" charset="0"/>
              </a:rPr>
            </a:br>
            <a:r>
              <a:rPr lang="en-US" sz="1400" i="1">
                <a:ea typeface="Arial" charset="0"/>
                <a:cs typeface="Arial" charset="0"/>
              </a:rPr>
              <a:t>Mori, Ren, Efros, &amp; Malik, CVPR 2004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0"/>
            <a:ext cx="8229600" cy="1143000"/>
          </a:xfrm>
        </p:spPr>
        <p:txBody>
          <a:bodyPr/>
          <a:lstStyle/>
          <a:p>
            <a:r>
              <a:rPr lang="en-US"/>
              <a:t>Reusable Parts</a:t>
            </a:r>
          </a:p>
        </p:txBody>
      </p:sp>
      <p:pic>
        <p:nvPicPr>
          <p:cNvPr id="62467" name="Picture 3"/>
          <p:cNvPicPr>
            <a:picLocks noChangeAspect="1" noChangeArrowheads="1"/>
          </p:cNvPicPr>
          <p:nvPr/>
        </p:nvPicPr>
        <p:blipFill>
          <a:blip r:embed="rId3"/>
          <a:srcRect l="8397"/>
          <a:stretch>
            <a:fillRect/>
          </a:stretch>
        </p:blipFill>
        <p:spPr bwMode="auto">
          <a:xfrm>
            <a:off x="398463" y="2919413"/>
            <a:ext cx="3581400" cy="3444875"/>
          </a:xfrm>
          <a:prstGeom prst="rect">
            <a:avLst/>
          </a:prstGeom>
          <a:noFill/>
          <a:ln w="9525">
            <a:noFill/>
            <a:miter lim="800000"/>
            <a:headEnd/>
            <a:tailEnd/>
          </a:ln>
          <a:effectLst/>
        </p:spPr>
      </p:pic>
      <p:sp>
        <p:nvSpPr>
          <p:cNvPr id="62468" name="Text Box 4"/>
          <p:cNvSpPr txBox="1">
            <a:spLocks noChangeArrowheads="1"/>
          </p:cNvSpPr>
          <p:nvPr/>
        </p:nvSpPr>
        <p:spPr bwMode="auto">
          <a:xfrm>
            <a:off x="220663" y="1770063"/>
            <a:ext cx="8110537" cy="822325"/>
          </a:xfrm>
          <a:prstGeom prst="rect">
            <a:avLst/>
          </a:prstGeom>
          <a:noFill/>
          <a:ln w="9525">
            <a:noFill/>
            <a:miter lim="800000"/>
            <a:headEnd/>
            <a:tailEnd/>
          </a:ln>
          <a:effectLst/>
        </p:spPr>
        <p:txBody>
          <a:bodyPr>
            <a:prstTxWarp prst="textNoShape">
              <a:avLst/>
            </a:prstTxWarp>
            <a:spAutoFit/>
          </a:bodyPr>
          <a:lstStyle/>
          <a:p>
            <a:pPr eaLnBrk="1" hangingPunct="1"/>
            <a:r>
              <a:rPr lang="en-US" sz="2400">
                <a:latin typeface="Times New Roman" charset="0"/>
                <a:ea typeface="Arial" charset="0"/>
                <a:cs typeface="Arial" charset="0"/>
              </a:rPr>
              <a:t>Goal: Look for a vocabulary of edges that reduces the number of features.</a:t>
            </a:r>
          </a:p>
        </p:txBody>
      </p:sp>
      <p:sp>
        <p:nvSpPr>
          <p:cNvPr id="62469" name="Text Box 5"/>
          <p:cNvSpPr txBox="1">
            <a:spLocks noChangeArrowheads="1"/>
          </p:cNvSpPr>
          <p:nvPr/>
        </p:nvSpPr>
        <p:spPr bwMode="auto">
          <a:xfrm>
            <a:off x="254000" y="969963"/>
            <a:ext cx="8550275" cy="641350"/>
          </a:xfrm>
          <a:prstGeom prst="rect">
            <a:avLst/>
          </a:prstGeom>
          <a:noFill/>
          <a:ln w="9525">
            <a:noFill/>
            <a:miter lim="800000"/>
            <a:headEnd/>
            <a:tailEnd/>
          </a:ln>
          <a:effectLst/>
        </p:spPr>
        <p:txBody>
          <a:bodyPr>
            <a:prstTxWarp prst="textNoShape">
              <a:avLst/>
            </a:prstTxWarp>
            <a:spAutoFit/>
          </a:bodyPr>
          <a:lstStyle/>
          <a:p>
            <a:pPr eaLnBrk="1" hangingPunct="1"/>
            <a:r>
              <a:rPr lang="en-US" b="1">
                <a:ea typeface="Arial" charset="0"/>
                <a:cs typeface="Arial" charset="0"/>
              </a:rPr>
              <a:t>Krempp, Geman, &amp; Amit “Sequential Learning of Reusable Parts for Object Detection”. TR 2002</a:t>
            </a:r>
          </a:p>
        </p:txBody>
      </p:sp>
      <p:pic>
        <p:nvPicPr>
          <p:cNvPr id="62470" name="Picture 6"/>
          <p:cNvPicPr>
            <a:picLocks noChangeAspect="1" noChangeArrowheads="1"/>
          </p:cNvPicPr>
          <p:nvPr/>
        </p:nvPicPr>
        <p:blipFill>
          <a:blip r:embed="rId4"/>
          <a:srcRect/>
          <a:stretch>
            <a:fillRect/>
          </a:stretch>
        </p:blipFill>
        <p:spPr bwMode="auto">
          <a:xfrm>
            <a:off x="4918075" y="4257675"/>
            <a:ext cx="3132138" cy="2230438"/>
          </a:xfrm>
          <a:prstGeom prst="rect">
            <a:avLst/>
          </a:prstGeom>
          <a:noFill/>
          <a:ln w="9525">
            <a:noFill/>
            <a:miter lim="800000"/>
            <a:headEnd/>
            <a:tailEnd/>
          </a:ln>
          <a:effectLst/>
        </p:spPr>
      </p:pic>
      <p:sp>
        <p:nvSpPr>
          <p:cNvPr id="62471" name="Text Box 7"/>
          <p:cNvSpPr txBox="1">
            <a:spLocks noChangeArrowheads="1"/>
          </p:cNvSpPr>
          <p:nvPr/>
        </p:nvSpPr>
        <p:spPr bwMode="auto">
          <a:xfrm rot="-5400000">
            <a:off x="3656807" y="5155406"/>
            <a:ext cx="2139950" cy="366713"/>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Number of features</a:t>
            </a:r>
          </a:p>
        </p:txBody>
      </p:sp>
      <p:sp>
        <p:nvSpPr>
          <p:cNvPr id="62472" name="Text Box 8"/>
          <p:cNvSpPr txBox="1">
            <a:spLocks noChangeArrowheads="1"/>
          </p:cNvSpPr>
          <p:nvPr/>
        </p:nvSpPr>
        <p:spPr bwMode="auto">
          <a:xfrm>
            <a:off x="5597525" y="6491288"/>
            <a:ext cx="2076450" cy="366712"/>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Number of classes</a:t>
            </a:r>
          </a:p>
        </p:txBody>
      </p:sp>
      <p:pic>
        <p:nvPicPr>
          <p:cNvPr id="62473" name="Picture 9"/>
          <p:cNvPicPr>
            <a:picLocks noChangeAspect="1" noChangeArrowheads="1"/>
          </p:cNvPicPr>
          <p:nvPr/>
        </p:nvPicPr>
        <p:blipFill>
          <a:blip r:embed="rId5"/>
          <a:srcRect/>
          <a:stretch>
            <a:fillRect/>
          </a:stretch>
        </p:blipFill>
        <p:spPr bwMode="auto">
          <a:xfrm>
            <a:off x="4910138" y="2833688"/>
            <a:ext cx="3086100" cy="1274762"/>
          </a:xfrm>
          <a:prstGeom prst="rect">
            <a:avLst/>
          </a:prstGeom>
          <a:noFill/>
          <a:ln w="9525">
            <a:noFill/>
            <a:miter lim="800000"/>
            <a:headEnd/>
            <a:tailEnd/>
          </a:ln>
          <a:effectLst/>
        </p:spPr>
      </p:pic>
      <p:sp>
        <p:nvSpPr>
          <p:cNvPr id="62474" name="Text Box 10"/>
          <p:cNvSpPr txBox="1">
            <a:spLocks noChangeArrowheads="1"/>
          </p:cNvSpPr>
          <p:nvPr/>
        </p:nvSpPr>
        <p:spPr bwMode="auto">
          <a:xfrm>
            <a:off x="4864100" y="2538413"/>
            <a:ext cx="2774950" cy="366712"/>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Examples of reused parts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49263" y="0"/>
            <a:ext cx="8229600" cy="1143000"/>
          </a:xfrm>
        </p:spPr>
        <p:txBody>
          <a:bodyPr/>
          <a:lstStyle/>
          <a:p>
            <a:r>
              <a:rPr lang="en-US"/>
              <a:t>Specific feature</a:t>
            </a:r>
          </a:p>
        </p:txBody>
      </p:sp>
      <p:sp>
        <p:nvSpPr>
          <p:cNvPr id="132099" name="Text Box 3"/>
          <p:cNvSpPr txBox="1">
            <a:spLocks noChangeArrowheads="1"/>
          </p:cNvSpPr>
          <p:nvPr/>
        </p:nvSpPr>
        <p:spPr bwMode="auto">
          <a:xfrm>
            <a:off x="4724400" y="5410200"/>
            <a:ext cx="4048125" cy="822325"/>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solidFill>
                  <a:schemeClr val="accent2"/>
                </a:solidFill>
                <a:latin typeface="Times New Roman" charset="0"/>
                <a:ea typeface="Arial" charset="0"/>
                <a:cs typeface="Arial" charset="0"/>
              </a:rPr>
              <a:t>Non-shared feature: this feature</a:t>
            </a:r>
          </a:p>
          <a:p>
            <a:pPr eaLnBrk="1" hangingPunct="1"/>
            <a:r>
              <a:rPr lang="en-US" sz="2400">
                <a:solidFill>
                  <a:schemeClr val="accent2"/>
                </a:solidFill>
                <a:latin typeface="Times New Roman" charset="0"/>
                <a:ea typeface="Arial" charset="0"/>
                <a:cs typeface="Arial" charset="0"/>
              </a:rPr>
              <a:t>is too specific to faces.</a:t>
            </a:r>
          </a:p>
        </p:txBody>
      </p:sp>
      <p:graphicFrame>
        <p:nvGraphicFramePr>
          <p:cNvPr id="132100" name="Object 4"/>
          <p:cNvGraphicFramePr>
            <a:graphicFrameLocks noChangeAspect="1"/>
          </p:cNvGraphicFramePr>
          <p:nvPr/>
        </p:nvGraphicFramePr>
        <p:xfrm>
          <a:off x="1371600" y="2057400"/>
          <a:ext cx="628650" cy="635000"/>
        </p:xfrm>
        <a:graphic>
          <a:graphicData uri="http://schemas.openxmlformats.org/presentationml/2006/ole">
            <p:oleObj spid="_x0000_s113666" name="Image" r:id="rId4" imgW="1231746" imgH="1244006" progId="">
              <p:embed/>
            </p:oleObj>
          </a:graphicData>
        </a:graphic>
      </p:graphicFrame>
      <p:pic>
        <p:nvPicPr>
          <p:cNvPr id="132101" name="Picture 5"/>
          <p:cNvPicPr>
            <a:picLocks noChangeAspect="1" noChangeArrowheads="1"/>
          </p:cNvPicPr>
          <p:nvPr/>
        </p:nvPicPr>
        <p:blipFill>
          <a:blip r:embed="rId5">
            <a:lum contrast="6000"/>
          </a:blip>
          <a:srcRect/>
          <a:stretch>
            <a:fillRect/>
          </a:stretch>
        </p:blipFill>
        <p:spPr bwMode="auto">
          <a:xfrm>
            <a:off x="4038600" y="1295400"/>
            <a:ext cx="4267200" cy="3962400"/>
          </a:xfrm>
          <a:prstGeom prst="rect">
            <a:avLst/>
          </a:prstGeom>
          <a:noFill/>
          <a:ln w="9525">
            <a:noFill/>
            <a:miter lim="800000"/>
            <a:headEnd/>
            <a:tailEnd/>
          </a:ln>
          <a:effectLst/>
        </p:spPr>
      </p:pic>
      <p:graphicFrame>
        <p:nvGraphicFramePr>
          <p:cNvPr id="132102" name="Object 6"/>
          <p:cNvGraphicFramePr>
            <a:graphicFrameLocks noChangeAspect="1"/>
          </p:cNvGraphicFramePr>
          <p:nvPr/>
        </p:nvGraphicFramePr>
        <p:xfrm>
          <a:off x="1371600" y="1295400"/>
          <a:ext cx="609600" cy="609600"/>
        </p:xfrm>
        <a:graphic>
          <a:graphicData uri="http://schemas.openxmlformats.org/presentationml/2006/ole">
            <p:oleObj spid="_x0000_s113667" name="Image" r:id="rId6" imgW="1219048" imgH="1219048" progId="">
              <p:embed/>
            </p:oleObj>
          </a:graphicData>
        </a:graphic>
      </p:graphicFrame>
      <p:graphicFrame>
        <p:nvGraphicFramePr>
          <p:cNvPr id="132103" name="Object 7"/>
          <p:cNvGraphicFramePr>
            <a:graphicFrameLocks noChangeAspect="1"/>
          </p:cNvGraphicFramePr>
          <p:nvPr/>
        </p:nvGraphicFramePr>
        <p:xfrm>
          <a:off x="1371600" y="2819400"/>
          <a:ext cx="622300" cy="622300"/>
        </p:xfrm>
        <a:graphic>
          <a:graphicData uri="http://schemas.openxmlformats.org/presentationml/2006/ole">
            <p:oleObj spid="_x0000_s113668" name="Image" r:id="rId7" imgW="1244006" imgH="1244006" progId="">
              <p:embed/>
            </p:oleObj>
          </a:graphicData>
        </a:graphic>
      </p:graphicFrame>
      <p:graphicFrame>
        <p:nvGraphicFramePr>
          <p:cNvPr id="132104" name="Object 8"/>
          <p:cNvGraphicFramePr>
            <a:graphicFrameLocks noChangeAspect="1"/>
          </p:cNvGraphicFramePr>
          <p:nvPr/>
        </p:nvGraphicFramePr>
        <p:xfrm>
          <a:off x="1371600" y="3581400"/>
          <a:ext cx="603250" cy="603250"/>
        </p:xfrm>
        <a:graphic>
          <a:graphicData uri="http://schemas.openxmlformats.org/presentationml/2006/ole">
            <p:oleObj spid="_x0000_s113669" name="Image" r:id="rId8" imgW="1205924" imgH="1205924" progId="">
              <p:embed/>
            </p:oleObj>
          </a:graphicData>
        </a:graphic>
      </p:graphicFrame>
      <p:graphicFrame>
        <p:nvGraphicFramePr>
          <p:cNvPr id="132105" name="Object 9"/>
          <p:cNvGraphicFramePr>
            <a:graphicFrameLocks noChangeAspect="1"/>
          </p:cNvGraphicFramePr>
          <p:nvPr/>
        </p:nvGraphicFramePr>
        <p:xfrm>
          <a:off x="1371600" y="4267200"/>
          <a:ext cx="633413" cy="609600"/>
        </p:xfrm>
        <a:graphic>
          <a:graphicData uri="http://schemas.openxmlformats.org/presentationml/2006/ole">
            <p:oleObj spid="_x0000_s113670" name="Image" r:id="rId9" imgW="774330" imgH="838095" progId="">
              <p:embed/>
            </p:oleObj>
          </a:graphicData>
        </a:graphic>
      </p:graphicFrame>
      <p:pic>
        <p:nvPicPr>
          <p:cNvPr id="132106" name="Picture 10"/>
          <p:cNvPicPr>
            <a:picLocks noChangeAspect="1" noChangeArrowheads="1"/>
          </p:cNvPicPr>
          <p:nvPr/>
        </p:nvPicPr>
        <p:blipFill>
          <a:blip r:embed="rId10"/>
          <a:srcRect/>
          <a:stretch>
            <a:fillRect/>
          </a:stretch>
        </p:blipFill>
        <p:spPr bwMode="auto">
          <a:xfrm>
            <a:off x="3048000" y="2743200"/>
            <a:ext cx="762000" cy="762000"/>
          </a:xfrm>
          <a:prstGeom prst="rect">
            <a:avLst/>
          </a:prstGeom>
          <a:noFill/>
          <a:ln w="9525">
            <a:noFill/>
            <a:miter lim="800000"/>
            <a:headEnd/>
            <a:tailEnd/>
          </a:ln>
          <a:effectLst/>
        </p:spPr>
      </p:pic>
      <p:pic>
        <p:nvPicPr>
          <p:cNvPr id="132107" name="Picture 11"/>
          <p:cNvPicPr>
            <a:picLocks noChangeAspect="1" noChangeArrowheads="1"/>
          </p:cNvPicPr>
          <p:nvPr/>
        </p:nvPicPr>
        <p:blipFill>
          <a:blip r:embed="rId11"/>
          <a:srcRect/>
          <a:stretch>
            <a:fillRect/>
          </a:stretch>
        </p:blipFill>
        <p:spPr bwMode="auto">
          <a:xfrm>
            <a:off x="990600" y="5410200"/>
            <a:ext cx="455613" cy="388938"/>
          </a:xfrm>
          <a:prstGeom prst="rect">
            <a:avLst/>
          </a:prstGeom>
          <a:noFill/>
          <a:ln w="28575">
            <a:solidFill>
              <a:schemeClr val="accent2"/>
            </a:solidFill>
            <a:miter lim="800000"/>
            <a:headEnd/>
            <a:tailEnd/>
          </a:ln>
        </p:spPr>
      </p:pic>
      <p:pic>
        <p:nvPicPr>
          <p:cNvPr id="132108" name="Picture 12"/>
          <p:cNvPicPr>
            <a:picLocks noChangeAspect="1" noChangeArrowheads="1"/>
          </p:cNvPicPr>
          <p:nvPr/>
        </p:nvPicPr>
        <p:blipFill>
          <a:blip r:embed="rId12"/>
          <a:srcRect/>
          <a:stretch>
            <a:fillRect/>
          </a:stretch>
        </p:blipFill>
        <p:spPr bwMode="auto">
          <a:xfrm>
            <a:off x="1504950" y="5410200"/>
            <a:ext cx="455613" cy="388938"/>
          </a:xfrm>
          <a:prstGeom prst="rect">
            <a:avLst/>
          </a:prstGeom>
          <a:noFill/>
          <a:ln w="28575">
            <a:solidFill>
              <a:schemeClr val="accent2"/>
            </a:solidFill>
            <a:miter lim="800000"/>
            <a:headEnd/>
            <a:tailEnd/>
          </a:ln>
        </p:spPr>
      </p:pic>
      <p:pic>
        <p:nvPicPr>
          <p:cNvPr id="132109" name="Picture 13"/>
          <p:cNvPicPr>
            <a:picLocks noChangeAspect="1" noChangeArrowheads="1"/>
          </p:cNvPicPr>
          <p:nvPr/>
        </p:nvPicPr>
        <p:blipFill>
          <a:blip r:embed="rId13"/>
          <a:srcRect/>
          <a:stretch>
            <a:fillRect/>
          </a:stretch>
        </p:blipFill>
        <p:spPr bwMode="auto">
          <a:xfrm>
            <a:off x="2019300" y="5410200"/>
            <a:ext cx="455613" cy="388938"/>
          </a:xfrm>
          <a:prstGeom prst="rect">
            <a:avLst/>
          </a:prstGeom>
          <a:noFill/>
          <a:ln w="28575">
            <a:solidFill>
              <a:schemeClr val="accent2"/>
            </a:solidFill>
            <a:miter lim="800000"/>
            <a:headEnd/>
            <a:tailEnd/>
          </a:ln>
        </p:spPr>
      </p:pic>
      <p:pic>
        <p:nvPicPr>
          <p:cNvPr id="132110" name="Picture 14"/>
          <p:cNvPicPr>
            <a:picLocks noChangeAspect="1" noChangeArrowheads="1"/>
          </p:cNvPicPr>
          <p:nvPr/>
        </p:nvPicPr>
        <p:blipFill>
          <a:blip r:embed="rId14"/>
          <a:srcRect/>
          <a:stretch>
            <a:fillRect/>
          </a:stretch>
        </p:blipFill>
        <p:spPr bwMode="auto">
          <a:xfrm>
            <a:off x="2535238" y="5410200"/>
            <a:ext cx="455612" cy="388938"/>
          </a:xfrm>
          <a:prstGeom prst="rect">
            <a:avLst/>
          </a:prstGeom>
          <a:noFill/>
          <a:ln w="28575">
            <a:solidFill>
              <a:schemeClr val="accent2"/>
            </a:solidFill>
            <a:miter lim="800000"/>
            <a:headEnd/>
            <a:tailEnd/>
          </a:ln>
        </p:spPr>
      </p:pic>
      <p:pic>
        <p:nvPicPr>
          <p:cNvPr id="132111" name="Picture 15"/>
          <p:cNvPicPr>
            <a:picLocks noChangeAspect="1" noChangeArrowheads="1"/>
          </p:cNvPicPr>
          <p:nvPr/>
        </p:nvPicPr>
        <p:blipFill>
          <a:blip r:embed="rId15"/>
          <a:srcRect/>
          <a:stretch>
            <a:fillRect/>
          </a:stretch>
        </p:blipFill>
        <p:spPr bwMode="auto">
          <a:xfrm>
            <a:off x="3049588" y="5410200"/>
            <a:ext cx="455612" cy="388938"/>
          </a:xfrm>
          <a:prstGeom prst="rect">
            <a:avLst/>
          </a:prstGeom>
          <a:noFill/>
          <a:ln w="28575">
            <a:solidFill>
              <a:schemeClr val="accent2"/>
            </a:solidFill>
            <a:miter lim="800000"/>
            <a:headEnd/>
            <a:tailEnd/>
          </a:ln>
        </p:spPr>
      </p:pic>
      <p:pic>
        <p:nvPicPr>
          <p:cNvPr id="132112" name="Picture 16"/>
          <p:cNvPicPr>
            <a:picLocks noChangeAspect="1" noChangeArrowheads="1"/>
          </p:cNvPicPr>
          <p:nvPr/>
        </p:nvPicPr>
        <p:blipFill>
          <a:blip r:embed="rId16"/>
          <a:srcRect/>
          <a:stretch>
            <a:fillRect/>
          </a:stretch>
        </p:blipFill>
        <p:spPr bwMode="auto">
          <a:xfrm>
            <a:off x="990600" y="5864225"/>
            <a:ext cx="455613" cy="388938"/>
          </a:xfrm>
          <a:prstGeom prst="rect">
            <a:avLst/>
          </a:prstGeom>
          <a:noFill/>
          <a:ln w="28575">
            <a:solidFill>
              <a:schemeClr val="accent2"/>
            </a:solidFill>
            <a:miter lim="800000"/>
            <a:headEnd/>
            <a:tailEnd/>
          </a:ln>
        </p:spPr>
      </p:pic>
      <p:pic>
        <p:nvPicPr>
          <p:cNvPr id="132113" name="Picture 17"/>
          <p:cNvPicPr>
            <a:picLocks noChangeAspect="1" noChangeArrowheads="1"/>
          </p:cNvPicPr>
          <p:nvPr/>
        </p:nvPicPr>
        <p:blipFill>
          <a:blip r:embed="rId17"/>
          <a:srcRect/>
          <a:stretch>
            <a:fillRect/>
          </a:stretch>
        </p:blipFill>
        <p:spPr bwMode="auto">
          <a:xfrm>
            <a:off x="1504950" y="5864225"/>
            <a:ext cx="455613" cy="388938"/>
          </a:xfrm>
          <a:prstGeom prst="rect">
            <a:avLst/>
          </a:prstGeom>
          <a:noFill/>
          <a:ln w="28575">
            <a:solidFill>
              <a:schemeClr val="accent2"/>
            </a:solidFill>
            <a:miter lim="800000"/>
            <a:headEnd/>
            <a:tailEnd/>
          </a:ln>
        </p:spPr>
      </p:pic>
      <p:pic>
        <p:nvPicPr>
          <p:cNvPr id="132114" name="Picture 18"/>
          <p:cNvPicPr>
            <a:picLocks noChangeAspect="1" noChangeArrowheads="1"/>
          </p:cNvPicPr>
          <p:nvPr/>
        </p:nvPicPr>
        <p:blipFill>
          <a:blip r:embed="rId18"/>
          <a:srcRect/>
          <a:stretch>
            <a:fillRect/>
          </a:stretch>
        </p:blipFill>
        <p:spPr bwMode="auto">
          <a:xfrm>
            <a:off x="2019300" y="5864225"/>
            <a:ext cx="455613" cy="388938"/>
          </a:xfrm>
          <a:prstGeom prst="rect">
            <a:avLst/>
          </a:prstGeom>
          <a:noFill/>
          <a:ln w="28575">
            <a:solidFill>
              <a:schemeClr val="accent2"/>
            </a:solidFill>
            <a:miter lim="800000"/>
            <a:headEnd/>
            <a:tailEnd/>
          </a:ln>
        </p:spPr>
      </p:pic>
      <p:pic>
        <p:nvPicPr>
          <p:cNvPr id="132115" name="Picture 19"/>
          <p:cNvPicPr>
            <a:picLocks noChangeAspect="1" noChangeArrowheads="1"/>
          </p:cNvPicPr>
          <p:nvPr/>
        </p:nvPicPr>
        <p:blipFill>
          <a:blip r:embed="rId19"/>
          <a:srcRect/>
          <a:stretch>
            <a:fillRect/>
          </a:stretch>
        </p:blipFill>
        <p:spPr bwMode="auto">
          <a:xfrm>
            <a:off x="2535238" y="5864225"/>
            <a:ext cx="455612" cy="388938"/>
          </a:xfrm>
          <a:prstGeom prst="rect">
            <a:avLst/>
          </a:prstGeom>
          <a:noFill/>
          <a:ln w="28575">
            <a:solidFill>
              <a:schemeClr val="accent2"/>
            </a:solidFill>
            <a:miter lim="800000"/>
            <a:headEnd/>
            <a:tailEnd/>
          </a:ln>
        </p:spPr>
      </p:pic>
      <p:pic>
        <p:nvPicPr>
          <p:cNvPr id="132116" name="Picture 20"/>
          <p:cNvPicPr>
            <a:picLocks noChangeAspect="1" noChangeArrowheads="1"/>
          </p:cNvPicPr>
          <p:nvPr/>
        </p:nvPicPr>
        <p:blipFill>
          <a:blip r:embed="rId20"/>
          <a:srcRect/>
          <a:stretch>
            <a:fillRect/>
          </a:stretch>
        </p:blipFill>
        <p:spPr bwMode="auto">
          <a:xfrm>
            <a:off x="3049588" y="5864225"/>
            <a:ext cx="455612" cy="388938"/>
          </a:xfrm>
          <a:prstGeom prst="rect">
            <a:avLst/>
          </a:prstGeom>
          <a:noFill/>
          <a:ln w="28575">
            <a:solidFill>
              <a:schemeClr val="accent2"/>
            </a:solidFill>
            <a:miter lim="800000"/>
            <a:headEnd/>
            <a:tailEnd/>
          </a:ln>
        </p:spPr>
      </p:pic>
      <p:pic>
        <p:nvPicPr>
          <p:cNvPr id="132117" name="Picture 21"/>
          <p:cNvPicPr>
            <a:picLocks noChangeAspect="1" noChangeArrowheads="1"/>
          </p:cNvPicPr>
          <p:nvPr/>
        </p:nvPicPr>
        <p:blipFill>
          <a:blip r:embed="rId21"/>
          <a:srcRect/>
          <a:stretch>
            <a:fillRect/>
          </a:stretch>
        </p:blipFill>
        <p:spPr bwMode="auto">
          <a:xfrm>
            <a:off x="990600" y="6334125"/>
            <a:ext cx="455613" cy="388938"/>
          </a:xfrm>
          <a:prstGeom prst="rect">
            <a:avLst/>
          </a:prstGeom>
          <a:noFill/>
          <a:ln w="28575">
            <a:solidFill>
              <a:schemeClr val="accent2"/>
            </a:solidFill>
            <a:miter lim="800000"/>
            <a:headEnd/>
            <a:tailEnd/>
          </a:ln>
        </p:spPr>
      </p:pic>
      <p:pic>
        <p:nvPicPr>
          <p:cNvPr id="132118" name="Picture 22"/>
          <p:cNvPicPr>
            <a:picLocks noChangeAspect="1" noChangeArrowheads="1"/>
          </p:cNvPicPr>
          <p:nvPr/>
        </p:nvPicPr>
        <p:blipFill>
          <a:blip r:embed="rId22"/>
          <a:srcRect/>
          <a:stretch>
            <a:fillRect/>
          </a:stretch>
        </p:blipFill>
        <p:spPr bwMode="auto">
          <a:xfrm>
            <a:off x="1504950" y="6334125"/>
            <a:ext cx="455613" cy="388938"/>
          </a:xfrm>
          <a:prstGeom prst="rect">
            <a:avLst/>
          </a:prstGeom>
          <a:noFill/>
          <a:ln w="28575">
            <a:solidFill>
              <a:schemeClr val="accent2"/>
            </a:solidFill>
            <a:miter lim="800000"/>
            <a:headEnd/>
            <a:tailEnd/>
          </a:ln>
        </p:spPr>
      </p:pic>
      <p:pic>
        <p:nvPicPr>
          <p:cNvPr id="132119" name="Picture 23"/>
          <p:cNvPicPr>
            <a:picLocks noChangeAspect="1" noChangeArrowheads="1"/>
          </p:cNvPicPr>
          <p:nvPr/>
        </p:nvPicPr>
        <p:blipFill>
          <a:blip r:embed="rId23"/>
          <a:srcRect/>
          <a:stretch>
            <a:fillRect/>
          </a:stretch>
        </p:blipFill>
        <p:spPr bwMode="auto">
          <a:xfrm>
            <a:off x="2019300" y="6334125"/>
            <a:ext cx="455613" cy="388938"/>
          </a:xfrm>
          <a:prstGeom prst="rect">
            <a:avLst/>
          </a:prstGeom>
          <a:noFill/>
          <a:ln w="28575">
            <a:solidFill>
              <a:schemeClr val="accent2"/>
            </a:solidFill>
            <a:miter lim="800000"/>
            <a:headEnd/>
            <a:tailEnd/>
          </a:ln>
        </p:spPr>
      </p:pic>
      <p:pic>
        <p:nvPicPr>
          <p:cNvPr id="132120" name="Picture 24"/>
          <p:cNvPicPr>
            <a:picLocks noChangeAspect="1" noChangeArrowheads="1"/>
          </p:cNvPicPr>
          <p:nvPr/>
        </p:nvPicPr>
        <p:blipFill>
          <a:blip r:embed="rId24"/>
          <a:srcRect/>
          <a:stretch>
            <a:fillRect/>
          </a:stretch>
        </p:blipFill>
        <p:spPr bwMode="auto">
          <a:xfrm>
            <a:off x="2535238" y="6334125"/>
            <a:ext cx="455612" cy="388938"/>
          </a:xfrm>
          <a:prstGeom prst="rect">
            <a:avLst/>
          </a:prstGeom>
          <a:noFill/>
          <a:ln w="28575">
            <a:solidFill>
              <a:schemeClr val="accent2"/>
            </a:solidFill>
            <a:miter lim="800000"/>
            <a:headEnd/>
            <a:tailEnd/>
          </a:ln>
        </p:spPr>
      </p:pic>
      <p:pic>
        <p:nvPicPr>
          <p:cNvPr id="132121" name="Picture 25"/>
          <p:cNvPicPr>
            <a:picLocks noChangeAspect="1" noChangeArrowheads="1"/>
          </p:cNvPicPr>
          <p:nvPr/>
        </p:nvPicPr>
        <p:blipFill>
          <a:blip r:embed="rId25"/>
          <a:srcRect/>
          <a:stretch>
            <a:fillRect/>
          </a:stretch>
        </p:blipFill>
        <p:spPr bwMode="auto">
          <a:xfrm>
            <a:off x="3049588" y="6334125"/>
            <a:ext cx="455612" cy="388938"/>
          </a:xfrm>
          <a:prstGeom prst="rect">
            <a:avLst/>
          </a:prstGeom>
          <a:noFill/>
          <a:ln w="28575">
            <a:solidFill>
              <a:schemeClr val="accent2"/>
            </a:solidFill>
            <a:miter lim="800000"/>
            <a:headEnd/>
            <a:tailEnd/>
          </a:ln>
        </p:spPr>
      </p:pic>
      <p:sp>
        <p:nvSpPr>
          <p:cNvPr id="132122" name="Line 26"/>
          <p:cNvSpPr>
            <a:spLocks noChangeShapeType="1"/>
          </p:cNvSpPr>
          <p:nvPr/>
        </p:nvSpPr>
        <p:spPr bwMode="auto">
          <a:xfrm flipV="1">
            <a:off x="2133600" y="3429000"/>
            <a:ext cx="838200" cy="10668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sp>
        <p:nvSpPr>
          <p:cNvPr id="132123" name="Line 27"/>
          <p:cNvSpPr>
            <a:spLocks noChangeShapeType="1"/>
          </p:cNvSpPr>
          <p:nvPr/>
        </p:nvSpPr>
        <p:spPr bwMode="auto">
          <a:xfrm flipV="1">
            <a:off x="2362200" y="3733800"/>
            <a:ext cx="685800" cy="1524000"/>
          </a:xfrm>
          <a:prstGeom prst="line">
            <a:avLst/>
          </a:prstGeom>
          <a:noFill/>
          <a:ln w="38100">
            <a:solidFill>
              <a:schemeClr val="accent2"/>
            </a:solidFill>
            <a:round/>
            <a:headEnd/>
            <a:tailEnd type="triangle" w="med" len="med"/>
          </a:ln>
          <a:effectLst/>
        </p:spPr>
        <p:txBody>
          <a:bodyPr>
            <a:prstTxWarp prst="textNoShape">
              <a:avLst/>
            </a:prstTxWarp>
          </a:bodyPr>
          <a:lstStyle/>
          <a:p>
            <a:endParaRPr lang="en-US"/>
          </a:p>
        </p:txBody>
      </p:sp>
      <p:sp>
        <p:nvSpPr>
          <p:cNvPr id="132124" name="Line 28"/>
          <p:cNvSpPr>
            <a:spLocks noChangeShapeType="1"/>
          </p:cNvSpPr>
          <p:nvPr/>
        </p:nvSpPr>
        <p:spPr bwMode="auto">
          <a:xfrm flipV="1">
            <a:off x="2057400" y="3200400"/>
            <a:ext cx="914400" cy="7620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sp>
        <p:nvSpPr>
          <p:cNvPr id="132125" name="Line 29"/>
          <p:cNvSpPr>
            <a:spLocks noChangeShapeType="1"/>
          </p:cNvSpPr>
          <p:nvPr/>
        </p:nvSpPr>
        <p:spPr bwMode="auto">
          <a:xfrm flipV="1">
            <a:off x="2133600" y="3048000"/>
            <a:ext cx="838200" cy="762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sp>
        <p:nvSpPr>
          <p:cNvPr id="132126" name="Line 30"/>
          <p:cNvSpPr>
            <a:spLocks noChangeShapeType="1"/>
          </p:cNvSpPr>
          <p:nvPr/>
        </p:nvSpPr>
        <p:spPr bwMode="auto">
          <a:xfrm>
            <a:off x="2057400" y="2514600"/>
            <a:ext cx="914400" cy="3810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sp>
        <p:nvSpPr>
          <p:cNvPr id="132127" name="Line 31"/>
          <p:cNvSpPr>
            <a:spLocks noChangeShapeType="1"/>
          </p:cNvSpPr>
          <p:nvPr/>
        </p:nvSpPr>
        <p:spPr bwMode="auto">
          <a:xfrm>
            <a:off x="2057400" y="1752600"/>
            <a:ext cx="914400" cy="9144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sp>
        <p:nvSpPr>
          <p:cNvPr id="132128" name="Text Box 32"/>
          <p:cNvSpPr txBox="1">
            <a:spLocks noChangeArrowheads="1"/>
          </p:cNvSpPr>
          <p:nvPr/>
        </p:nvSpPr>
        <p:spPr bwMode="auto">
          <a:xfrm>
            <a:off x="0" y="1447800"/>
            <a:ext cx="1123950" cy="366713"/>
          </a:xfrm>
          <a:prstGeom prst="rect">
            <a:avLst/>
          </a:prstGeom>
          <a:noFill/>
          <a:ln w="9525">
            <a:noFill/>
            <a:miter lim="800000"/>
            <a:headEnd/>
            <a:tailEnd/>
          </a:ln>
          <a:effectLst/>
        </p:spPr>
        <p:txBody>
          <a:bodyPr wrap="none">
            <a:prstTxWarp prst="textNoShape">
              <a:avLst/>
            </a:prstTxWarp>
            <a:spAutoFit/>
          </a:bodyPr>
          <a:lstStyle/>
          <a:p>
            <a:pPr eaLnBrk="1" hangingPunct="1"/>
            <a:r>
              <a:rPr lang="en-US">
                <a:latin typeface="Times New Roman" charset="0"/>
                <a:ea typeface="Arial" charset="0"/>
                <a:cs typeface="Arial" charset="0"/>
              </a:rPr>
              <a:t>pedestrian</a:t>
            </a:r>
          </a:p>
        </p:txBody>
      </p:sp>
      <p:sp>
        <p:nvSpPr>
          <p:cNvPr id="132129" name="Text Box 33"/>
          <p:cNvSpPr txBox="1">
            <a:spLocks noChangeArrowheads="1"/>
          </p:cNvSpPr>
          <p:nvPr/>
        </p:nvSpPr>
        <p:spPr bwMode="auto">
          <a:xfrm>
            <a:off x="304800" y="2209800"/>
            <a:ext cx="641350" cy="366713"/>
          </a:xfrm>
          <a:prstGeom prst="rect">
            <a:avLst/>
          </a:prstGeom>
          <a:noFill/>
          <a:ln w="9525">
            <a:noFill/>
            <a:miter lim="800000"/>
            <a:headEnd/>
            <a:tailEnd/>
          </a:ln>
          <a:effectLst/>
        </p:spPr>
        <p:txBody>
          <a:bodyPr wrap="none">
            <a:prstTxWarp prst="textNoShape">
              <a:avLst/>
            </a:prstTxWarp>
            <a:spAutoFit/>
          </a:bodyPr>
          <a:lstStyle/>
          <a:p>
            <a:pPr eaLnBrk="1" hangingPunct="1"/>
            <a:r>
              <a:rPr lang="en-US">
                <a:latin typeface="Times New Roman" charset="0"/>
                <a:ea typeface="Arial" charset="0"/>
                <a:cs typeface="Arial" charset="0"/>
              </a:rPr>
              <a:t>chair</a:t>
            </a:r>
          </a:p>
        </p:txBody>
      </p:sp>
      <p:sp>
        <p:nvSpPr>
          <p:cNvPr id="132130" name="Text Box 34"/>
          <p:cNvSpPr txBox="1">
            <a:spLocks noChangeArrowheads="1"/>
          </p:cNvSpPr>
          <p:nvPr/>
        </p:nvSpPr>
        <p:spPr bwMode="auto">
          <a:xfrm>
            <a:off x="0" y="2971800"/>
            <a:ext cx="1295400" cy="366713"/>
          </a:xfrm>
          <a:prstGeom prst="rect">
            <a:avLst/>
          </a:prstGeom>
          <a:noFill/>
          <a:ln w="9525">
            <a:noFill/>
            <a:miter lim="800000"/>
            <a:headEnd/>
            <a:tailEnd/>
          </a:ln>
          <a:effectLst/>
        </p:spPr>
        <p:txBody>
          <a:bodyPr wrap="none">
            <a:prstTxWarp prst="textNoShape">
              <a:avLst/>
            </a:prstTxWarp>
            <a:spAutoFit/>
          </a:bodyPr>
          <a:lstStyle/>
          <a:p>
            <a:pPr eaLnBrk="1" hangingPunct="1"/>
            <a:r>
              <a:rPr lang="en-US">
                <a:latin typeface="Times New Roman" charset="0"/>
                <a:ea typeface="Arial" charset="0"/>
                <a:cs typeface="Arial" charset="0"/>
              </a:rPr>
              <a:t>Traffic light</a:t>
            </a:r>
          </a:p>
        </p:txBody>
      </p:sp>
      <p:sp>
        <p:nvSpPr>
          <p:cNvPr id="132131" name="Text Box 35"/>
          <p:cNvSpPr txBox="1">
            <a:spLocks noChangeArrowheads="1"/>
          </p:cNvSpPr>
          <p:nvPr/>
        </p:nvSpPr>
        <p:spPr bwMode="auto">
          <a:xfrm>
            <a:off x="457200" y="3657600"/>
            <a:ext cx="565150" cy="366713"/>
          </a:xfrm>
          <a:prstGeom prst="rect">
            <a:avLst/>
          </a:prstGeom>
          <a:noFill/>
          <a:ln w="9525">
            <a:noFill/>
            <a:miter lim="800000"/>
            <a:headEnd/>
            <a:tailEnd/>
          </a:ln>
          <a:effectLst/>
        </p:spPr>
        <p:txBody>
          <a:bodyPr wrap="none">
            <a:prstTxWarp prst="textNoShape">
              <a:avLst/>
            </a:prstTxWarp>
            <a:spAutoFit/>
          </a:bodyPr>
          <a:lstStyle/>
          <a:p>
            <a:pPr eaLnBrk="1" hangingPunct="1"/>
            <a:r>
              <a:rPr lang="en-US">
                <a:latin typeface="Times New Roman" charset="0"/>
                <a:ea typeface="Arial" charset="0"/>
                <a:cs typeface="Arial" charset="0"/>
              </a:rPr>
              <a:t>sign</a:t>
            </a:r>
          </a:p>
        </p:txBody>
      </p:sp>
      <p:sp>
        <p:nvSpPr>
          <p:cNvPr id="132132" name="Text Box 36"/>
          <p:cNvSpPr txBox="1">
            <a:spLocks noChangeArrowheads="1"/>
          </p:cNvSpPr>
          <p:nvPr/>
        </p:nvSpPr>
        <p:spPr bwMode="auto">
          <a:xfrm>
            <a:off x="457200" y="4419600"/>
            <a:ext cx="565150" cy="366713"/>
          </a:xfrm>
          <a:prstGeom prst="rect">
            <a:avLst/>
          </a:prstGeom>
          <a:noFill/>
          <a:ln w="9525">
            <a:noFill/>
            <a:miter lim="800000"/>
            <a:headEnd/>
            <a:tailEnd/>
          </a:ln>
          <a:effectLst/>
        </p:spPr>
        <p:txBody>
          <a:bodyPr wrap="none">
            <a:prstTxWarp prst="textNoShape">
              <a:avLst/>
            </a:prstTxWarp>
            <a:spAutoFit/>
          </a:bodyPr>
          <a:lstStyle/>
          <a:p>
            <a:pPr eaLnBrk="1" hangingPunct="1"/>
            <a:r>
              <a:rPr lang="en-US">
                <a:latin typeface="Times New Roman" charset="0"/>
                <a:ea typeface="Arial" charset="0"/>
                <a:cs typeface="Arial" charset="0"/>
              </a:rPr>
              <a:t>face</a:t>
            </a:r>
          </a:p>
        </p:txBody>
      </p:sp>
      <p:sp>
        <p:nvSpPr>
          <p:cNvPr id="132133" name="Text Box 37"/>
          <p:cNvSpPr txBox="1">
            <a:spLocks noChangeArrowheads="1"/>
          </p:cNvSpPr>
          <p:nvPr/>
        </p:nvSpPr>
        <p:spPr bwMode="auto">
          <a:xfrm>
            <a:off x="0" y="5029200"/>
            <a:ext cx="1803400" cy="366713"/>
          </a:xfrm>
          <a:prstGeom prst="rect">
            <a:avLst/>
          </a:prstGeom>
          <a:noFill/>
          <a:ln w="9525">
            <a:noFill/>
            <a:miter lim="800000"/>
            <a:headEnd/>
            <a:tailEnd/>
          </a:ln>
          <a:effectLst/>
        </p:spPr>
        <p:txBody>
          <a:bodyPr wrap="none">
            <a:prstTxWarp prst="textNoShape">
              <a:avLst/>
            </a:prstTxWarp>
            <a:spAutoFit/>
          </a:bodyPr>
          <a:lstStyle/>
          <a:p>
            <a:pPr eaLnBrk="1" hangingPunct="1"/>
            <a:r>
              <a:rPr lang="en-US">
                <a:latin typeface="Times New Roman" charset="0"/>
                <a:ea typeface="Arial" charset="0"/>
                <a:cs typeface="Arial" charset="0"/>
              </a:rPr>
              <a:t>Background class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4"/>
          <a:srcRect/>
          <a:stretch>
            <a:fillRect/>
          </a:stretch>
        </p:blipFill>
        <p:spPr bwMode="auto">
          <a:xfrm>
            <a:off x="4114800" y="1219200"/>
            <a:ext cx="4191000" cy="4114800"/>
          </a:xfrm>
          <a:prstGeom prst="rect">
            <a:avLst/>
          </a:prstGeom>
          <a:noFill/>
          <a:ln w="9525">
            <a:noFill/>
            <a:miter lim="800000"/>
            <a:headEnd/>
            <a:tailEnd/>
          </a:ln>
          <a:effectLst/>
        </p:spPr>
      </p:pic>
      <p:sp>
        <p:nvSpPr>
          <p:cNvPr id="133123" name="Rectangle 3"/>
          <p:cNvSpPr>
            <a:spLocks noGrp="1" noChangeArrowheads="1"/>
          </p:cNvSpPr>
          <p:nvPr>
            <p:ph type="title"/>
          </p:nvPr>
        </p:nvSpPr>
        <p:spPr>
          <a:xfrm>
            <a:off x="457200" y="0"/>
            <a:ext cx="8229600" cy="1143000"/>
          </a:xfrm>
        </p:spPr>
        <p:txBody>
          <a:bodyPr/>
          <a:lstStyle/>
          <a:p>
            <a:r>
              <a:rPr lang="en-US"/>
              <a:t>Shared feature</a:t>
            </a:r>
          </a:p>
        </p:txBody>
      </p:sp>
      <p:sp>
        <p:nvSpPr>
          <p:cNvPr id="133124" name="Text Box 4"/>
          <p:cNvSpPr txBox="1">
            <a:spLocks noChangeArrowheads="1"/>
          </p:cNvSpPr>
          <p:nvPr/>
        </p:nvSpPr>
        <p:spPr bwMode="auto">
          <a:xfrm>
            <a:off x="5105400" y="5334000"/>
            <a:ext cx="1900238" cy="457200"/>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solidFill>
                  <a:schemeClr val="accent2"/>
                </a:solidFill>
                <a:latin typeface="Times New Roman" charset="0"/>
                <a:ea typeface="Arial" charset="0"/>
                <a:cs typeface="Arial" charset="0"/>
              </a:rPr>
              <a:t>shared feature</a:t>
            </a:r>
          </a:p>
        </p:txBody>
      </p:sp>
      <p:graphicFrame>
        <p:nvGraphicFramePr>
          <p:cNvPr id="133125" name="Object 5"/>
          <p:cNvGraphicFramePr>
            <a:graphicFrameLocks noChangeAspect="1"/>
          </p:cNvGraphicFramePr>
          <p:nvPr/>
        </p:nvGraphicFramePr>
        <p:xfrm>
          <a:off x="838200" y="2209800"/>
          <a:ext cx="628650" cy="635000"/>
        </p:xfrm>
        <a:graphic>
          <a:graphicData uri="http://schemas.openxmlformats.org/presentationml/2006/ole">
            <p:oleObj spid="_x0000_s115714" name="Image" r:id="rId5" imgW="1231746" imgH="1244006" progId="">
              <p:embed/>
            </p:oleObj>
          </a:graphicData>
        </a:graphic>
      </p:graphicFrame>
      <p:graphicFrame>
        <p:nvGraphicFramePr>
          <p:cNvPr id="133126" name="Object 6"/>
          <p:cNvGraphicFramePr>
            <a:graphicFrameLocks noChangeAspect="1"/>
          </p:cNvGraphicFramePr>
          <p:nvPr/>
        </p:nvGraphicFramePr>
        <p:xfrm>
          <a:off x="838200" y="1447800"/>
          <a:ext cx="609600" cy="609600"/>
        </p:xfrm>
        <a:graphic>
          <a:graphicData uri="http://schemas.openxmlformats.org/presentationml/2006/ole">
            <p:oleObj spid="_x0000_s115715" name="Image" r:id="rId6" imgW="1219048" imgH="1219048" progId="">
              <p:embed/>
            </p:oleObj>
          </a:graphicData>
        </a:graphic>
      </p:graphicFrame>
      <p:graphicFrame>
        <p:nvGraphicFramePr>
          <p:cNvPr id="133127" name="Object 7"/>
          <p:cNvGraphicFramePr>
            <a:graphicFrameLocks noChangeAspect="1"/>
          </p:cNvGraphicFramePr>
          <p:nvPr/>
        </p:nvGraphicFramePr>
        <p:xfrm>
          <a:off x="838200" y="2971800"/>
          <a:ext cx="622300" cy="622300"/>
        </p:xfrm>
        <a:graphic>
          <a:graphicData uri="http://schemas.openxmlformats.org/presentationml/2006/ole">
            <p:oleObj spid="_x0000_s115716" name="Image" r:id="rId7" imgW="1244006" imgH="1244006" progId="">
              <p:embed/>
            </p:oleObj>
          </a:graphicData>
        </a:graphic>
      </p:graphicFrame>
      <p:graphicFrame>
        <p:nvGraphicFramePr>
          <p:cNvPr id="133128" name="Object 8"/>
          <p:cNvGraphicFramePr>
            <a:graphicFrameLocks noChangeAspect="1"/>
          </p:cNvGraphicFramePr>
          <p:nvPr/>
        </p:nvGraphicFramePr>
        <p:xfrm>
          <a:off x="838200" y="3733800"/>
          <a:ext cx="603250" cy="603250"/>
        </p:xfrm>
        <a:graphic>
          <a:graphicData uri="http://schemas.openxmlformats.org/presentationml/2006/ole">
            <p:oleObj spid="_x0000_s115717" name="Image" r:id="rId8" imgW="1205924" imgH="1205924" progId="">
              <p:embed/>
            </p:oleObj>
          </a:graphicData>
        </a:graphic>
      </p:graphicFrame>
      <p:graphicFrame>
        <p:nvGraphicFramePr>
          <p:cNvPr id="133129" name="Object 9"/>
          <p:cNvGraphicFramePr>
            <a:graphicFrameLocks noChangeAspect="1"/>
          </p:cNvGraphicFramePr>
          <p:nvPr/>
        </p:nvGraphicFramePr>
        <p:xfrm>
          <a:off x="838200" y="4419600"/>
          <a:ext cx="633413" cy="609600"/>
        </p:xfrm>
        <a:graphic>
          <a:graphicData uri="http://schemas.openxmlformats.org/presentationml/2006/ole">
            <p:oleObj spid="_x0000_s115718" name="Image" r:id="rId9" imgW="774330" imgH="838095" progId="">
              <p:embed/>
            </p:oleObj>
          </a:graphicData>
        </a:graphic>
      </p:graphicFrame>
      <p:pic>
        <p:nvPicPr>
          <p:cNvPr id="133130" name="Picture 10"/>
          <p:cNvPicPr>
            <a:picLocks noChangeAspect="1" noChangeArrowheads="1"/>
          </p:cNvPicPr>
          <p:nvPr/>
        </p:nvPicPr>
        <p:blipFill>
          <a:blip r:embed="rId10"/>
          <a:srcRect/>
          <a:stretch>
            <a:fillRect/>
          </a:stretch>
        </p:blipFill>
        <p:spPr bwMode="auto">
          <a:xfrm>
            <a:off x="152400" y="5257800"/>
            <a:ext cx="455613" cy="388938"/>
          </a:xfrm>
          <a:prstGeom prst="rect">
            <a:avLst/>
          </a:prstGeom>
          <a:noFill/>
          <a:ln w="28575">
            <a:solidFill>
              <a:schemeClr val="accent2"/>
            </a:solidFill>
            <a:miter lim="800000"/>
            <a:headEnd/>
            <a:tailEnd/>
          </a:ln>
        </p:spPr>
      </p:pic>
      <p:pic>
        <p:nvPicPr>
          <p:cNvPr id="133131" name="Picture 11"/>
          <p:cNvPicPr>
            <a:picLocks noChangeAspect="1" noChangeArrowheads="1"/>
          </p:cNvPicPr>
          <p:nvPr/>
        </p:nvPicPr>
        <p:blipFill>
          <a:blip r:embed="rId11"/>
          <a:srcRect/>
          <a:stretch>
            <a:fillRect/>
          </a:stretch>
        </p:blipFill>
        <p:spPr bwMode="auto">
          <a:xfrm>
            <a:off x="666750" y="5257800"/>
            <a:ext cx="455613" cy="388938"/>
          </a:xfrm>
          <a:prstGeom prst="rect">
            <a:avLst/>
          </a:prstGeom>
          <a:noFill/>
          <a:ln w="28575">
            <a:solidFill>
              <a:schemeClr val="accent2"/>
            </a:solidFill>
            <a:miter lim="800000"/>
            <a:headEnd/>
            <a:tailEnd/>
          </a:ln>
        </p:spPr>
      </p:pic>
      <p:pic>
        <p:nvPicPr>
          <p:cNvPr id="133132" name="Picture 12"/>
          <p:cNvPicPr>
            <a:picLocks noChangeAspect="1" noChangeArrowheads="1"/>
          </p:cNvPicPr>
          <p:nvPr/>
        </p:nvPicPr>
        <p:blipFill>
          <a:blip r:embed="rId12"/>
          <a:srcRect/>
          <a:stretch>
            <a:fillRect/>
          </a:stretch>
        </p:blipFill>
        <p:spPr bwMode="auto">
          <a:xfrm>
            <a:off x="1181100" y="5257800"/>
            <a:ext cx="455613" cy="388938"/>
          </a:xfrm>
          <a:prstGeom prst="rect">
            <a:avLst/>
          </a:prstGeom>
          <a:noFill/>
          <a:ln w="28575">
            <a:solidFill>
              <a:schemeClr val="accent2"/>
            </a:solidFill>
            <a:miter lim="800000"/>
            <a:headEnd/>
            <a:tailEnd/>
          </a:ln>
        </p:spPr>
      </p:pic>
      <p:pic>
        <p:nvPicPr>
          <p:cNvPr id="133133" name="Picture 13"/>
          <p:cNvPicPr>
            <a:picLocks noChangeAspect="1" noChangeArrowheads="1"/>
          </p:cNvPicPr>
          <p:nvPr/>
        </p:nvPicPr>
        <p:blipFill>
          <a:blip r:embed="rId13"/>
          <a:srcRect/>
          <a:stretch>
            <a:fillRect/>
          </a:stretch>
        </p:blipFill>
        <p:spPr bwMode="auto">
          <a:xfrm>
            <a:off x="1697038" y="5257800"/>
            <a:ext cx="455612" cy="388938"/>
          </a:xfrm>
          <a:prstGeom prst="rect">
            <a:avLst/>
          </a:prstGeom>
          <a:noFill/>
          <a:ln w="28575">
            <a:solidFill>
              <a:schemeClr val="accent2"/>
            </a:solidFill>
            <a:miter lim="800000"/>
            <a:headEnd/>
            <a:tailEnd/>
          </a:ln>
        </p:spPr>
      </p:pic>
      <p:pic>
        <p:nvPicPr>
          <p:cNvPr id="133134" name="Picture 14"/>
          <p:cNvPicPr>
            <a:picLocks noChangeAspect="1" noChangeArrowheads="1"/>
          </p:cNvPicPr>
          <p:nvPr/>
        </p:nvPicPr>
        <p:blipFill>
          <a:blip r:embed="rId14"/>
          <a:srcRect/>
          <a:stretch>
            <a:fillRect/>
          </a:stretch>
        </p:blipFill>
        <p:spPr bwMode="auto">
          <a:xfrm>
            <a:off x="2211388" y="5257800"/>
            <a:ext cx="455612" cy="388938"/>
          </a:xfrm>
          <a:prstGeom prst="rect">
            <a:avLst/>
          </a:prstGeom>
          <a:noFill/>
          <a:ln w="28575">
            <a:solidFill>
              <a:schemeClr val="accent2"/>
            </a:solidFill>
            <a:miter lim="800000"/>
            <a:headEnd/>
            <a:tailEnd/>
          </a:ln>
        </p:spPr>
      </p:pic>
      <p:pic>
        <p:nvPicPr>
          <p:cNvPr id="133135" name="Picture 15"/>
          <p:cNvPicPr>
            <a:picLocks noChangeAspect="1" noChangeArrowheads="1"/>
          </p:cNvPicPr>
          <p:nvPr/>
        </p:nvPicPr>
        <p:blipFill>
          <a:blip r:embed="rId15"/>
          <a:srcRect/>
          <a:stretch>
            <a:fillRect/>
          </a:stretch>
        </p:blipFill>
        <p:spPr bwMode="auto">
          <a:xfrm>
            <a:off x="152400" y="5711825"/>
            <a:ext cx="455613" cy="388938"/>
          </a:xfrm>
          <a:prstGeom prst="rect">
            <a:avLst/>
          </a:prstGeom>
          <a:noFill/>
          <a:ln w="28575">
            <a:solidFill>
              <a:schemeClr val="accent2"/>
            </a:solidFill>
            <a:miter lim="800000"/>
            <a:headEnd/>
            <a:tailEnd/>
          </a:ln>
        </p:spPr>
      </p:pic>
      <p:pic>
        <p:nvPicPr>
          <p:cNvPr id="133136" name="Picture 16"/>
          <p:cNvPicPr>
            <a:picLocks noChangeAspect="1" noChangeArrowheads="1"/>
          </p:cNvPicPr>
          <p:nvPr/>
        </p:nvPicPr>
        <p:blipFill>
          <a:blip r:embed="rId16"/>
          <a:srcRect/>
          <a:stretch>
            <a:fillRect/>
          </a:stretch>
        </p:blipFill>
        <p:spPr bwMode="auto">
          <a:xfrm>
            <a:off x="666750" y="5711825"/>
            <a:ext cx="455613" cy="388938"/>
          </a:xfrm>
          <a:prstGeom prst="rect">
            <a:avLst/>
          </a:prstGeom>
          <a:noFill/>
          <a:ln w="28575">
            <a:solidFill>
              <a:schemeClr val="accent2"/>
            </a:solidFill>
            <a:miter lim="800000"/>
            <a:headEnd/>
            <a:tailEnd/>
          </a:ln>
        </p:spPr>
      </p:pic>
      <p:pic>
        <p:nvPicPr>
          <p:cNvPr id="133137" name="Picture 17"/>
          <p:cNvPicPr>
            <a:picLocks noChangeAspect="1" noChangeArrowheads="1"/>
          </p:cNvPicPr>
          <p:nvPr/>
        </p:nvPicPr>
        <p:blipFill>
          <a:blip r:embed="rId17"/>
          <a:srcRect/>
          <a:stretch>
            <a:fillRect/>
          </a:stretch>
        </p:blipFill>
        <p:spPr bwMode="auto">
          <a:xfrm>
            <a:off x="1181100" y="5711825"/>
            <a:ext cx="455613" cy="388938"/>
          </a:xfrm>
          <a:prstGeom prst="rect">
            <a:avLst/>
          </a:prstGeom>
          <a:noFill/>
          <a:ln w="28575">
            <a:solidFill>
              <a:schemeClr val="accent2"/>
            </a:solidFill>
            <a:miter lim="800000"/>
            <a:headEnd/>
            <a:tailEnd/>
          </a:ln>
        </p:spPr>
      </p:pic>
      <p:pic>
        <p:nvPicPr>
          <p:cNvPr id="133138" name="Picture 18"/>
          <p:cNvPicPr>
            <a:picLocks noChangeAspect="1" noChangeArrowheads="1"/>
          </p:cNvPicPr>
          <p:nvPr/>
        </p:nvPicPr>
        <p:blipFill>
          <a:blip r:embed="rId18"/>
          <a:srcRect/>
          <a:stretch>
            <a:fillRect/>
          </a:stretch>
        </p:blipFill>
        <p:spPr bwMode="auto">
          <a:xfrm>
            <a:off x="1697038" y="5711825"/>
            <a:ext cx="455612" cy="388938"/>
          </a:xfrm>
          <a:prstGeom prst="rect">
            <a:avLst/>
          </a:prstGeom>
          <a:noFill/>
          <a:ln w="28575">
            <a:solidFill>
              <a:schemeClr val="accent2"/>
            </a:solidFill>
            <a:miter lim="800000"/>
            <a:headEnd/>
            <a:tailEnd/>
          </a:ln>
        </p:spPr>
      </p:pic>
      <p:pic>
        <p:nvPicPr>
          <p:cNvPr id="133139" name="Picture 19"/>
          <p:cNvPicPr>
            <a:picLocks noChangeAspect="1" noChangeArrowheads="1"/>
          </p:cNvPicPr>
          <p:nvPr/>
        </p:nvPicPr>
        <p:blipFill>
          <a:blip r:embed="rId19"/>
          <a:srcRect/>
          <a:stretch>
            <a:fillRect/>
          </a:stretch>
        </p:blipFill>
        <p:spPr bwMode="auto">
          <a:xfrm>
            <a:off x="2211388" y="5711825"/>
            <a:ext cx="455612" cy="388938"/>
          </a:xfrm>
          <a:prstGeom prst="rect">
            <a:avLst/>
          </a:prstGeom>
          <a:noFill/>
          <a:ln w="28575">
            <a:solidFill>
              <a:schemeClr val="accent2"/>
            </a:solidFill>
            <a:miter lim="800000"/>
            <a:headEnd/>
            <a:tailEnd/>
          </a:ln>
        </p:spPr>
      </p:pic>
      <p:pic>
        <p:nvPicPr>
          <p:cNvPr id="133140" name="Picture 20"/>
          <p:cNvPicPr>
            <a:picLocks noChangeAspect="1" noChangeArrowheads="1"/>
          </p:cNvPicPr>
          <p:nvPr/>
        </p:nvPicPr>
        <p:blipFill>
          <a:blip r:embed="rId20"/>
          <a:srcRect/>
          <a:stretch>
            <a:fillRect/>
          </a:stretch>
        </p:blipFill>
        <p:spPr bwMode="auto">
          <a:xfrm>
            <a:off x="152400" y="6181725"/>
            <a:ext cx="455613" cy="388938"/>
          </a:xfrm>
          <a:prstGeom prst="rect">
            <a:avLst/>
          </a:prstGeom>
          <a:noFill/>
          <a:ln w="28575">
            <a:solidFill>
              <a:schemeClr val="accent2"/>
            </a:solidFill>
            <a:miter lim="800000"/>
            <a:headEnd/>
            <a:tailEnd/>
          </a:ln>
        </p:spPr>
      </p:pic>
      <p:pic>
        <p:nvPicPr>
          <p:cNvPr id="133141" name="Picture 21"/>
          <p:cNvPicPr>
            <a:picLocks noChangeAspect="1" noChangeArrowheads="1"/>
          </p:cNvPicPr>
          <p:nvPr/>
        </p:nvPicPr>
        <p:blipFill>
          <a:blip r:embed="rId21"/>
          <a:srcRect/>
          <a:stretch>
            <a:fillRect/>
          </a:stretch>
        </p:blipFill>
        <p:spPr bwMode="auto">
          <a:xfrm>
            <a:off x="666750" y="6181725"/>
            <a:ext cx="455613" cy="388938"/>
          </a:xfrm>
          <a:prstGeom prst="rect">
            <a:avLst/>
          </a:prstGeom>
          <a:noFill/>
          <a:ln w="28575">
            <a:solidFill>
              <a:schemeClr val="accent2"/>
            </a:solidFill>
            <a:miter lim="800000"/>
            <a:headEnd/>
            <a:tailEnd/>
          </a:ln>
        </p:spPr>
      </p:pic>
      <p:pic>
        <p:nvPicPr>
          <p:cNvPr id="133142" name="Picture 22"/>
          <p:cNvPicPr>
            <a:picLocks noChangeAspect="1" noChangeArrowheads="1"/>
          </p:cNvPicPr>
          <p:nvPr/>
        </p:nvPicPr>
        <p:blipFill>
          <a:blip r:embed="rId22"/>
          <a:srcRect/>
          <a:stretch>
            <a:fillRect/>
          </a:stretch>
        </p:blipFill>
        <p:spPr bwMode="auto">
          <a:xfrm>
            <a:off x="1181100" y="6181725"/>
            <a:ext cx="455613" cy="388938"/>
          </a:xfrm>
          <a:prstGeom prst="rect">
            <a:avLst/>
          </a:prstGeom>
          <a:noFill/>
          <a:ln w="28575">
            <a:solidFill>
              <a:schemeClr val="accent2"/>
            </a:solidFill>
            <a:miter lim="800000"/>
            <a:headEnd/>
            <a:tailEnd/>
          </a:ln>
        </p:spPr>
      </p:pic>
      <p:pic>
        <p:nvPicPr>
          <p:cNvPr id="133143" name="Picture 23"/>
          <p:cNvPicPr>
            <a:picLocks noChangeAspect="1" noChangeArrowheads="1"/>
          </p:cNvPicPr>
          <p:nvPr/>
        </p:nvPicPr>
        <p:blipFill>
          <a:blip r:embed="rId23"/>
          <a:srcRect/>
          <a:stretch>
            <a:fillRect/>
          </a:stretch>
        </p:blipFill>
        <p:spPr bwMode="auto">
          <a:xfrm>
            <a:off x="1697038" y="6181725"/>
            <a:ext cx="455612" cy="388938"/>
          </a:xfrm>
          <a:prstGeom prst="rect">
            <a:avLst/>
          </a:prstGeom>
          <a:noFill/>
          <a:ln w="28575">
            <a:solidFill>
              <a:schemeClr val="accent2"/>
            </a:solidFill>
            <a:miter lim="800000"/>
            <a:headEnd/>
            <a:tailEnd/>
          </a:ln>
        </p:spPr>
      </p:pic>
      <p:pic>
        <p:nvPicPr>
          <p:cNvPr id="133144" name="Picture 24"/>
          <p:cNvPicPr>
            <a:picLocks noChangeAspect="1" noChangeArrowheads="1"/>
          </p:cNvPicPr>
          <p:nvPr/>
        </p:nvPicPr>
        <p:blipFill>
          <a:blip r:embed="rId24"/>
          <a:srcRect/>
          <a:stretch>
            <a:fillRect/>
          </a:stretch>
        </p:blipFill>
        <p:spPr bwMode="auto">
          <a:xfrm>
            <a:off x="2211388" y="6181725"/>
            <a:ext cx="455612" cy="388938"/>
          </a:xfrm>
          <a:prstGeom prst="rect">
            <a:avLst/>
          </a:prstGeom>
          <a:noFill/>
          <a:ln w="28575">
            <a:solidFill>
              <a:schemeClr val="accent2"/>
            </a:solidFill>
            <a:miter lim="800000"/>
            <a:headEnd/>
            <a:tailEnd/>
          </a:ln>
        </p:spPr>
      </p:pic>
      <p:sp>
        <p:nvSpPr>
          <p:cNvPr id="133145" name="Line 25"/>
          <p:cNvSpPr>
            <a:spLocks noChangeShapeType="1"/>
          </p:cNvSpPr>
          <p:nvPr/>
        </p:nvSpPr>
        <p:spPr bwMode="auto">
          <a:xfrm flipV="1">
            <a:off x="1600200" y="3505200"/>
            <a:ext cx="838200" cy="10668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sp>
        <p:nvSpPr>
          <p:cNvPr id="133146" name="Line 26"/>
          <p:cNvSpPr>
            <a:spLocks noChangeShapeType="1"/>
          </p:cNvSpPr>
          <p:nvPr/>
        </p:nvSpPr>
        <p:spPr bwMode="auto">
          <a:xfrm flipV="1">
            <a:off x="1905000" y="3733800"/>
            <a:ext cx="609600" cy="1295400"/>
          </a:xfrm>
          <a:prstGeom prst="line">
            <a:avLst/>
          </a:prstGeom>
          <a:noFill/>
          <a:ln w="38100">
            <a:solidFill>
              <a:schemeClr val="accent2"/>
            </a:solidFill>
            <a:round/>
            <a:headEnd/>
            <a:tailEnd type="triangle" w="med" len="med"/>
          </a:ln>
          <a:effectLst/>
        </p:spPr>
        <p:txBody>
          <a:bodyPr>
            <a:prstTxWarp prst="textNoShape">
              <a:avLst/>
            </a:prstTxWarp>
          </a:bodyPr>
          <a:lstStyle/>
          <a:p>
            <a:endParaRPr lang="en-US"/>
          </a:p>
        </p:txBody>
      </p:sp>
      <p:sp>
        <p:nvSpPr>
          <p:cNvPr id="133147" name="Line 27"/>
          <p:cNvSpPr>
            <a:spLocks noChangeShapeType="1"/>
          </p:cNvSpPr>
          <p:nvPr/>
        </p:nvSpPr>
        <p:spPr bwMode="auto">
          <a:xfrm flipV="1">
            <a:off x="1524000" y="3200400"/>
            <a:ext cx="914400" cy="9144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sp>
        <p:nvSpPr>
          <p:cNvPr id="133148" name="Line 28"/>
          <p:cNvSpPr>
            <a:spLocks noChangeShapeType="1"/>
          </p:cNvSpPr>
          <p:nvPr/>
        </p:nvSpPr>
        <p:spPr bwMode="auto">
          <a:xfrm flipV="1">
            <a:off x="1600200" y="3048000"/>
            <a:ext cx="838200" cy="1524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sp>
        <p:nvSpPr>
          <p:cNvPr id="133149" name="Line 29"/>
          <p:cNvSpPr>
            <a:spLocks noChangeShapeType="1"/>
          </p:cNvSpPr>
          <p:nvPr/>
        </p:nvSpPr>
        <p:spPr bwMode="auto">
          <a:xfrm>
            <a:off x="1524000" y="2514600"/>
            <a:ext cx="914400" cy="3810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sp>
        <p:nvSpPr>
          <p:cNvPr id="133150" name="Line 30"/>
          <p:cNvSpPr>
            <a:spLocks noChangeShapeType="1"/>
          </p:cNvSpPr>
          <p:nvPr/>
        </p:nvSpPr>
        <p:spPr bwMode="auto">
          <a:xfrm>
            <a:off x="1524000" y="1752600"/>
            <a:ext cx="914400" cy="914400"/>
          </a:xfrm>
          <a:prstGeom prst="line">
            <a:avLst/>
          </a:prstGeom>
          <a:noFill/>
          <a:ln w="38100">
            <a:solidFill>
              <a:srgbClr val="FF3300"/>
            </a:solidFill>
            <a:round/>
            <a:headEnd/>
            <a:tailEnd type="triangle" w="med" len="med"/>
          </a:ln>
          <a:effectLst/>
        </p:spPr>
        <p:txBody>
          <a:bodyPr>
            <a:prstTxWarp prst="textNoShape">
              <a:avLst/>
            </a:prstTxWarp>
          </a:bodyPr>
          <a:lstStyle/>
          <a:p>
            <a:endParaRPr lang="en-US"/>
          </a:p>
        </p:txBody>
      </p:sp>
      <p:pic>
        <p:nvPicPr>
          <p:cNvPr id="133151" name="Picture 31"/>
          <p:cNvPicPr>
            <a:picLocks noChangeAspect="1" noChangeArrowheads="1"/>
          </p:cNvPicPr>
          <p:nvPr/>
        </p:nvPicPr>
        <p:blipFill>
          <a:blip r:embed="rId25"/>
          <a:srcRect/>
          <a:stretch>
            <a:fillRect/>
          </a:stretch>
        </p:blipFill>
        <p:spPr bwMode="auto">
          <a:xfrm>
            <a:off x="2590800" y="2743200"/>
            <a:ext cx="762000" cy="771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57200" y="228600"/>
            <a:ext cx="8229600" cy="715963"/>
          </a:xfrm>
        </p:spPr>
        <p:txBody>
          <a:bodyPr>
            <a:normAutofit fontScale="90000"/>
          </a:bodyPr>
          <a:lstStyle/>
          <a:p>
            <a:r>
              <a:rPr lang="en-US" dirty="0">
                <a:solidFill>
                  <a:schemeClr val="bg1"/>
                </a:solidFill>
              </a:rPr>
              <a:t>Additive models and boosting</a:t>
            </a:r>
            <a:br>
              <a:rPr lang="en-US" dirty="0">
                <a:solidFill>
                  <a:schemeClr val="bg1"/>
                </a:solidFill>
              </a:rPr>
            </a:br>
            <a:endParaRPr lang="en-US" sz="3200" dirty="0">
              <a:solidFill>
                <a:schemeClr val="bg1"/>
              </a:solidFill>
            </a:endParaRPr>
          </a:p>
        </p:txBody>
      </p:sp>
      <p:sp>
        <p:nvSpPr>
          <p:cNvPr id="237659" name="Text Box 91"/>
          <p:cNvSpPr txBox="1">
            <a:spLocks noChangeArrowheads="1"/>
          </p:cNvSpPr>
          <p:nvPr/>
        </p:nvSpPr>
        <p:spPr bwMode="auto">
          <a:xfrm>
            <a:off x="0" y="6521450"/>
            <a:ext cx="5446713" cy="336550"/>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US" sz="1600">
                <a:solidFill>
                  <a:schemeClr val="bg1"/>
                </a:solidFill>
                <a:ea typeface="Arial" charset="0"/>
                <a:cs typeface="Arial" charset="0"/>
              </a:rPr>
              <a:t>Torralba, Murphy, Freeman. CVPR 2004. PAMI 2007</a:t>
            </a:r>
          </a:p>
        </p:txBody>
      </p:sp>
      <p:grpSp>
        <p:nvGrpSpPr>
          <p:cNvPr id="2" name="Group 92"/>
          <p:cNvGrpSpPr>
            <a:grpSpLocks/>
          </p:cNvGrpSpPr>
          <p:nvPr/>
        </p:nvGrpSpPr>
        <p:grpSpPr bwMode="auto">
          <a:xfrm>
            <a:off x="219075" y="3884613"/>
            <a:ext cx="8707438" cy="2638425"/>
            <a:chOff x="138" y="2447"/>
            <a:chExt cx="5485" cy="1662"/>
          </a:xfrm>
        </p:grpSpPr>
        <p:sp>
          <p:nvSpPr>
            <p:cNvPr id="237661" name="Text Box 93"/>
            <p:cNvSpPr txBox="1">
              <a:spLocks noChangeArrowheads="1"/>
            </p:cNvSpPr>
            <p:nvPr/>
          </p:nvSpPr>
          <p:spPr bwMode="auto">
            <a:xfrm>
              <a:off x="4320" y="2784"/>
              <a:ext cx="1303" cy="288"/>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solidFill>
                    <a:schemeClr val="bg1"/>
                  </a:solidFill>
                  <a:latin typeface="Times New Roman" charset="0"/>
                  <a:ea typeface="Arial" charset="0"/>
                  <a:cs typeface="Arial" charset="0"/>
                </a:rPr>
                <a:t>Screen detector</a:t>
              </a:r>
            </a:p>
          </p:txBody>
        </p:sp>
        <p:sp>
          <p:nvSpPr>
            <p:cNvPr id="237662" name="Text Box 94"/>
            <p:cNvSpPr txBox="1">
              <a:spLocks noChangeArrowheads="1"/>
            </p:cNvSpPr>
            <p:nvPr/>
          </p:nvSpPr>
          <p:spPr bwMode="auto">
            <a:xfrm>
              <a:off x="4330" y="3216"/>
              <a:ext cx="1058" cy="288"/>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solidFill>
                    <a:schemeClr val="bg1"/>
                  </a:solidFill>
                  <a:latin typeface="Times New Roman" charset="0"/>
                  <a:ea typeface="Arial" charset="0"/>
                  <a:cs typeface="Arial" charset="0"/>
                </a:rPr>
                <a:t>Car detector</a:t>
              </a:r>
            </a:p>
          </p:txBody>
        </p:sp>
        <p:sp>
          <p:nvSpPr>
            <p:cNvPr id="237663" name="Text Box 95"/>
            <p:cNvSpPr txBox="1">
              <a:spLocks noChangeArrowheads="1"/>
            </p:cNvSpPr>
            <p:nvPr/>
          </p:nvSpPr>
          <p:spPr bwMode="auto">
            <a:xfrm>
              <a:off x="4330" y="3696"/>
              <a:ext cx="1143" cy="288"/>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solidFill>
                    <a:schemeClr val="bg1"/>
                  </a:solidFill>
                  <a:latin typeface="Times New Roman" charset="0"/>
                  <a:ea typeface="Arial" charset="0"/>
                  <a:cs typeface="Arial" charset="0"/>
                </a:rPr>
                <a:t>Face detector</a:t>
              </a:r>
            </a:p>
          </p:txBody>
        </p:sp>
        <p:sp>
          <p:nvSpPr>
            <p:cNvPr id="237664" name="Text Box 96"/>
            <p:cNvSpPr txBox="1">
              <a:spLocks noChangeArrowheads="1"/>
            </p:cNvSpPr>
            <p:nvPr/>
          </p:nvSpPr>
          <p:spPr bwMode="auto">
            <a:xfrm>
              <a:off x="138" y="2447"/>
              <a:ext cx="3064" cy="288"/>
            </a:xfrm>
            <a:prstGeom prst="rect">
              <a:avLst/>
            </a:prstGeom>
            <a:noFill/>
            <a:ln w="9525">
              <a:noFill/>
              <a:miter lim="800000"/>
              <a:headEnd/>
              <a:tailEnd/>
            </a:ln>
            <a:effectLst/>
          </p:spPr>
          <p:txBody>
            <a:bodyPr wrap="none">
              <a:prstTxWarp prst="textNoShape">
                <a:avLst/>
              </a:prstTxWarp>
              <a:spAutoFit/>
            </a:bodyPr>
            <a:lstStyle/>
            <a:p>
              <a:pPr eaLnBrk="1" hangingPunct="1">
                <a:buFontTx/>
                <a:buChar char="•"/>
              </a:pPr>
              <a:r>
                <a:rPr lang="en-US" sz="2400">
                  <a:solidFill>
                    <a:schemeClr val="bg1"/>
                  </a:solidFill>
                  <a:latin typeface="Times New Roman" charset="0"/>
                  <a:ea typeface="Arial" charset="0"/>
                  <a:cs typeface="Arial" charset="0"/>
                </a:rPr>
                <a:t> Binary classifiers that share features:</a:t>
              </a:r>
            </a:p>
          </p:txBody>
        </p:sp>
        <p:sp>
          <p:nvSpPr>
            <p:cNvPr id="237665" name="Rectangle 97"/>
            <p:cNvSpPr>
              <a:spLocks noChangeArrowheads="1"/>
            </p:cNvSpPr>
            <p:nvPr/>
          </p:nvSpPr>
          <p:spPr bwMode="auto">
            <a:xfrm>
              <a:off x="1208" y="2857"/>
              <a:ext cx="420" cy="310"/>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66" name="Rectangle 98"/>
            <p:cNvSpPr>
              <a:spLocks noChangeArrowheads="1"/>
            </p:cNvSpPr>
            <p:nvPr/>
          </p:nvSpPr>
          <p:spPr bwMode="auto">
            <a:xfrm>
              <a:off x="2022" y="3281"/>
              <a:ext cx="419"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67" name="Freeform 99"/>
            <p:cNvSpPr>
              <a:spLocks/>
            </p:cNvSpPr>
            <p:nvPr/>
          </p:nvSpPr>
          <p:spPr bwMode="auto">
            <a:xfrm>
              <a:off x="1940" y="3390"/>
              <a:ext cx="76" cy="76"/>
            </a:xfrm>
            <a:custGeom>
              <a:avLst/>
              <a:gdLst/>
              <a:ahLst/>
              <a:cxnLst>
                <a:cxn ang="0">
                  <a:pos x="0" y="76"/>
                </a:cxn>
                <a:cxn ang="0">
                  <a:pos x="76" y="36"/>
                </a:cxn>
                <a:cxn ang="0">
                  <a:pos x="0" y="0"/>
                </a:cxn>
                <a:cxn ang="0">
                  <a:pos x="0" y="76"/>
                </a:cxn>
              </a:cxnLst>
              <a:rect l="0" t="0" r="r" b="b"/>
              <a:pathLst>
                <a:path w="76" h="76">
                  <a:moveTo>
                    <a:pt x="0" y="76"/>
                  </a:moveTo>
                  <a:lnTo>
                    <a:pt x="76"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68" name="Line 100"/>
            <p:cNvSpPr>
              <a:spLocks noChangeShapeType="1"/>
            </p:cNvSpPr>
            <p:nvPr/>
          </p:nvSpPr>
          <p:spPr bwMode="auto">
            <a:xfrm>
              <a:off x="968" y="3016"/>
              <a:ext cx="163"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69" name="Freeform 101"/>
            <p:cNvSpPr>
              <a:spLocks/>
            </p:cNvSpPr>
            <p:nvPr/>
          </p:nvSpPr>
          <p:spPr bwMode="auto">
            <a:xfrm>
              <a:off x="1119" y="2980"/>
              <a:ext cx="82" cy="75"/>
            </a:xfrm>
            <a:custGeom>
              <a:avLst/>
              <a:gdLst/>
              <a:ahLst/>
              <a:cxnLst>
                <a:cxn ang="0">
                  <a:pos x="0" y="75"/>
                </a:cxn>
                <a:cxn ang="0">
                  <a:pos x="82" y="36"/>
                </a:cxn>
                <a:cxn ang="0">
                  <a:pos x="0" y="0"/>
                </a:cxn>
                <a:cxn ang="0">
                  <a:pos x="0" y="75"/>
                </a:cxn>
              </a:cxnLst>
              <a:rect l="0" t="0" r="r" b="b"/>
              <a:pathLst>
                <a:path w="82" h="75">
                  <a:moveTo>
                    <a:pt x="0" y="75"/>
                  </a:moveTo>
                  <a:lnTo>
                    <a:pt x="82" y="36"/>
                  </a:lnTo>
                  <a:lnTo>
                    <a:pt x="0" y="0"/>
                  </a:lnTo>
                  <a:lnTo>
                    <a:pt x="0" y="75"/>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70" name="Line 102"/>
            <p:cNvSpPr>
              <a:spLocks noChangeShapeType="1"/>
            </p:cNvSpPr>
            <p:nvPr/>
          </p:nvSpPr>
          <p:spPr bwMode="auto">
            <a:xfrm>
              <a:off x="968" y="3016"/>
              <a:ext cx="163"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71" name="Freeform 103"/>
            <p:cNvSpPr>
              <a:spLocks/>
            </p:cNvSpPr>
            <p:nvPr/>
          </p:nvSpPr>
          <p:spPr bwMode="auto">
            <a:xfrm>
              <a:off x="1119" y="2980"/>
              <a:ext cx="82" cy="75"/>
            </a:xfrm>
            <a:custGeom>
              <a:avLst/>
              <a:gdLst/>
              <a:ahLst/>
              <a:cxnLst>
                <a:cxn ang="0">
                  <a:pos x="0" y="75"/>
                </a:cxn>
                <a:cxn ang="0">
                  <a:pos x="82" y="36"/>
                </a:cxn>
                <a:cxn ang="0">
                  <a:pos x="0" y="0"/>
                </a:cxn>
                <a:cxn ang="0">
                  <a:pos x="0" y="75"/>
                </a:cxn>
              </a:cxnLst>
              <a:rect l="0" t="0" r="r" b="b"/>
              <a:pathLst>
                <a:path w="82" h="75">
                  <a:moveTo>
                    <a:pt x="0" y="75"/>
                  </a:moveTo>
                  <a:lnTo>
                    <a:pt x="82" y="36"/>
                  </a:lnTo>
                  <a:lnTo>
                    <a:pt x="0" y="0"/>
                  </a:lnTo>
                  <a:lnTo>
                    <a:pt x="0" y="75"/>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72" name="Line 104"/>
            <p:cNvSpPr>
              <a:spLocks noChangeShapeType="1"/>
            </p:cNvSpPr>
            <p:nvPr/>
          </p:nvSpPr>
          <p:spPr bwMode="auto">
            <a:xfrm>
              <a:off x="1630" y="3029"/>
              <a:ext cx="31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73" name="Line 105"/>
            <p:cNvSpPr>
              <a:spLocks noChangeShapeType="1"/>
            </p:cNvSpPr>
            <p:nvPr/>
          </p:nvSpPr>
          <p:spPr bwMode="auto">
            <a:xfrm>
              <a:off x="1628" y="3029"/>
              <a:ext cx="820"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74" name="Line 106"/>
            <p:cNvSpPr>
              <a:spLocks noChangeShapeType="1"/>
            </p:cNvSpPr>
            <p:nvPr/>
          </p:nvSpPr>
          <p:spPr bwMode="auto">
            <a:xfrm>
              <a:off x="1626" y="3426"/>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75" name="Line 107"/>
            <p:cNvSpPr>
              <a:spLocks noChangeShapeType="1"/>
            </p:cNvSpPr>
            <p:nvPr/>
          </p:nvSpPr>
          <p:spPr bwMode="auto">
            <a:xfrm>
              <a:off x="1626" y="3426"/>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76" name="Freeform 108"/>
            <p:cNvSpPr>
              <a:spLocks/>
            </p:cNvSpPr>
            <p:nvPr/>
          </p:nvSpPr>
          <p:spPr bwMode="auto">
            <a:xfrm>
              <a:off x="1940" y="3390"/>
              <a:ext cx="76" cy="76"/>
            </a:xfrm>
            <a:custGeom>
              <a:avLst/>
              <a:gdLst/>
              <a:ahLst/>
              <a:cxnLst>
                <a:cxn ang="0">
                  <a:pos x="0" y="76"/>
                </a:cxn>
                <a:cxn ang="0">
                  <a:pos x="76" y="36"/>
                </a:cxn>
                <a:cxn ang="0">
                  <a:pos x="0" y="0"/>
                </a:cxn>
                <a:cxn ang="0">
                  <a:pos x="0" y="76"/>
                </a:cxn>
              </a:cxnLst>
              <a:rect l="0" t="0" r="r" b="b"/>
              <a:pathLst>
                <a:path w="76" h="76">
                  <a:moveTo>
                    <a:pt x="0" y="76"/>
                  </a:moveTo>
                  <a:lnTo>
                    <a:pt x="76"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77" name="Rectangle 109"/>
            <p:cNvSpPr>
              <a:spLocks noChangeArrowheads="1"/>
            </p:cNvSpPr>
            <p:nvPr/>
          </p:nvSpPr>
          <p:spPr bwMode="auto">
            <a:xfrm>
              <a:off x="1210" y="3292"/>
              <a:ext cx="420" cy="310"/>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78" name="Line 110"/>
            <p:cNvSpPr>
              <a:spLocks noChangeShapeType="1"/>
            </p:cNvSpPr>
            <p:nvPr/>
          </p:nvSpPr>
          <p:spPr bwMode="auto">
            <a:xfrm>
              <a:off x="970" y="3443"/>
              <a:ext cx="163"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79" name="Freeform 111"/>
            <p:cNvSpPr>
              <a:spLocks/>
            </p:cNvSpPr>
            <p:nvPr/>
          </p:nvSpPr>
          <p:spPr bwMode="auto">
            <a:xfrm>
              <a:off x="1121" y="3409"/>
              <a:ext cx="82" cy="76"/>
            </a:xfrm>
            <a:custGeom>
              <a:avLst/>
              <a:gdLst/>
              <a:ahLst/>
              <a:cxnLst>
                <a:cxn ang="0">
                  <a:pos x="0" y="76"/>
                </a:cxn>
                <a:cxn ang="0">
                  <a:pos x="82" y="34"/>
                </a:cxn>
                <a:cxn ang="0">
                  <a:pos x="0" y="0"/>
                </a:cxn>
                <a:cxn ang="0">
                  <a:pos x="0" y="76"/>
                </a:cxn>
              </a:cxnLst>
              <a:rect l="0" t="0" r="r" b="b"/>
              <a:pathLst>
                <a:path w="82" h="76">
                  <a:moveTo>
                    <a:pt x="0" y="76"/>
                  </a:moveTo>
                  <a:lnTo>
                    <a:pt x="82"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80" name="Line 112"/>
            <p:cNvSpPr>
              <a:spLocks noChangeShapeType="1"/>
            </p:cNvSpPr>
            <p:nvPr/>
          </p:nvSpPr>
          <p:spPr bwMode="auto">
            <a:xfrm>
              <a:off x="970" y="3443"/>
              <a:ext cx="163"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81" name="Freeform 113"/>
            <p:cNvSpPr>
              <a:spLocks/>
            </p:cNvSpPr>
            <p:nvPr/>
          </p:nvSpPr>
          <p:spPr bwMode="auto">
            <a:xfrm>
              <a:off x="1121" y="3409"/>
              <a:ext cx="82" cy="76"/>
            </a:xfrm>
            <a:custGeom>
              <a:avLst/>
              <a:gdLst/>
              <a:ahLst/>
              <a:cxnLst>
                <a:cxn ang="0">
                  <a:pos x="0" y="76"/>
                </a:cxn>
                <a:cxn ang="0">
                  <a:pos x="82" y="34"/>
                </a:cxn>
                <a:cxn ang="0">
                  <a:pos x="0" y="0"/>
                </a:cxn>
                <a:cxn ang="0">
                  <a:pos x="0" y="76"/>
                </a:cxn>
              </a:cxnLst>
              <a:rect l="0" t="0" r="r" b="b"/>
              <a:pathLst>
                <a:path w="82" h="76">
                  <a:moveTo>
                    <a:pt x="0" y="76"/>
                  </a:moveTo>
                  <a:lnTo>
                    <a:pt x="82"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82" name="Rectangle 114"/>
            <p:cNvSpPr>
              <a:spLocks noChangeArrowheads="1"/>
            </p:cNvSpPr>
            <p:nvPr/>
          </p:nvSpPr>
          <p:spPr bwMode="auto">
            <a:xfrm>
              <a:off x="2818" y="2877"/>
              <a:ext cx="425" cy="311"/>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83" name="Rectangle 115"/>
            <p:cNvSpPr>
              <a:spLocks noChangeArrowheads="1"/>
            </p:cNvSpPr>
            <p:nvPr/>
          </p:nvSpPr>
          <p:spPr bwMode="auto">
            <a:xfrm>
              <a:off x="2829" y="3286"/>
              <a:ext cx="420" cy="311"/>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84" name="Freeform 116"/>
            <p:cNvSpPr>
              <a:spLocks/>
            </p:cNvSpPr>
            <p:nvPr/>
          </p:nvSpPr>
          <p:spPr bwMode="auto">
            <a:xfrm>
              <a:off x="2742" y="3000"/>
              <a:ext cx="81" cy="76"/>
            </a:xfrm>
            <a:custGeom>
              <a:avLst/>
              <a:gdLst/>
              <a:ahLst/>
              <a:cxnLst>
                <a:cxn ang="0">
                  <a:pos x="0" y="76"/>
                </a:cxn>
                <a:cxn ang="0">
                  <a:pos x="81" y="36"/>
                </a:cxn>
                <a:cxn ang="0">
                  <a:pos x="0" y="0"/>
                </a:cxn>
                <a:cxn ang="0">
                  <a:pos x="0" y="76"/>
                </a:cxn>
              </a:cxnLst>
              <a:rect l="0" t="0" r="r" b="b"/>
              <a:pathLst>
                <a:path w="81" h="76">
                  <a:moveTo>
                    <a:pt x="0" y="76"/>
                  </a:moveTo>
                  <a:lnTo>
                    <a:pt x="81"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85" name="Freeform 117"/>
            <p:cNvSpPr>
              <a:spLocks/>
            </p:cNvSpPr>
            <p:nvPr/>
          </p:nvSpPr>
          <p:spPr bwMode="auto">
            <a:xfrm>
              <a:off x="2748" y="3398"/>
              <a:ext cx="75" cy="76"/>
            </a:xfrm>
            <a:custGeom>
              <a:avLst/>
              <a:gdLst/>
              <a:ahLst/>
              <a:cxnLst>
                <a:cxn ang="0">
                  <a:pos x="0" y="76"/>
                </a:cxn>
                <a:cxn ang="0">
                  <a:pos x="75" y="34"/>
                </a:cxn>
                <a:cxn ang="0">
                  <a:pos x="0" y="0"/>
                </a:cxn>
                <a:cxn ang="0">
                  <a:pos x="0" y="76"/>
                </a:cxn>
              </a:cxnLst>
              <a:rect l="0" t="0" r="r" b="b"/>
              <a:pathLst>
                <a:path w="75" h="76">
                  <a:moveTo>
                    <a:pt x="0" y="76"/>
                  </a:moveTo>
                  <a:lnTo>
                    <a:pt x="75"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86" name="Line 118"/>
            <p:cNvSpPr>
              <a:spLocks noChangeShapeType="1"/>
            </p:cNvSpPr>
            <p:nvPr/>
          </p:nvSpPr>
          <p:spPr bwMode="auto">
            <a:xfrm>
              <a:off x="2438" y="3036"/>
              <a:ext cx="31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87" name="Line 119"/>
            <p:cNvSpPr>
              <a:spLocks noChangeShapeType="1"/>
            </p:cNvSpPr>
            <p:nvPr/>
          </p:nvSpPr>
          <p:spPr bwMode="auto">
            <a:xfrm>
              <a:off x="2438" y="3036"/>
              <a:ext cx="31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88" name="Freeform 120"/>
            <p:cNvSpPr>
              <a:spLocks/>
            </p:cNvSpPr>
            <p:nvPr/>
          </p:nvSpPr>
          <p:spPr bwMode="auto">
            <a:xfrm>
              <a:off x="2742" y="3000"/>
              <a:ext cx="81" cy="76"/>
            </a:xfrm>
            <a:custGeom>
              <a:avLst/>
              <a:gdLst/>
              <a:ahLst/>
              <a:cxnLst>
                <a:cxn ang="0">
                  <a:pos x="0" y="76"/>
                </a:cxn>
                <a:cxn ang="0">
                  <a:pos x="81" y="36"/>
                </a:cxn>
                <a:cxn ang="0">
                  <a:pos x="0" y="0"/>
                </a:cxn>
                <a:cxn ang="0">
                  <a:pos x="0" y="76"/>
                </a:cxn>
              </a:cxnLst>
              <a:rect l="0" t="0" r="r" b="b"/>
              <a:pathLst>
                <a:path w="81" h="76">
                  <a:moveTo>
                    <a:pt x="0" y="76"/>
                  </a:moveTo>
                  <a:lnTo>
                    <a:pt x="81"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89" name="Line 121"/>
            <p:cNvSpPr>
              <a:spLocks noChangeShapeType="1"/>
            </p:cNvSpPr>
            <p:nvPr/>
          </p:nvSpPr>
          <p:spPr bwMode="auto">
            <a:xfrm>
              <a:off x="2434" y="3432"/>
              <a:ext cx="32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90" name="Line 122"/>
            <p:cNvSpPr>
              <a:spLocks noChangeShapeType="1"/>
            </p:cNvSpPr>
            <p:nvPr/>
          </p:nvSpPr>
          <p:spPr bwMode="auto">
            <a:xfrm>
              <a:off x="2434" y="3432"/>
              <a:ext cx="32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91" name="Freeform 123"/>
            <p:cNvSpPr>
              <a:spLocks/>
            </p:cNvSpPr>
            <p:nvPr/>
          </p:nvSpPr>
          <p:spPr bwMode="auto">
            <a:xfrm>
              <a:off x="2748" y="3398"/>
              <a:ext cx="75" cy="76"/>
            </a:xfrm>
            <a:custGeom>
              <a:avLst/>
              <a:gdLst/>
              <a:ahLst/>
              <a:cxnLst>
                <a:cxn ang="0">
                  <a:pos x="0" y="76"/>
                </a:cxn>
                <a:cxn ang="0">
                  <a:pos x="75" y="34"/>
                </a:cxn>
                <a:cxn ang="0">
                  <a:pos x="0" y="0"/>
                </a:cxn>
                <a:cxn ang="0">
                  <a:pos x="0" y="76"/>
                </a:cxn>
              </a:cxnLst>
              <a:rect l="0" t="0" r="r" b="b"/>
              <a:pathLst>
                <a:path w="75" h="76">
                  <a:moveTo>
                    <a:pt x="0" y="76"/>
                  </a:moveTo>
                  <a:lnTo>
                    <a:pt x="75"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92" name="Line 124"/>
            <p:cNvSpPr>
              <a:spLocks noChangeShapeType="1"/>
            </p:cNvSpPr>
            <p:nvPr/>
          </p:nvSpPr>
          <p:spPr bwMode="auto">
            <a:xfrm>
              <a:off x="3232" y="3029"/>
              <a:ext cx="31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93" name="Line 125"/>
            <p:cNvSpPr>
              <a:spLocks noChangeShapeType="1"/>
            </p:cNvSpPr>
            <p:nvPr/>
          </p:nvSpPr>
          <p:spPr bwMode="auto">
            <a:xfrm>
              <a:off x="3230" y="3029"/>
              <a:ext cx="86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94" name="Line 126"/>
            <p:cNvSpPr>
              <a:spLocks noChangeShapeType="1"/>
            </p:cNvSpPr>
            <p:nvPr/>
          </p:nvSpPr>
          <p:spPr bwMode="auto">
            <a:xfrm>
              <a:off x="3228" y="3424"/>
              <a:ext cx="823" cy="2"/>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95" name="Rectangle 127"/>
            <p:cNvSpPr>
              <a:spLocks noChangeArrowheads="1"/>
            </p:cNvSpPr>
            <p:nvPr/>
          </p:nvSpPr>
          <p:spPr bwMode="auto">
            <a:xfrm>
              <a:off x="2016" y="3716"/>
              <a:ext cx="420"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96" name="Freeform 128"/>
            <p:cNvSpPr>
              <a:spLocks/>
            </p:cNvSpPr>
            <p:nvPr/>
          </p:nvSpPr>
          <p:spPr bwMode="auto">
            <a:xfrm>
              <a:off x="1933" y="3831"/>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97" name="Line 129"/>
            <p:cNvSpPr>
              <a:spLocks noChangeShapeType="1"/>
            </p:cNvSpPr>
            <p:nvPr/>
          </p:nvSpPr>
          <p:spPr bwMode="auto">
            <a:xfrm>
              <a:off x="1619" y="3869"/>
              <a:ext cx="327"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98" name="Line 130"/>
            <p:cNvSpPr>
              <a:spLocks noChangeShapeType="1"/>
            </p:cNvSpPr>
            <p:nvPr/>
          </p:nvSpPr>
          <p:spPr bwMode="auto">
            <a:xfrm>
              <a:off x="1619" y="3869"/>
              <a:ext cx="327"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99" name="Freeform 131"/>
            <p:cNvSpPr>
              <a:spLocks/>
            </p:cNvSpPr>
            <p:nvPr/>
          </p:nvSpPr>
          <p:spPr bwMode="auto">
            <a:xfrm>
              <a:off x="1933" y="3831"/>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700" name="Line 132"/>
            <p:cNvSpPr>
              <a:spLocks noChangeShapeType="1"/>
            </p:cNvSpPr>
            <p:nvPr/>
          </p:nvSpPr>
          <p:spPr bwMode="auto">
            <a:xfrm>
              <a:off x="963" y="3867"/>
              <a:ext cx="164"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01" name="Line 133"/>
            <p:cNvSpPr>
              <a:spLocks noChangeShapeType="1"/>
            </p:cNvSpPr>
            <p:nvPr/>
          </p:nvSpPr>
          <p:spPr bwMode="auto">
            <a:xfrm>
              <a:off x="963" y="3867"/>
              <a:ext cx="677"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02" name="Rectangle 134"/>
            <p:cNvSpPr>
              <a:spLocks noChangeArrowheads="1"/>
            </p:cNvSpPr>
            <p:nvPr/>
          </p:nvSpPr>
          <p:spPr bwMode="auto">
            <a:xfrm>
              <a:off x="2823" y="3716"/>
              <a:ext cx="420"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703" name="Freeform 135"/>
            <p:cNvSpPr>
              <a:spLocks/>
            </p:cNvSpPr>
            <p:nvPr/>
          </p:nvSpPr>
          <p:spPr bwMode="auto">
            <a:xfrm>
              <a:off x="2742" y="3831"/>
              <a:ext cx="76" cy="78"/>
            </a:xfrm>
            <a:custGeom>
              <a:avLst/>
              <a:gdLst/>
              <a:ahLst/>
              <a:cxnLst>
                <a:cxn ang="0">
                  <a:pos x="0" y="78"/>
                </a:cxn>
                <a:cxn ang="0">
                  <a:pos x="76" y="36"/>
                </a:cxn>
                <a:cxn ang="0">
                  <a:pos x="0" y="0"/>
                </a:cxn>
                <a:cxn ang="0">
                  <a:pos x="0" y="78"/>
                </a:cxn>
              </a:cxnLst>
              <a:rect l="0" t="0" r="r" b="b"/>
              <a:pathLst>
                <a:path w="76" h="78">
                  <a:moveTo>
                    <a:pt x="0" y="78"/>
                  </a:moveTo>
                  <a:lnTo>
                    <a:pt x="76"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704" name="Line 136"/>
            <p:cNvSpPr>
              <a:spLocks noChangeShapeType="1"/>
            </p:cNvSpPr>
            <p:nvPr/>
          </p:nvSpPr>
          <p:spPr bwMode="auto">
            <a:xfrm>
              <a:off x="2428" y="3869"/>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05" name="Line 137"/>
            <p:cNvSpPr>
              <a:spLocks noChangeShapeType="1"/>
            </p:cNvSpPr>
            <p:nvPr/>
          </p:nvSpPr>
          <p:spPr bwMode="auto">
            <a:xfrm>
              <a:off x="2428" y="3869"/>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06" name="Freeform 138"/>
            <p:cNvSpPr>
              <a:spLocks/>
            </p:cNvSpPr>
            <p:nvPr/>
          </p:nvSpPr>
          <p:spPr bwMode="auto">
            <a:xfrm>
              <a:off x="2742" y="3831"/>
              <a:ext cx="76" cy="78"/>
            </a:xfrm>
            <a:custGeom>
              <a:avLst/>
              <a:gdLst/>
              <a:ahLst/>
              <a:cxnLst>
                <a:cxn ang="0">
                  <a:pos x="0" y="78"/>
                </a:cxn>
                <a:cxn ang="0">
                  <a:pos x="76" y="36"/>
                </a:cxn>
                <a:cxn ang="0">
                  <a:pos x="0" y="0"/>
                </a:cxn>
                <a:cxn ang="0">
                  <a:pos x="0" y="78"/>
                </a:cxn>
              </a:cxnLst>
              <a:rect l="0" t="0" r="r" b="b"/>
              <a:pathLst>
                <a:path w="76" h="78">
                  <a:moveTo>
                    <a:pt x="0" y="78"/>
                  </a:moveTo>
                  <a:lnTo>
                    <a:pt x="76"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707" name="Rectangle 139"/>
            <p:cNvSpPr>
              <a:spLocks noChangeArrowheads="1"/>
            </p:cNvSpPr>
            <p:nvPr/>
          </p:nvSpPr>
          <p:spPr bwMode="auto">
            <a:xfrm>
              <a:off x="3616" y="3716"/>
              <a:ext cx="422"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708" name="Freeform 140"/>
            <p:cNvSpPr>
              <a:spLocks/>
            </p:cNvSpPr>
            <p:nvPr/>
          </p:nvSpPr>
          <p:spPr bwMode="auto">
            <a:xfrm>
              <a:off x="3535" y="3831"/>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709" name="Line 141"/>
            <p:cNvSpPr>
              <a:spLocks noChangeShapeType="1"/>
            </p:cNvSpPr>
            <p:nvPr/>
          </p:nvSpPr>
          <p:spPr bwMode="auto">
            <a:xfrm>
              <a:off x="3221" y="3869"/>
              <a:ext cx="32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10" name="Line 142"/>
            <p:cNvSpPr>
              <a:spLocks noChangeShapeType="1"/>
            </p:cNvSpPr>
            <p:nvPr/>
          </p:nvSpPr>
          <p:spPr bwMode="auto">
            <a:xfrm>
              <a:off x="3221" y="3869"/>
              <a:ext cx="32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11" name="Freeform 143"/>
            <p:cNvSpPr>
              <a:spLocks/>
            </p:cNvSpPr>
            <p:nvPr/>
          </p:nvSpPr>
          <p:spPr bwMode="auto">
            <a:xfrm>
              <a:off x="3535" y="3831"/>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712" name="Line 144"/>
            <p:cNvSpPr>
              <a:spLocks noChangeShapeType="1"/>
            </p:cNvSpPr>
            <p:nvPr/>
          </p:nvSpPr>
          <p:spPr bwMode="auto">
            <a:xfrm>
              <a:off x="4019" y="3032"/>
              <a:ext cx="164"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13" name="Freeform 145"/>
            <p:cNvSpPr>
              <a:spLocks/>
            </p:cNvSpPr>
            <p:nvPr/>
          </p:nvSpPr>
          <p:spPr bwMode="auto">
            <a:xfrm>
              <a:off x="4172" y="2998"/>
              <a:ext cx="81" cy="76"/>
            </a:xfrm>
            <a:custGeom>
              <a:avLst/>
              <a:gdLst/>
              <a:ahLst/>
              <a:cxnLst>
                <a:cxn ang="0">
                  <a:pos x="0" y="76"/>
                </a:cxn>
                <a:cxn ang="0">
                  <a:pos x="81" y="40"/>
                </a:cxn>
                <a:cxn ang="0">
                  <a:pos x="0" y="0"/>
                </a:cxn>
                <a:cxn ang="0">
                  <a:pos x="0" y="76"/>
                </a:cxn>
              </a:cxnLst>
              <a:rect l="0" t="0" r="r" b="b"/>
              <a:pathLst>
                <a:path w="81" h="76">
                  <a:moveTo>
                    <a:pt x="0" y="76"/>
                  </a:moveTo>
                  <a:lnTo>
                    <a:pt x="81" y="40"/>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714" name="Line 146"/>
            <p:cNvSpPr>
              <a:spLocks noChangeShapeType="1"/>
            </p:cNvSpPr>
            <p:nvPr/>
          </p:nvSpPr>
          <p:spPr bwMode="auto">
            <a:xfrm>
              <a:off x="4024" y="3869"/>
              <a:ext cx="16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15" name="Freeform 147"/>
            <p:cNvSpPr>
              <a:spLocks/>
            </p:cNvSpPr>
            <p:nvPr/>
          </p:nvSpPr>
          <p:spPr bwMode="auto">
            <a:xfrm>
              <a:off x="4178" y="3831"/>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716" name="Line 148"/>
            <p:cNvSpPr>
              <a:spLocks noChangeShapeType="1"/>
            </p:cNvSpPr>
            <p:nvPr/>
          </p:nvSpPr>
          <p:spPr bwMode="auto">
            <a:xfrm>
              <a:off x="4024" y="3869"/>
              <a:ext cx="16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17" name="Freeform 149"/>
            <p:cNvSpPr>
              <a:spLocks/>
            </p:cNvSpPr>
            <p:nvPr/>
          </p:nvSpPr>
          <p:spPr bwMode="auto">
            <a:xfrm>
              <a:off x="4178" y="3831"/>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718" name="Line 150"/>
            <p:cNvSpPr>
              <a:spLocks noChangeShapeType="1"/>
            </p:cNvSpPr>
            <p:nvPr/>
          </p:nvSpPr>
          <p:spPr bwMode="auto">
            <a:xfrm>
              <a:off x="4023" y="3423"/>
              <a:ext cx="162"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719" name="Freeform 151"/>
            <p:cNvSpPr>
              <a:spLocks/>
            </p:cNvSpPr>
            <p:nvPr/>
          </p:nvSpPr>
          <p:spPr bwMode="auto">
            <a:xfrm>
              <a:off x="4174" y="3389"/>
              <a:ext cx="81" cy="76"/>
            </a:xfrm>
            <a:custGeom>
              <a:avLst/>
              <a:gdLst/>
              <a:ahLst/>
              <a:cxnLst>
                <a:cxn ang="0">
                  <a:pos x="0" y="76"/>
                </a:cxn>
                <a:cxn ang="0">
                  <a:pos x="81" y="40"/>
                </a:cxn>
                <a:cxn ang="0">
                  <a:pos x="0" y="0"/>
                </a:cxn>
                <a:cxn ang="0">
                  <a:pos x="0" y="76"/>
                </a:cxn>
              </a:cxnLst>
              <a:rect l="0" t="0" r="r" b="b"/>
              <a:pathLst>
                <a:path w="81" h="76">
                  <a:moveTo>
                    <a:pt x="0" y="76"/>
                  </a:moveTo>
                  <a:lnTo>
                    <a:pt x="81" y="40"/>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720" name="Rectangle 152"/>
            <p:cNvSpPr>
              <a:spLocks noChangeArrowheads="1"/>
            </p:cNvSpPr>
            <p:nvPr/>
          </p:nvSpPr>
          <p:spPr bwMode="auto">
            <a:xfrm>
              <a:off x="3616" y="3716"/>
              <a:ext cx="422"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721" name="Rectangle 153"/>
            <p:cNvSpPr>
              <a:spLocks noChangeArrowheads="1"/>
            </p:cNvSpPr>
            <p:nvPr/>
          </p:nvSpPr>
          <p:spPr bwMode="auto">
            <a:xfrm>
              <a:off x="1208" y="2857"/>
              <a:ext cx="420" cy="310"/>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722" name="Rectangle 154"/>
            <p:cNvSpPr>
              <a:spLocks noChangeArrowheads="1"/>
            </p:cNvSpPr>
            <p:nvPr/>
          </p:nvSpPr>
          <p:spPr bwMode="auto">
            <a:xfrm>
              <a:off x="2022" y="3281"/>
              <a:ext cx="419"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723" name="Rectangle 155"/>
            <p:cNvSpPr>
              <a:spLocks noChangeArrowheads="1"/>
            </p:cNvSpPr>
            <p:nvPr/>
          </p:nvSpPr>
          <p:spPr bwMode="auto">
            <a:xfrm>
              <a:off x="1210" y="3292"/>
              <a:ext cx="420" cy="310"/>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724" name="Rectangle 156"/>
            <p:cNvSpPr>
              <a:spLocks noChangeArrowheads="1"/>
            </p:cNvSpPr>
            <p:nvPr/>
          </p:nvSpPr>
          <p:spPr bwMode="auto">
            <a:xfrm>
              <a:off x="2818" y="2877"/>
              <a:ext cx="425" cy="311"/>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725" name="Rectangle 157"/>
            <p:cNvSpPr>
              <a:spLocks noChangeArrowheads="1"/>
            </p:cNvSpPr>
            <p:nvPr/>
          </p:nvSpPr>
          <p:spPr bwMode="auto">
            <a:xfrm>
              <a:off x="2829" y="3286"/>
              <a:ext cx="420" cy="311"/>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726" name="Rectangle 158"/>
            <p:cNvSpPr>
              <a:spLocks noChangeArrowheads="1"/>
            </p:cNvSpPr>
            <p:nvPr/>
          </p:nvSpPr>
          <p:spPr bwMode="auto">
            <a:xfrm>
              <a:off x="2016" y="3716"/>
              <a:ext cx="420"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727" name="Rectangle 159"/>
            <p:cNvSpPr>
              <a:spLocks noChangeArrowheads="1"/>
            </p:cNvSpPr>
            <p:nvPr/>
          </p:nvSpPr>
          <p:spPr bwMode="auto">
            <a:xfrm>
              <a:off x="2823" y="3716"/>
              <a:ext cx="420"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728" name="Oval 160"/>
            <p:cNvSpPr>
              <a:spLocks noChangeArrowheads="1"/>
            </p:cNvSpPr>
            <p:nvPr/>
          </p:nvSpPr>
          <p:spPr bwMode="auto">
            <a:xfrm>
              <a:off x="1152" y="2709"/>
              <a:ext cx="570" cy="1072"/>
            </a:xfrm>
            <a:prstGeom prst="ellipse">
              <a:avLst/>
            </a:prstGeom>
            <a:noFill/>
            <a:ln w="57150">
              <a:solidFill>
                <a:srgbClr val="FF3300"/>
              </a:solidFill>
              <a:round/>
              <a:headEnd/>
              <a:tailEnd/>
            </a:ln>
            <a:effectLst/>
          </p:spPr>
          <p:txBody>
            <a:bodyPr wrap="none" anchor="ctr">
              <a:prstTxWarp prst="textNoShape">
                <a:avLst/>
              </a:prstTxWarp>
            </a:bodyPr>
            <a:lstStyle/>
            <a:p>
              <a:endParaRPr lang="en-US"/>
            </a:p>
          </p:txBody>
        </p:sp>
        <p:sp>
          <p:nvSpPr>
            <p:cNvPr id="237729" name="Oval 161"/>
            <p:cNvSpPr>
              <a:spLocks noChangeArrowheads="1"/>
            </p:cNvSpPr>
            <p:nvPr/>
          </p:nvSpPr>
          <p:spPr bwMode="auto">
            <a:xfrm>
              <a:off x="2697" y="2785"/>
              <a:ext cx="616" cy="1314"/>
            </a:xfrm>
            <a:prstGeom prst="ellipse">
              <a:avLst/>
            </a:prstGeom>
            <a:noFill/>
            <a:ln w="57150">
              <a:solidFill>
                <a:srgbClr val="FF3300"/>
              </a:solidFill>
              <a:round/>
              <a:headEnd/>
              <a:tailEnd/>
            </a:ln>
            <a:effectLst/>
          </p:spPr>
          <p:txBody>
            <a:bodyPr wrap="none" anchor="ctr">
              <a:prstTxWarp prst="textNoShape">
                <a:avLst/>
              </a:prstTxWarp>
            </a:bodyPr>
            <a:lstStyle/>
            <a:p>
              <a:endParaRPr lang="en-US"/>
            </a:p>
          </p:txBody>
        </p:sp>
        <p:sp>
          <p:nvSpPr>
            <p:cNvPr id="237730" name="Oval 162"/>
            <p:cNvSpPr>
              <a:spLocks noChangeArrowheads="1"/>
            </p:cNvSpPr>
            <p:nvPr/>
          </p:nvSpPr>
          <p:spPr bwMode="auto">
            <a:xfrm>
              <a:off x="1933" y="3167"/>
              <a:ext cx="570" cy="942"/>
            </a:xfrm>
            <a:prstGeom prst="ellipse">
              <a:avLst/>
            </a:prstGeom>
            <a:noFill/>
            <a:ln w="57150">
              <a:solidFill>
                <a:srgbClr val="FF3300"/>
              </a:solidFill>
              <a:round/>
              <a:headEnd/>
              <a:tailEnd/>
            </a:ln>
            <a:effectLst/>
          </p:spPr>
          <p:txBody>
            <a:bodyPr wrap="none" anchor="ctr">
              <a:prstTxWarp prst="textNoShape">
                <a:avLst/>
              </a:prstTxWarp>
            </a:bodyPr>
            <a:lstStyle/>
            <a:p>
              <a:endParaRPr lang="en-US"/>
            </a:p>
          </p:txBody>
        </p:sp>
      </p:grpSp>
      <p:grpSp>
        <p:nvGrpSpPr>
          <p:cNvPr id="3" name="Group 175"/>
          <p:cNvGrpSpPr>
            <a:grpSpLocks/>
          </p:cNvGrpSpPr>
          <p:nvPr/>
        </p:nvGrpSpPr>
        <p:grpSpPr bwMode="auto">
          <a:xfrm>
            <a:off x="228600" y="1238250"/>
            <a:ext cx="8751888" cy="2362200"/>
            <a:chOff x="144" y="780"/>
            <a:chExt cx="5513" cy="1488"/>
          </a:xfrm>
        </p:grpSpPr>
        <p:sp>
          <p:nvSpPr>
            <p:cNvPr id="237571" name="Rectangle 3"/>
            <p:cNvSpPr>
              <a:spLocks noChangeArrowheads="1"/>
            </p:cNvSpPr>
            <p:nvPr/>
          </p:nvSpPr>
          <p:spPr bwMode="auto">
            <a:xfrm>
              <a:off x="1192" y="1101"/>
              <a:ext cx="420" cy="310"/>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572" name="Rectangle 4"/>
            <p:cNvSpPr>
              <a:spLocks noChangeArrowheads="1"/>
            </p:cNvSpPr>
            <p:nvPr/>
          </p:nvSpPr>
          <p:spPr bwMode="auto">
            <a:xfrm>
              <a:off x="1994" y="1116"/>
              <a:ext cx="426"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573" name="Rectangle 5"/>
            <p:cNvSpPr>
              <a:spLocks noChangeArrowheads="1"/>
            </p:cNvSpPr>
            <p:nvPr/>
          </p:nvSpPr>
          <p:spPr bwMode="auto">
            <a:xfrm>
              <a:off x="2006" y="1525"/>
              <a:ext cx="419"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574" name="Freeform 6"/>
            <p:cNvSpPr>
              <a:spLocks/>
            </p:cNvSpPr>
            <p:nvPr/>
          </p:nvSpPr>
          <p:spPr bwMode="auto">
            <a:xfrm>
              <a:off x="1919" y="1239"/>
              <a:ext cx="81" cy="76"/>
            </a:xfrm>
            <a:custGeom>
              <a:avLst/>
              <a:gdLst/>
              <a:ahLst/>
              <a:cxnLst>
                <a:cxn ang="0">
                  <a:pos x="0" y="76"/>
                </a:cxn>
                <a:cxn ang="0">
                  <a:pos x="81" y="34"/>
                </a:cxn>
                <a:cxn ang="0">
                  <a:pos x="0" y="0"/>
                </a:cxn>
                <a:cxn ang="0">
                  <a:pos x="0" y="76"/>
                </a:cxn>
              </a:cxnLst>
              <a:rect l="0" t="0" r="r" b="b"/>
              <a:pathLst>
                <a:path w="81" h="76">
                  <a:moveTo>
                    <a:pt x="0" y="76"/>
                  </a:moveTo>
                  <a:lnTo>
                    <a:pt x="81"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75" name="Freeform 7"/>
            <p:cNvSpPr>
              <a:spLocks/>
            </p:cNvSpPr>
            <p:nvPr/>
          </p:nvSpPr>
          <p:spPr bwMode="auto">
            <a:xfrm>
              <a:off x="1924" y="1634"/>
              <a:ext cx="76" cy="76"/>
            </a:xfrm>
            <a:custGeom>
              <a:avLst/>
              <a:gdLst/>
              <a:ahLst/>
              <a:cxnLst>
                <a:cxn ang="0">
                  <a:pos x="0" y="76"/>
                </a:cxn>
                <a:cxn ang="0">
                  <a:pos x="76" y="36"/>
                </a:cxn>
                <a:cxn ang="0">
                  <a:pos x="0" y="0"/>
                </a:cxn>
                <a:cxn ang="0">
                  <a:pos x="0" y="76"/>
                </a:cxn>
              </a:cxnLst>
              <a:rect l="0" t="0" r="r" b="b"/>
              <a:pathLst>
                <a:path w="76" h="76">
                  <a:moveTo>
                    <a:pt x="0" y="76"/>
                  </a:moveTo>
                  <a:lnTo>
                    <a:pt x="76"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76" name="Line 8"/>
            <p:cNvSpPr>
              <a:spLocks noChangeShapeType="1"/>
            </p:cNvSpPr>
            <p:nvPr/>
          </p:nvSpPr>
          <p:spPr bwMode="auto">
            <a:xfrm>
              <a:off x="952" y="1260"/>
              <a:ext cx="163"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77" name="Freeform 9"/>
            <p:cNvSpPr>
              <a:spLocks/>
            </p:cNvSpPr>
            <p:nvPr/>
          </p:nvSpPr>
          <p:spPr bwMode="auto">
            <a:xfrm>
              <a:off x="1103" y="1224"/>
              <a:ext cx="82" cy="75"/>
            </a:xfrm>
            <a:custGeom>
              <a:avLst/>
              <a:gdLst/>
              <a:ahLst/>
              <a:cxnLst>
                <a:cxn ang="0">
                  <a:pos x="0" y="75"/>
                </a:cxn>
                <a:cxn ang="0">
                  <a:pos x="82" y="36"/>
                </a:cxn>
                <a:cxn ang="0">
                  <a:pos x="0" y="0"/>
                </a:cxn>
                <a:cxn ang="0">
                  <a:pos x="0" y="75"/>
                </a:cxn>
              </a:cxnLst>
              <a:rect l="0" t="0" r="r" b="b"/>
              <a:pathLst>
                <a:path w="82" h="75">
                  <a:moveTo>
                    <a:pt x="0" y="75"/>
                  </a:moveTo>
                  <a:lnTo>
                    <a:pt x="82" y="36"/>
                  </a:lnTo>
                  <a:lnTo>
                    <a:pt x="0" y="0"/>
                  </a:lnTo>
                  <a:lnTo>
                    <a:pt x="0" y="75"/>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78" name="Line 10"/>
            <p:cNvSpPr>
              <a:spLocks noChangeShapeType="1"/>
            </p:cNvSpPr>
            <p:nvPr/>
          </p:nvSpPr>
          <p:spPr bwMode="auto">
            <a:xfrm>
              <a:off x="952" y="1260"/>
              <a:ext cx="163"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79" name="Freeform 11"/>
            <p:cNvSpPr>
              <a:spLocks/>
            </p:cNvSpPr>
            <p:nvPr/>
          </p:nvSpPr>
          <p:spPr bwMode="auto">
            <a:xfrm>
              <a:off x="1103" y="1224"/>
              <a:ext cx="82" cy="75"/>
            </a:xfrm>
            <a:custGeom>
              <a:avLst/>
              <a:gdLst/>
              <a:ahLst/>
              <a:cxnLst>
                <a:cxn ang="0">
                  <a:pos x="0" y="75"/>
                </a:cxn>
                <a:cxn ang="0">
                  <a:pos x="82" y="36"/>
                </a:cxn>
                <a:cxn ang="0">
                  <a:pos x="0" y="0"/>
                </a:cxn>
                <a:cxn ang="0">
                  <a:pos x="0" y="75"/>
                </a:cxn>
              </a:cxnLst>
              <a:rect l="0" t="0" r="r" b="b"/>
              <a:pathLst>
                <a:path w="82" h="75">
                  <a:moveTo>
                    <a:pt x="0" y="75"/>
                  </a:moveTo>
                  <a:lnTo>
                    <a:pt x="82" y="36"/>
                  </a:lnTo>
                  <a:lnTo>
                    <a:pt x="0" y="0"/>
                  </a:lnTo>
                  <a:lnTo>
                    <a:pt x="0" y="75"/>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80" name="Line 12"/>
            <p:cNvSpPr>
              <a:spLocks noChangeShapeType="1"/>
            </p:cNvSpPr>
            <p:nvPr/>
          </p:nvSpPr>
          <p:spPr bwMode="auto">
            <a:xfrm>
              <a:off x="1614" y="1273"/>
              <a:ext cx="31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81" name="Line 13"/>
            <p:cNvSpPr>
              <a:spLocks noChangeShapeType="1"/>
            </p:cNvSpPr>
            <p:nvPr/>
          </p:nvSpPr>
          <p:spPr bwMode="auto">
            <a:xfrm>
              <a:off x="1612" y="1273"/>
              <a:ext cx="318"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82" name="Freeform 14"/>
            <p:cNvSpPr>
              <a:spLocks/>
            </p:cNvSpPr>
            <p:nvPr/>
          </p:nvSpPr>
          <p:spPr bwMode="auto">
            <a:xfrm>
              <a:off x="1919" y="1239"/>
              <a:ext cx="81" cy="76"/>
            </a:xfrm>
            <a:custGeom>
              <a:avLst/>
              <a:gdLst/>
              <a:ahLst/>
              <a:cxnLst>
                <a:cxn ang="0">
                  <a:pos x="0" y="76"/>
                </a:cxn>
                <a:cxn ang="0">
                  <a:pos x="81" y="34"/>
                </a:cxn>
                <a:cxn ang="0">
                  <a:pos x="0" y="0"/>
                </a:cxn>
                <a:cxn ang="0">
                  <a:pos x="0" y="76"/>
                </a:cxn>
              </a:cxnLst>
              <a:rect l="0" t="0" r="r" b="b"/>
              <a:pathLst>
                <a:path w="81" h="76">
                  <a:moveTo>
                    <a:pt x="0" y="76"/>
                  </a:moveTo>
                  <a:lnTo>
                    <a:pt x="81"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83" name="Line 15"/>
            <p:cNvSpPr>
              <a:spLocks noChangeShapeType="1"/>
            </p:cNvSpPr>
            <p:nvPr/>
          </p:nvSpPr>
          <p:spPr bwMode="auto">
            <a:xfrm>
              <a:off x="1610" y="1670"/>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84" name="Line 16"/>
            <p:cNvSpPr>
              <a:spLocks noChangeShapeType="1"/>
            </p:cNvSpPr>
            <p:nvPr/>
          </p:nvSpPr>
          <p:spPr bwMode="auto">
            <a:xfrm>
              <a:off x="1610" y="1670"/>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85" name="Freeform 17"/>
            <p:cNvSpPr>
              <a:spLocks/>
            </p:cNvSpPr>
            <p:nvPr/>
          </p:nvSpPr>
          <p:spPr bwMode="auto">
            <a:xfrm>
              <a:off x="1924" y="1634"/>
              <a:ext cx="76" cy="76"/>
            </a:xfrm>
            <a:custGeom>
              <a:avLst/>
              <a:gdLst/>
              <a:ahLst/>
              <a:cxnLst>
                <a:cxn ang="0">
                  <a:pos x="0" y="76"/>
                </a:cxn>
                <a:cxn ang="0">
                  <a:pos x="76" y="36"/>
                </a:cxn>
                <a:cxn ang="0">
                  <a:pos x="0" y="0"/>
                </a:cxn>
                <a:cxn ang="0">
                  <a:pos x="0" y="76"/>
                </a:cxn>
              </a:cxnLst>
              <a:rect l="0" t="0" r="r" b="b"/>
              <a:pathLst>
                <a:path w="76" h="76">
                  <a:moveTo>
                    <a:pt x="0" y="76"/>
                  </a:moveTo>
                  <a:lnTo>
                    <a:pt x="76"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86" name="Rectangle 18"/>
            <p:cNvSpPr>
              <a:spLocks noChangeArrowheads="1"/>
            </p:cNvSpPr>
            <p:nvPr/>
          </p:nvSpPr>
          <p:spPr bwMode="auto">
            <a:xfrm>
              <a:off x="1194" y="1536"/>
              <a:ext cx="420" cy="310"/>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587" name="Line 19"/>
            <p:cNvSpPr>
              <a:spLocks noChangeShapeType="1"/>
            </p:cNvSpPr>
            <p:nvPr/>
          </p:nvSpPr>
          <p:spPr bwMode="auto">
            <a:xfrm>
              <a:off x="954" y="1687"/>
              <a:ext cx="163"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88" name="Freeform 20"/>
            <p:cNvSpPr>
              <a:spLocks/>
            </p:cNvSpPr>
            <p:nvPr/>
          </p:nvSpPr>
          <p:spPr bwMode="auto">
            <a:xfrm>
              <a:off x="1105" y="1653"/>
              <a:ext cx="82" cy="76"/>
            </a:xfrm>
            <a:custGeom>
              <a:avLst/>
              <a:gdLst/>
              <a:ahLst/>
              <a:cxnLst>
                <a:cxn ang="0">
                  <a:pos x="0" y="76"/>
                </a:cxn>
                <a:cxn ang="0">
                  <a:pos x="82" y="34"/>
                </a:cxn>
                <a:cxn ang="0">
                  <a:pos x="0" y="0"/>
                </a:cxn>
                <a:cxn ang="0">
                  <a:pos x="0" y="76"/>
                </a:cxn>
              </a:cxnLst>
              <a:rect l="0" t="0" r="r" b="b"/>
              <a:pathLst>
                <a:path w="82" h="76">
                  <a:moveTo>
                    <a:pt x="0" y="76"/>
                  </a:moveTo>
                  <a:lnTo>
                    <a:pt x="82"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89" name="Line 21"/>
            <p:cNvSpPr>
              <a:spLocks noChangeShapeType="1"/>
            </p:cNvSpPr>
            <p:nvPr/>
          </p:nvSpPr>
          <p:spPr bwMode="auto">
            <a:xfrm>
              <a:off x="954" y="1687"/>
              <a:ext cx="163"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90" name="Freeform 22"/>
            <p:cNvSpPr>
              <a:spLocks/>
            </p:cNvSpPr>
            <p:nvPr/>
          </p:nvSpPr>
          <p:spPr bwMode="auto">
            <a:xfrm>
              <a:off x="1105" y="1653"/>
              <a:ext cx="82" cy="76"/>
            </a:xfrm>
            <a:custGeom>
              <a:avLst/>
              <a:gdLst/>
              <a:ahLst/>
              <a:cxnLst>
                <a:cxn ang="0">
                  <a:pos x="0" y="76"/>
                </a:cxn>
                <a:cxn ang="0">
                  <a:pos x="82" y="34"/>
                </a:cxn>
                <a:cxn ang="0">
                  <a:pos x="0" y="0"/>
                </a:cxn>
                <a:cxn ang="0">
                  <a:pos x="0" y="76"/>
                </a:cxn>
              </a:cxnLst>
              <a:rect l="0" t="0" r="r" b="b"/>
              <a:pathLst>
                <a:path w="82" h="76">
                  <a:moveTo>
                    <a:pt x="0" y="76"/>
                  </a:moveTo>
                  <a:lnTo>
                    <a:pt x="82"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91" name="Rectangle 23"/>
            <p:cNvSpPr>
              <a:spLocks noChangeArrowheads="1"/>
            </p:cNvSpPr>
            <p:nvPr/>
          </p:nvSpPr>
          <p:spPr bwMode="auto">
            <a:xfrm>
              <a:off x="2802" y="1121"/>
              <a:ext cx="425" cy="311"/>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592" name="Rectangle 24"/>
            <p:cNvSpPr>
              <a:spLocks noChangeArrowheads="1"/>
            </p:cNvSpPr>
            <p:nvPr/>
          </p:nvSpPr>
          <p:spPr bwMode="auto">
            <a:xfrm>
              <a:off x="2813" y="1530"/>
              <a:ext cx="420" cy="311"/>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593" name="Freeform 25"/>
            <p:cNvSpPr>
              <a:spLocks/>
            </p:cNvSpPr>
            <p:nvPr/>
          </p:nvSpPr>
          <p:spPr bwMode="auto">
            <a:xfrm>
              <a:off x="2726" y="1244"/>
              <a:ext cx="81" cy="76"/>
            </a:xfrm>
            <a:custGeom>
              <a:avLst/>
              <a:gdLst/>
              <a:ahLst/>
              <a:cxnLst>
                <a:cxn ang="0">
                  <a:pos x="0" y="76"/>
                </a:cxn>
                <a:cxn ang="0">
                  <a:pos x="81" y="36"/>
                </a:cxn>
                <a:cxn ang="0">
                  <a:pos x="0" y="0"/>
                </a:cxn>
                <a:cxn ang="0">
                  <a:pos x="0" y="76"/>
                </a:cxn>
              </a:cxnLst>
              <a:rect l="0" t="0" r="r" b="b"/>
              <a:pathLst>
                <a:path w="81" h="76">
                  <a:moveTo>
                    <a:pt x="0" y="76"/>
                  </a:moveTo>
                  <a:lnTo>
                    <a:pt x="81"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94" name="Freeform 26"/>
            <p:cNvSpPr>
              <a:spLocks/>
            </p:cNvSpPr>
            <p:nvPr/>
          </p:nvSpPr>
          <p:spPr bwMode="auto">
            <a:xfrm>
              <a:off x="2732" y="1642"/>
              <a:ext cx="75" cy="76"/>
            </a:xfrm>
            <a:custGeom>
              <a:avLst/>
              <a:gdLst/>
              <a:ahLst/>
              <a:cxnLst>
                <a:cxn ang="0">
                  <a:pos x="0" y="76"/>
                </a:cxn>
                <a:cxn ang="0">
                  <a:pos x="75" y="34"/>
                </a:cxn>
                <a:cxn ang="0">
                  <a:pos x="0" y="0"/>
                </a:cxn>
                <a:cxn ang="0">
                  <a:pos x="0" y="76"/>
                </a:cxn>
              </a:cxnLst>
              <a:rect l="0" t="0" r="r" b="b"/>
              <a:pathLst>
                <a:path w="75" h="76">
                  <a:moveTo>
                    <a:pt x="0" y="76"/>
                  </a:moveTo>
                  <a:lnTo>
                    <a:pt x="75"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95" name="Line 27"/>
            <p:cNvSpPr>
              <a:spLocks noChangeShapeType="1"/>
            </p:cNvSpPr>
            <p:nvPr/>
          </p:nvSpPr>
          <p:spPr bwMode="auto">
            <a:xfrm>
              <a:off x="2422" y="1280"/>
              <a:ext cx="31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96" name="Line 28"/>
            <p:cNvSpPr>
              <a:spLocks noChangeShapeType="1"/>
            </p:cNvSpPr>
            <p:nvPr/>
          </p:nvSpPr>
          <p:spPr bwMode="auto">
            <a:xfrm>
              <a:off x="2422" y="1280"/>
              <a:ext cx="31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97" name="Freeform 29"/>
            <p:cNvSpPr>
              <a:spLocks/>
            </p:cNvSpPr>
            <p:nvPr/>
          </p:nvSpPr>
          <p:spPr bwMode="auto">
            <a:xfrm>
              <a:off x="2726" y="1244"/>
              <a:ext cx="81" cy="76"/>
            </a:xfrm>
            <a:custGeom>
              <a:avLst/>
              <a:gdLst/>
              <a:ahLst/>
              <a:cxnLst>
                <a:cxn ang="0">
                  <a:pos x="0" y="76"/>
                </a:cxn>
                <a:cxn ang="0">
                  <a:pos x="81" y="36"/>
                </a:cxn>
                <a:cxn ang="0">
                  <a:pos x="0" y="0"/>
                </a:cxn>
                <a:cxn ang="0">
                  <a:pos x="0" y="76"/>
                </a:cxn>
              </a:cxnLst>
              <a:rect l="0" t="0" r="r" b="b"/>
              <a:pathLst>
                <a:path w="81" h="76">
                  <a:moveTo>
                    <a:pt x="0" y="76"/>
                  </a:moveTo>
                  <a:lnTo>
                    <a:pt x="81"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598" name="Line 30"/>
            <p:cNvSpPr>
              <a:spLocks noChangeShapeType="1"/>
            </p:cNvSpPr>
            <p:nvPr/>
          </p:nvSpPr>
          <p:spPr bwMode="auto">
            <a:xfrm>
              <a:off x="2418" y="1676"/>
              <a:ext cx="32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599" name="Line 31"/>
            <p:cNvSpPr>
              <a:spLocks noChangeShapeType="1"/>
            </p:cNvSpPr>
            <p:nvPr/>
          </p:nvSpPr>
          <p:spPr bwMode="auto">
            <a:xfrm>
              <a:off x="2418" y="1676"/>
              <a:ext cx="32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00" name="Freeform 32"/>
            <p:cNvSpPr>
              <a:spLocks/>
            </p:cNvSpPr>
            <p:nvPr/>
          </p:nvSpPr>
          <p:spPr bwMode="auto">
            <a:xfrm>
              <a:off x="2732" y="1642"/>
              <a:ext cx="75" cy="76"/>
            </a:xfrm>
            <a:custGeom>
              <a:avLst/>
              <a:gdLst/>
              <a:ahLst/>
              <a:cxnLst>
                <a:cxn ang="0">
                  <a:pos x="0" y="76"/>
                </a:cxn>
                <a:cxn ang="0">
                  <a:pos x="75" y="34"/>
                </a:cxn>
                <a:cxn ang="0">
                  <a:pos x="0" y="0"/>
                </a:cxn>
                <a:cxn ang="0">
                  <a:pos x="0" y="76"/>
                </a:cxn>
              </a:cxnLst>
              <a:rect l="0" t="0" r="r" b="b"/>
              <a:pathLst>
                <a:path w="75" h="76">
                  <a:moveTo>
                    <a:pt x="0" y="76"/>
                  </a:moveTo>
                  <a:lnTo>
                    <a:pt x="75"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01" name="Rectangle 33"/>
            <p:cNvSpPr>
              <a:spLocks noChangeArrowheads="1"/>
            </p:cNvSpPr>
            <p:nvPr/>
          </p:nvSpPr>
          <p:spPr bwMode="auto">
            <a:xfrm>
              <a:off x="3596" y="1114"/>
              <a:ext cx="426" cy="310"/>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02" name="Rectangle 34"/>
            <p:cNvSpPr>
              <a:spLocks noChangeArrowheads="1"/>
            </p:cNvSpPr>
            <p:nvPr/>
          </p:nvSpPr>
          <p:spPr bwMode="auto">
            <a:xfrm>
              <a:off x="3607" y="1523"/>
              <a:ext cx="420" cy="310"/>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03" name="Freeform 35"/>
            <p:cNvSpPr>
              <a:spLocks/>
            </p:cNvSpPr>
            <p:nvPr/>
          </p:nvSpPr>
          <p:spPr bwMode="auto">
            <a:xfrm>
              <a:off x="3520" y="1237"/>
              <a:ext cx="82" cy="76"/>
            </a:xfrm>
            <a:custGeom>
              <a:avLst/>
              <a:gdLst/>
              <a:ahLst/>
              <a:cxnLst>
                <a:cxn ang="0">
                  <a:pos x="0" y="76"/>
                </a:cxn>
                <a:cxn ang="0">
                  <a:pos x="82" y="36"/>
                </a:cxn>
                <a:cxn ang="0">
                  <a:pos x="0" y="0"/>
                </a:cxn>
                <a:cxn ang="0">
                  <a:pos x="0" y="76"/>
                </a:cxn>
              </a:cxnLst>
              <a:rect l="0" t="0" r="r" b="b"/>
              <a:pathLst>
                <a:path w="82" h="76">
                  <a:moveTo>
                    <a:pt x="0" y="76"/>
                  </a:moveTo>
                  <a:lnTo>
                    <a:pt x="82"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04" name="Freeform 36"/>
            <p:cNvSpPr>
              <a:spLocks/>
            </p:cNvSpPr>
            <p:nvPr/>
          </p:nvSpPr>
          <p:spPr bwMode="auto">
            <a:xfrm>
              <a:off x="3526" y="1634"/>
              <a:ext cx="76" cy="76"/>
            </a:xfrm>
            <a:custGeom>
              <a:avLst/>
              <a:gdLst/>
              <a:ahLst/>
              <a:cxnLst>
                <a:cxn ang="0">
                  <a:pos x="0" y="76"/>
                </a:cxn>
                <a:cxn ang="0">
                  <a:pos x="76" y="34"/>
                </a:cxn>
                <a:cxn ang="0">
                  <a:pos x="0" y="0"/>
                </a:cxn>
                <a:cxn ang="0">
                  <a:pos x="0" y="76"/>
                </a:cxn>
              </a:cxnLst>
              <a:rect l="0" t="0" r="r" b="b"/>
              <a:pathLst>
                <a:path w="76" h="76">
                  <a:moveTo>
                    <a:pt x="0" y="76"/>
                  </a:moveTo>
                  <a:lnTo>
                    <a:pt x="76"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05" name="Line 37"/>
            <p:cNvSpPr>
              <a:spLocks noChangeShapeType="1"/>
            </p:cNvSpPr>
            <p:nvPr/>
          </p:nvSpPr>
          <p:spPr bwMode="auto">
            <a:xfrm>
              <a:off x="3216" y="1273"/>
              <a:ext cx="31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06" name="Line 38"/>
            <p:cNvSpPr>
              <a:spLocks noChangeShapeType="1"/>
            </p:cNvSpPr>
            <p:nvPr/>
          </p:nvSpPr>
          <p:spPr bwMode="auto">
            <a:xfrm>
              <a:off x="3214" y="1273"/>
              <a:ext cx="318"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07" name="Freeform 39"/>
            <p:cNvSpPr>
              <a:spLocks/>
            </p:cNvSpPr>
            <p:nvPr/>
          </p:nvSpPr>
          <p:spPr bwMode="auto">
            <a:xfrm>
              <a:off x="3520" y="1237"/>
              <a:ext cx="82" cy="76"/>
            </a:xfrm>
            <a:custGeom>
              <a:avLst/>
              <a:gdLst/>
              <a:ahLst/>
              <a:cxnLst>
                <a:cxn ang="0">
                  <a:pos x="0" y="76"/>
                </a:cxn>
                <a:cxn ang="0">
                  <a:pos x="82" y="36"/>
                </a:cxn>
                <a:cxn ang="0">
                  <a:pos x="0" y="0"/>
                </a:cxn>
                <a:cxn ang="0">
                  <a:pos x="0" y="76"/>
                </a:cxn>
              </a:cxnLst>
              <a:rect l="0" t="0" r="r" b="b"/>
              <a:pathLst>
                <a:path w="82" h="76">
                  <a:moveTo>
                    <a:pt x="0" y="76"/>
                  </a:moveTo>
                  <a:lnTo>
                    <a:pt x="82" y="36"/>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08" name="Line 40"/>
            <p:cNvSpPr>
              <a:spLocks noChangeShapeType="1"/>
            </p:cNvSpPr>
            <p:nvPr/>
          </p:nvSpPr>
          <p:spPr bwMode="auto">
            <a:xfrm>
              <a:off x="3212" y="1668"/>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09" name="Line 41"/>
            <p:cNvSpPr>
              <a:spLocks noChangeShapeType="1"/>
            </p:cNvSpPr>
            <p:nvPr/>
          </p:nvSpPr>
          <p:spPr bwMode="auto">
            <a:xfrm>
              <a:off x="3212" y="1668"/>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10" name="Freeform 42"/>
            <p:cNvSpPr>
              <a:spLocks/>
            </p:cNvSpPr>
            <p:nvPr/>
          </p:nvSpPr>
          <p:spPr bwMode="auto">
            <a:xfrm>
              <a:off x="3526" y="1634"/>
              <a:ext cx="76" cy="76"/>
            </a:xfrm>
            <a:custGeom>
              <a:avLst/>
              <a:gdLst/>
              <a:ahLst/>
              <a:cxnLst>
                <a:cxn ang="0">
                  <a:pos x="0" y="76"/>
                </a:cxn>
                <a:cxn ang="0">
                  <a:pos x="76" y="34"/>
                </a:cxn>
                <a:cxn ang="0">
                  <a:pos x="0" y="0"/>
                </a:cxn>
                <a:cxn ang="0">
                  <a:pos x="0" y="76"/>
                </a:cxn>
              </a:cxnLst>
              <a:rect l="0" t="0" r="r" b="b"/>
              <a:pathLst>
                <a:path w="76" h="76">
                  <a:moveTo>
                    <a:pt x="0" y="76"/>
                  </a:moveTo>
                  <a:lnTo>
                    <a:pt x="76" y="34"/>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11" name="Rectangle 43"/>
            <p:cNvSpPr>
              <a:spLocks noChangeArrowheads="1"/>
            </p:cNvSpPr>
            <p:nvPr/>
          </p:nvSpPr>
          <p:spPr bwMode="auto">
            <a:xfrm>
              <a:off x="2000" y="1960"/>
              <a:ext cx="420"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12" name="Freeform 44"/>
            <p:cNvSpPr>
              <a:spLocks/>
            </p:cNvSpPr>
            <p:nvPr/>
          </p:nvSpPr>
          <p:spPr bwMode="auto">
            <a:xfrm>
              <a:off x="1917" y="2075"/>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13" name="Line 45"/>
            <p:cNvSpPr>
              <a:spLocks noChangeShapeType="1"/>
            </p:cNvSpPr>
            <p:nvPr/>
          </p:nvSpPr>
          <p:spPr bwMode="auto">
            <a:xfrm>
              <a:off x="1603" y="2113"/>
              <a:ext cx="327"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14" name="Line 46"/>
            <p:cNvSpPr>
              <a:spLocks noChangeShapeType="1"/>
            </p:cNvSpPr>
            <p:nvPr/>
          </p:nvSpPr>
          <p:spPr bwMode="auto">
            <a:xfrm>
              <a:off x="1603" y="2113"/>
              <a:ext cx="327"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15" name="Freeform 47"/>
            <p:cNvSpPr>
              <a:spLocks/>
            </p:cNvSpPr>
            <p:nvPr/>
          </p:nvSpPr>
          <p:spPr bwMode="auto">
            <a:xfrm>
              <a:off x="1917" y="2075"/>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16" name="Rectangle 48"/>
            <p:cNvSpPr>
              <a:spLocks noChangeArrowheads="1"/>
            </p:cNvSpPr>
            <p:nvPr/>
          </p:nvSpPr>
          <p:spPr bwMode="auto">
            <a:xfrm>
              <a:off x="1189" y="1960"/>
              <a:ext cx="419"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17" name="Line 49"/>
            <p:cNvSpPr>
              <a:spLocks noChangeShapeType="1"/>
            </p:cNvSpPr>
            <p:nvPr/>
          </p:nvSpPr>
          <p:spPr bwMode="auto">
            <a:xfrm>
              <a:off x="947" y="2111"/>
              <a:ext cx="164"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18" name="Freeform 50"/>
            <p:cNvSpPr>
              <a:spLocks/>
            </p:cNvSpPr>
            <p:nvPr/>
          </p:nvSpPr>
          <p:spPr bwMode="auto">
            <a:xfrm>
              <a:off x="1098" y="2075"/>
              <a:ext cx="83" cy="78"/>
            </a:xfrm>
            <a:custGeom>
              <a:avLst/>
              <a:gdLst/>
              <a:ahLst/>
              <a:cxnLst>
                <a:cxn ang="0">
                  <a:pos x="0" y="78"/>
                </a:cxn>
                <a:cxn ang="0">
                  <a:pos x="83" y="36"/>
                </a:cxn>
                <a:cxn ang="0">
                  <a:pos x="0" y="0"/>
                </a:cxn>
                <a:cxn ang="0">
                  <a:pos x="0" y="78"/>
                </a:cxn>
              </a:cxnLst>
              <a:rect l="0" t="0" r="r" b="b"/>
              <a:pathLst>
                <a:path w="83" h="78">
                  <a:moveTo>
                    <a:pt x="0" y="78"/>
                  </a:moveTo>
                  <a:lnTo>
                    <a:pt x="83"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19" name="Line 51"/>
            <p:cNvSpPr>
              <a:spLocks noChangeShapeType="1"/>
            </p:cNvSpPr>
            <p:nvPr/>
          </p:nvSpPr>
          <p:spPr bwMode="auto">
            <a:xfrm>
              <a:off x="947" y="2111"/>
              <a:ext cx="164"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20" name="Freeform 52"/>
            <p:cNvSpPr>
              <a:spLocks/>
            </p:cNvSpPr>
            <p:nvPr/>
          </p:nvSpPr>
          <p:spPr bwMode="auto">
            <a:xfrm>
              <a:off x="1098" y="2075"/>
              <a:ext cx="83" cy="78"/>
            </a:xfrm>
            <a:custGeom>
              <a:avLst/>
              <a:gdLst/>
              <a:ahLst/>
              <a:cxnLst>
                <a:cxn ang="0">
                  <a:pos x="0" y="78"/>
                </a:cxn>
                <a:cxn ang="0">
                  <a:pos x="83" y="36"/>
                </a:cxn>
                <a:cxn ang="0">
                  <a:pos x="0" y="0"/>
                </a:cxn>
                <a:cxn ang="0">
                  <a:pos x="0" y="78"/>
                </a:cxn>
              </a:cxnLst>
              <a:rect l="0" t="0" r="r" b="b"/>
              <a:pathLst>
                <a:path w="83" h="78">
                  <a:moveTo>
                    <a:pt x="0" y="78"/>
                  </a:moveTo>
                  <a:lnTo>
                    <a:pt x="83"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21" name="Rectangle 53"/>
            <p:cNvSpPr>
              <a:spLocks noChangeArrowheads="1"/>
            </p:cNvSpPr>
            <p:nvPr/>
          </p:nvSpPr>
          <p:spPr bwMode="auto">
            <a:xfrm>
              <a:off x="2807" y="1960"/>
              <a:ext cx="420"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22" name="Freeform 54"/>
            <p:cNvSpPr>
              <a:spLocks/>
            </p:cNvSpPr>
            <p:nvPr/>
          </p:nvSpPr>
          <p:spPr bwMode="auto">
            <a:xfrm>
              <a:off x="2726" y="2075"/>
              <a:ext cx="76" cy="78"/>
            </a:xfrm>
            <a:custGeom>
              <a:avLst/>
              <a:gdLst/>
              <a:ahLst/>
              <a:cxnLst>
                <a:cxn ang="0">
                  <a:pos x="0" y="78"/>
                </a:cxn>
                <a:cxn ang="0">
                  <a:pos x="76" y="36"/>
                </a:cxn>
                <a:cxn ang="0">
                  <a:pos x="0" y="0"/>
                </a:cxn>
                <a:cxn ang="0">
                  <a:pos x="0" y="78"/>
                </a:cxn>
              </a:cxnLst>
              <a:rect l="0" t="0" r="r" b="b"/>
              <a:pathLst>
                <a:path w="76" h="78">
                  <a:moveTo>
                    <a:pt x="0" y="78"/>
                  </a:moveTo>
                  <a:lnTo>
                    <a:pt x="76"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23" name="Line 55"/>
            <p:cNvSpPr>
              <a:spLocks noChangeShapeType="1"/>
            </p:cNvSpPr>
            <p:nvPr/>
          </p:nvSpPr>
          <p:spPr bwMode="auto">
            <a:xfrm>
              <a:off x="2412" y="2113"/>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24" name="Line 56"/>
            <p:cNvSpPr>
              <a:spLocks noChangeShapeType="1"/>
            </p:cNvSpPr>
            <p:nvPr/>
          </p:nvSpPr>
          <p:spPr bwMode="auto">
            <a:xfrm>
              <a:off x="2412" y="2113"/>
              <a:ext cx="326"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25" name="Freeform 57"/>
            <p:cNvSpPr>
              <a:spLocks/>
            </p:cNvSpPr>
            <p:nvPr/>
          </p:nvSpPr>
          <p:spPr bwMode="auto">
            <a:xfrm>
              <a:off x="2726" y="2075"/>
              <a:ext cx="76" cy="78"/>
            </a:xfrm>
            <a:custGeom>
              <a:avLst/>
              <a:gdLst/>
              <a:ahLst/>
              <a:cxnLst>
                <a:cxn ang="0">
                  <a:pos x="0" y="78"/>
                </a:cxn>
                <a:cxn ang="0">
                  <a:pos x="76" y="36"/>
                </a:cxn>
                <a:cxn ang="0">
                  <a:pos x="0" y="0"/>
                </a:cxn>
                <a:cxn ang="0">
                  <a:pos x="0" y="78"/>
                </a:cxn>
              </a:cxnLst>
              <a:rect l="0" t="0" r="r" b="b"/>
              <a:pathLst>
                <a:path w="76" h="78">
                  <a:moveTo>
                    <a:pt x="0" y="78"/>
                  </a:moveTo>
                  <a:lnTo>
                    <a:pt x="76"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26" name="Rectangle 58"/>
            <p:cNvSpPr>
              <a:spLocks noChangeArrowheads="1"/>
            </p:cNvSpPr>
            <p:nvPr/>
          </p:nvSpPr>
          <p:spPr bwMode="auto">
            <a:xfrm>
              <a:off x="3600" y="1960"/>
              <a:ext cx="422" cy="308"/>
            </a:xfrm>
            <a:prstGeom prst="rect">
              <a:avLst/>
            </a:prstGeom>
            <a:solidFill>
              <a:srgbClr val="1A9F86"/>
            </a:solidFill>
            <a:ln w="9525" cap="sq">
              <a:solidFill>
                <a:schemeClr val="bg1"/>
              </a:solidFill>
              <a:miter lim="800000"/>
              <a:headEnd/>
              <a:tailEnd/>
            </a:ln>
          </p:spPr>
          <p:txBody>
            <a:bodyPr>
              <a:prstTxWarp prst="textNoShape">
                <a:avLst/>
              </a:prstTxWarp>
            </a:bodyPr>
            <a:lstStyle/>
            <a:p>
              <a:endParaRPr lang="en-US"/>
            </a:p>
          </p:txBody>
        </p:sp>
        <p:sp>
          <p:nvSpPr>
            <p:cNvPr id="237627" name="Freeform 59"/>
            <p:cNvSpPr>
              <a:spLocks/>
            </p:cNvSpPr>
            <p:nvPr/>
          </p:nvSpPr>
          <p:spPr bwMode="auto">
            <a:xfrm>
              <a:off x="3519" y="2075"/>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28" name="Line 60"/>
            <p:cNvSpPr>
              <a:spLocks noChangeShapeType="1"/>
            </p:cNvSpPr>
            <p:nvPr/>
          </p:nvSpPr>
          <p:spPr bwMode="auto">
            <a:xfrm>
              <a:off x="3205" y="2113"/>
              <a:ext cx="32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29" name="Line 61"/>
            <p:cNvSpPr>
              <a:spLocks noChangeShapeType="1"/>
            </p:cNvSpPr>
            <p:nvPr/>
          </p:nvSpPr>
          <p:spPr bwMode="auto">
            <a:xfrm>
              <a:off x="3205" y="2113"/>
              <a:ext cx="32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30" name="Freeform 62"/>
            <p:cNvSpPr>
              <a:spLocks/>
            </p:cNvSpPr>
            <p:nvPr/>
          </p:nvSpPr>
          <p:spPr bwMode="auto">
            <a:xfrm>
              <a:off x="3519" y="2075"/>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31" name="Line 63"/>
            <p:cNvSpPr>
              <a:spLocks noChangeShapeType="1"/>
            </p:cNvSpPr>
            <p:nvPr/>
          </p:nvSpPr>
          <p:spPr bwMode="auto">
            <a:xfrm>
              <a:off x="4003" y="1246"/>
              <a:ext cx="164"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32" name="Freeform 64"/>
            <p:cNvSpPr>
              <a:spLocks/>
            </p:cNvSpPr>
            <p:nvPr/>
          </p:nvSpPr>
          <p:spPr bwMode="auto">
            <a:xfrm>
              <a:off x="4156" y="1212"/>
              <a:ext cx="81" cy="76"/>
            </a:xfrm>
            <a:custGeom>
              <a:avLst/>
              <a:gdLst/>
              <a:ahLst/>
              <a:cxnLst>
                <a:cxn ang="0">
                  <a:pos x="0" y="76"/>
                </a:cxn>
                <a:cxn ang="0">
                  <a:pos x="81" y="40"/>
                </a:cxn>
                <a:cxn ang="0">
                  <a:pos x="0" y="0"/>
                </a:cxn>
                <a:cxn ang="0">
                  <a:pos x="0" y="76"/>
                </a:cxn>
              </a:cxnLst>
              <a:rect l="0" t="0" r="r" b="b"/>
              <a:pathLst>
                <a:path w="81" h="76">
                  <a:moveTo>
                    <a:pt x="0" y="76"/>
                  </a:moveTo>
                  <a:lnTo>
                    <a:pt x="81" y="40"/>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33" name="Line 65"/>
            <p:cNvSpPr>
              <a:spLocks noChangeShapeType="1"/>
            </p:cNvSpPr>
            <p:nvPr/>
          </p:nvSpPr>
          <p:spPr bwMode="auto">
            <a:xfrm>
              <a:off x="4008" y="2113"/>
              <a:ext cx="16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34" name="Freeform 66"/>
            <p:cNvSpPr>
              <a:spLocks/>
            </p:cNvSpPr>
            <p:nvPr/>
          </p:nvSpPr>
          <p:spPr bwMode="auto">
            <a:xfrm>
              <a:off x="4162" y="2075"/>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35" name="Line 67"/>
            <p:cNvSpPr>
              <a:spLocks noChangeShapeType="1"/>
            </p:cNvSpPr>
            <p:nvPr/>
          </p:nvSpPr>
          <p:spPr bwMode="auto">
            <a:xfrm>
              <a:off x="4003" y="1246"/>
              <a:ext cx="164"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36" name="Freeform 68"/>
            <p:cNvSpPr>
              <a:spLocks/>
            </p:cNvSpPr>
            <p:nvPr/>
          </p:nvSpPr>
          <p:spPr bwMode="auto">
            <a:xfrm>
              <a:off x="4156" y="1212"/>
              <a:ext cx="81" cy="76"/>
            </a:xfrm>
            <a:custGeom>
              <a:avLst/>
              <a:gdLst/>
              <a:ahLst/>
              <a:cxnLst>
                <a:cxn ang="0">
                  <a:pos x="0" y="76"/>
                </a:cxn>
                <a:cxn ang="0">
                  <a:pos x="81" y="40"/>
                </a:cxn>
                <a:cxn ang="0">
                  <a:pos x="0" y="0"/>
                </a:cxn>
                <a:cxn ang="0">
                  <a:pos x="0" y="76"/>
                </a:cxn>
              </a:cxnLst>
              <a:rect l="0" t="0" r="r" b="b"/>
              <a:pathLst>
                <a:path w="81" h="76">
                  <a:moveTo>
                    <a:pt x="0" y="76"/>
                  </a:moveTo>
                  <a:lnTo>
                    <a:pt x="81" y="40"/>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37" name="Line 69"/>
            <p:cNvSpPr>
              <a:spLocks noChangeShapeType="1"/>
            </p:cNvSpPr>
            <p:nvPr/>
          </p:nvSpPr>
          <p:spPr bwMode="auto">
            <a:xfrm>
              <a:off x="4008" y="2113"/>
              <a:ext cx="165"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38" name="Freeform 70"/>
            <p:cNvSpPr>
              <a:spLocks/>
            </p:cNvSpPr>
            <p:nvPr/>
          </p:nvSpPr>
          <p:spPr bwMode="auto">
            <a:xfrm>
              <a:off x="4162" y="2075"/>
              <a:ext cx="75" cy="78"/>
            </a:xfrm>
            <a:custGeom>
              <a:avLst/>
              <a:gdLst/>
              <a:ahLst/>
              <a:cxnLst>
                <a:cxn ang="0">
                  <a:pos x="0" y="78"/>
                </a:cxn>
                <a:cxn ang="0">
                  <a:pos x="75" y="36"/>
                </a:cxn>
                <a:cxn ang="0">
                  <a:pos x="0" y="0"/>
                </a:cxn>
                <a:cxn ang="0">
                  <a:pos x="0" y="78"/>
                </a:cxn>
              </a:cxnLst>
              <a:rect l="0" t="0" r="r" b="b"/>
              <a:pathLst>
                <a:path w="75" h="78">
                  <a:moveTo>
                    <a:pt x="0" y="78"/>
                  </a:moveTo>
                  <a:lnTo>
                    <a:pt x="75" y="36"/>
                  </a:lnTo>
                  <a:lnTo>
                    <a:pt x="0" y="0"/>
                  </a:lnTo>
                  <a:lnTo>
                    <a:pt x="0" y="78"/>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39" name="Line 71"/>
            <p:cNvSpPr>
              <a:spLocks noChangeShapeType="1"/>
            </p:cNvSpPr>
            <p:nvPr/>
          </p:nvSpPr>
          <p:spPr bwMode="auto">
            <a:xfrm>
              <a:off x="4007" y="1685"/>
              <a:ext cx="162"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40" name="Freeform 72"/>
            <p:cNvSpPr>
              <a:spLocks/>
            </p:cNvSpPr>
            <p:nvPr/>
          </p:nvSpPr>
          <p:spPr bwMode="auto">
            <a:xfrm>
              <a:off x="4158" y="1651"/>
              <a:ext cx="81" cy="76"/>
            </a:xfrm>
            <a:custGeom>
              <a:avLst/>
              <a:gdLst/>
              <a:ahLst/>
              <a:cxnLst>
                <a:cxn ang="0">
                  <a:pos x="0" y="76"/>
                </a:cxn>
                <a:cxn ang="0">
                  <a:pos x="81" y="40"/>
                </a:cxn>
                <a:cxn ang="0">
                  <a:pos x="0" y="0"/>
                </a:cxn>
                <a:cxn ang="0">
                  <a:pos x="0" y="76"/>
                </a:cxn>
              </a:cxnLst>
              <a:rect l="0" t="0" r="r" b="b"/>
              <a:pathLst>
                <a:path w="81" h="76">
                  <a:moveTo>
                    <a:pt x="0" y="76"/>
                  </a:moveTo>
                  <a:lnTo>
                    <a:pt x="81" y="40"/>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41" name="Line 73"/>
            <p:cNvSpPr>
              <a:spLocks noChangeShapeType="1"/>
            </p:cNvSpPr>
            <p:nvPr/>
          </p:nvSpPr>
          <p:spPr bwMode="auto">
            <a:xfrm>
              <a:off x="4007" y="1685"/>
              <a:ext cx="162" cy="1"/>
            </a:xfrm>
            <a:prstGeom prst="line">
              <a:avLst/>
            </a:prstGeom>
            <a:noFill/>
            <a:ln w="9525" cap="rnd">
              <a:solidFill>
                <a:schemeClr val="bg1"/>
              </a:solidFill>
              <a:round/>
              <a:headEnd/>
              <a:tailEnd/>
            </a:ln>
          </p:spPr>
          <p:txBody>
            <a:bodyPr>
              <a:prstTxWarp prst="textNoShape">
                <a:avLst/>
              </a:prstTxWarp>
            </a:bodyPr>
            <a:lstStyle/>
            <a:p>
              <a:endParaRPr lang="en-US"/>
            </a:p>
          </p:txBody>
        </p:sp>
        <p:sp>
          <p:nvSpPr>
            <p:cNvPr id="237642" name="Freeform 74"/>
            <p:cNvSpPr>
              <a:spLocks/>
            </p:cNvSpPr>
            <p:nvPr/>
          </p:nvSpPr>
          <p:spPr bwMode="auto">
            <a:xfrm>
              <a:off x="4158" y="1651"/>
              <a:ext cx="81" cy="76"/>
            </a:xfrm>
            <a:custGeom>
              <a:avLst/>
              <a:gdLst/>
              <a:ahLst/>
              <a:cxnLst>
                <a:cxn ang="0">
                  <a:pos x="0" y="76"/>
                </a:cxn>
                <a:cxn ang="0">
                  <a:pos x="81" y="40"/>
                </a:cxn>
                <a:cxn ang="0">
                  <a:pos x="0" y="0"/>
                </a:cxn>
                <a:cxn ang="0">
                  <a:pos x="0" y="76"/>
                </a:cxn>
              </a:cxnLst>
              <a:rect l="0" t="0" r="r" b="b"/>
              <a:pathLst>
                <a:path w="81" h="76">
                  <a:moveTo>
                    <a:pt x="0" y="76"/>
                  </a:moveTo>
                  <a:lnTo>
                    <a:pt x="81" y="40"/>
                  </a:lnTo>
                  <a:lnTo>
                    <a:pt x="0" y="0"/>
                  </a:lnTo>
                  <a:lnTo>
                    <a:pt x="0" y="76"/>
                  </a:lnTo>
                  <a:close/>
                </a:path>
              </a:pathLst>
            </a:custGeom>
            <a:solidFill>
              <a:srgbClr val="000000"/>
            </a:solidFill>
            <a:ln w="9525">
              <a:solidFill>
                <a:schemeClr val="bg1"/>
              </a:solidFill>
              <a:round/>
              <a:headEnd/>
              <a:tailEnd/>
            </a:ln>
          </p:spPr>
          <p:txBody>
            <a:bodyPr>
              <a:prstTxWarp prst="textNoShape">
                <a:avLst/>
              </a:prstTxWarp>
            </a:bodyPr>
            <a:lstStyle/>
            <a:p>
              <a:endParaRPr lang="en-US"/>
            </a:p>
          </p:txBody>
        </p:sp>
        <p:sp>
          <p:nvSpPr>
            <p:cNvPr id="237643" name="Rectangle 75"/>
            <p:cNvSpPr>
              <a:spLocks noChangeArrowheads="1"/>
            </p:cNvSpPr>
            <p:nvPr/>
          </p:nvSpPr>
          <p:spPr bwMode="auto">
            <a:xfrm>
              <a:off x="3600" y="1960"/>
              <a:ext cx="422"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44" name="Rectangle 76"/>
            <p:cNvSpPr>
              <a:spLocks noChangeArrowheads="1"/>
            </p:cNvSpPr>
            <p:nvPr/>
          </p:nvSpPr>
          <p:spPr bwMode="auto">
            <a:xfrm>
              <a:off x="1192" y="1101"/>
              <a:ext cx="420" cy="310"/>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45" name="Rectangle 77"/>
            <p:cNvSpPr>
              <a:spLocks noChangeArrowheads="1"/>
            </p:cNvSpPr>
            <p:nvPr/>
          </p:nvSpPr>
          <p:spPr bwMode="auto">
            <a:xfrm>
              <a:off x="1994" y="1116"/>
              <a:ext cx="426"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46" name="Rectangle 78"/>
            <p:cNvSpPr>
              <a:spLocks noChangeArrowheads="1"/>
            </p:cNvSpPr>
            <p:nvPr/>
          </p:nvSpPr>
          <p:spPr bwMode="auto">
            <a:xfrm>
              <a:off x="2006" y="1525"/>
              <a:ext cx="419"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47" name="Rectangle 79"/>
            <p:cNvSpPr>
              <a:spLocks noChangeArrowheads="1"/>
            </p:cNvSpPr>
            <p:nvPr/>
          </p:nvSpPr>
          <p:spPr bwMode="auto">
            <a:xfrm>
              <a:off x="1194" y="1536"/>
              <a:ext cx="420" cy="310"/>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48" name="Rectangle 80"/>
            <p:cNvSpPr>
              <a:spLocks noChangeArrowheads="1"/>
            </p:cNvSpPr>
            <p:nvPr/>
          </p:nvSpPr>
          <p:spPr bwMode="auto">
            <a:xfrm>
              <a:off x="2802" y="1121"/>
              <a:ext cx="425" cy="311"/>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49" name="Rectangle 81"/>
            <p:cNvSpPr>
              <a:spLocks noChangeArrowheads="1"/>
            </p:cNvSpPr>
            <p:nvPr/>
          </p:nvSpPr>
          <p:spPr bwMode="auto">
            <a:xfrm>
              <a:off x="2813" y="1530"/>
              <a:ext cx="420" cy="311"/>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50" name="Rectangle 82"/>
            <p:cNvSpPr>
              <a:spLocks noChangeArrowheads="1"/>
            </p:cNvSpPr>
            <p:nvPr/>
          </p:nvSpPr>
          <p:spPr bwMode="auto">
            <a:xfrm>
              <a:off x="3596" y="1114"/>
              <a:ext cx="426" cy="310"/>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51" name="Rectangle 83"/>
            <p:cNvSpPr>
              <a:spLocks noChangeArrowheads="1"/>
            </p:cNvSpPr>
            <p:nvPr/>
          </p:nvSpPr>
          <p:spPr bwMode="auto">
            <a:xfrm>
              <a:off x="3607" y="1523"/>
              <a:ext cx="420" cy="310"/>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52" name="Rectangle 84"/>
            <p:cNvSpPr>
              <a:spLocks noChangeArrowheads="1"/>
            </p:cNvSpPr>
            <p:nvPr/>
          </p:nvSpPr>
          <p:spPr bwMode="auto">
            <a:xfrm>
              <a:off x="2000" y="1960"/>
              <a:ext cx="420"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53" name="Rectangle 85"/>
            <p:cNvSpPr>
              <a:spLocks noChangeArrowheads="1"/>
            </p:cNvSpPr>
            <p:nvPr/>
          </p:nvSpPr>
          <p:spPr bwMode="auto">
            <a:xfrm>
              <a:off x="1189" y="1960"/>
              <a:ext cx="419"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54" name="Rectangle 86"/>
            <p:cNvSpPr>
              <a:spLocks noChangeArrowheads="1"/>
            </p:cNvSpPr>
            <p:nvPr/>
          </p:nvSpPr>
          <p:spPr bwMode="auto">
            <a:xfrm>
              <a:off x="2807" y="1960"/>
              <a:ext cx="420" cy="308"/>
            </a:xfrm>
            <a:prstGeom prst="rect">
              <a:avLst/>
            </a:prstGeom>
            <a:solidFill>
              <a:srgbClr val="1A9F86"/>
            </a:solidFill>
            <a:ln w="9525" cap="rnd">
              <a:solidFill>
                <a:schemeClr val="bg1"/>
              </a:solidFill>
              <a:round/>
              <a:headEnd/>
              <a:tailEnd/>
            </a:ln>
          </p:spPr>
          <p:txBody>
            <a:bodyPr>
              <a:prstTxWarp prst="textNoShape">
                <a:avLst/>
              </a:prstTxWarp>
            </a:bodyPr>
            <a:lstStyle/>
            <a:p>
              <a:endParaRPr lang="en-US"/>
            </a:p>
          </p:txBody>
        </p:sp>
        <p:sp>
          <p:nvSpPr>
            <p:cNvPr id="237655" name="Text Box 87"/>
            <p:cNvSpPr txBox="1">
              <a:spLocks noChangeArrowheads="1"/>
            </p:cNvSpPr>
            <p:nvPr/>
          </p:nvSpPr>
          <p:spPr bwMode="auto">
            <a:xfrm>
              <a:off x="4354" y="1066"/>
              <a:ext cx="1303" cy="288"/>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solidFill>
                    <a:schemeClr val="bg1"/>
                  </a:solidFill>
                  <a:latin typeface="Times New Roman" charset="0"/>
                  <a:ea typeface="Arial" charset="0"/>
                  <a:cs typeface="Arial" charset="0"/>
                </a:rPr>
                <a:t>Screen detector</a:t>
              </a:r>
            </a:p>
          </p:txBody>
        </p:sp>
        <p:sp>
          <p:nvSpPr>
            <p:cNvPr id="237656" name="Text Box 88"/>
            <p:cNvSpPr txBox="1">
              <a:spLocks noChangeArrowheads="1"/>
            </p:cNvSpPr>
            <p:nvPr/>
          </p:nvSpPr>
          <p:spPr bwMode="auto">
            <a:xfrm>
              <a:off x="4364" y="1498"/>
              <a:ext cx="1058" cy="288"/>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solidFill>
                    <a:schemeClr val="bg1"/>
                  </a:solidFill>
                  <a:latin typeface="Times New Roman" charset="0"/>
                  <a:ea typeface="Arial" charset="0"/>
                  <a:cs typeface="Arial" charset="0"/>
                </a:rPr>
                <a:t>Car detector</a:t>
              </a:r>
            </a:p>
          </p:txBody>
        </p:sp>
        <p:sp>
          <p:nvSpPr>
            <p:cNvPr id="237657" name="Text Box 89"/>
            <p:cNvSpPr txBox="1">
              <a:spLocks noChangeArrowheads="1"/>
            </p:cNvSpPr>
            <p:nvPr/>
          </p:nvSpPr>
          <p:spPr bwMode="auto">
            <a:xfrm>
              <a:off x="4364" y="1930"/>
              <a:ext cx="1143" cy="288"/>
            </a:xfrm>
            <a:prstGeom prst="rect">
              <a:avLst/>
            </a:prstGeom>
            <a:noFill/>
            <a:ln w="9525">
              <a:noFill/>
              <a:miter lim="800000"/>
              <a:headEnd/>
              <a:tailEnd/>
            </a:ln>
            <a:effectLst/>
          </p:spPr>
          <p:txBody>
            <a:bodyPr wrap="none">
              <a:prstTxWarp prst="textNoShape">
                <a:avLst/>
              </a:prstTxWarp>
              <a:spAutoFit/>
            </a:bodyPr>
            <a:lstStyle/>
            <a:p>
              <a:pPr eaLnBrk="1" hangingPunct="1"/>
              <a:r>
                <a:rPr lang="en-US" sz="2400">
                  <a:solidFill>
                    <a:schemeClr val="bg1"/>
                  </a:solidFill>
                  <a:latin typeface="Times New Roman" charset="0"/>
                  <a:ea typeface="Arial" charset="0"/>
                  <a:cs typeface="Arial" charset="0"/>
                </a:rPr>
                <a:t>Face detector</a:t>
              </a:r>
            </a:p>
          </p:txBody>
        </p:sp>
        <p:sp>
          <p:nvSpPr>
            <p:cNvPr id="237658" name="Text Box 90"/>
            <p:cNvSpPr txBox="1">
              <a:spLocks noChangeArrowheads="1"/>
            </p:cNvSpPr>
            <p:nvPr/>
          </p:nvSpPr>
          <p:spPr bwMode="auto">
            <a:xfrm>
              <a:off x="144" y="780"/>
              <a:ext cx="2585" cy="288"/>
            </a:xfrm>
            <a:prstGeom prst="rect">
              <a:avLst/>
            </a:prstGeom>
            <a:noFill/>
            <a:ln w="9525">
              <a:noFill/>
              <a:miter lim="800000"/>
              <a:headEnd/>
              <a:tailEnd/>
            </a:ln>
            <a:effectLst/>
          </p:spPr>
          <p:txBody>
            <a:bodyPr wrap="none">
              <a:prstTxWarp prst="textNoShape">
                <a:avLst/>
              </a:prstTxWarp>
              <a:spAutoFit/>
            </a:bodyPr>
            <a:lstStyle/>
            <a:p>
              <a:pPr eaLnBrk="1" hangingPunct="1">
                <a:buFontTx/>
                <a:buChar char="•"/>
              </a:pPr>
              <a:r>
                <a:rPr lang="en-US" sz="2400">
                  <a:solidFill>
                    <a:schemeClr val="bg1"/>
                  </a:solidFill>
                  <a:latin typeface="Times New Roman" charset="0"/>
                  <a:ea typeface="Arial" charset="0"/>
                  <a:cs typeface="Arial" charset="0"/>
                </a:rPr>
                <a:t> Independent binary classifiers:</a:t>
              </a:r>
            </a:p>
          </p:txBody>
        </p:sp>
        <p:pic>
          <p:nvPicPr>
            <p:cNvPr id="237731" name="Picture 163"/>
            <p:cNvPicPr>
              <a:picLocks noChangeAspect="1" noChangeArrowheads="1"/>
            </p:cNvPicPr>
            <p:nvPr/>
          </p:nvPicPr>
          <p:blipFill>
            <a:blip r:embed="rId3"/>
            <a:srcRect l="63589" t="46271" r="27217" b="43530"/>
            <a:stretch>
              <a:fillRect/>
            </a:stretch>
          </p:blipFill>
          <p:spPr bwMode="auto">
            <a:xfrm>
              <a:off x="3025" y="1246"/>
              <a:ext cx="180" cy="173"/>
            </a:xfrm>
            <a:prstGeom prst="rect">
              <a:avLst/>
            </a:prstGeom>
            <a:noFill/>
            <a:ln w="9525">
              <a:solidFill>
                <a:schemeClr val="bg1"/>
              </a:solidFill>
              <a:miter lim="800000"/>
              <a:headEnd/>
              <a:tailEnd/>
            </a:ln>
            <a:effectLst/>
          </p:spPr>
        </p:pic>
        <p:pic>
          <p:nvPicPr>
            <p:cNvPr id="237732" name="Picture 164"/>
            <p:cNvPicPr>
              <a:picLocks noChangeAspect="1" noChangeArrowheads="1"/>
            </p:cNvPicPr>
            <p:nvPr/>
          </p:nvPicPr>
          <p:blipFill>
            <a:blip r:embed="rId3"/>
            <a:srcRect l="52768" t="36432" r="41269" b="56500"/>
            <a:stretch>
              <a:fillRect/>
            </a:stretch>
          </p:blipFill>
          <p:spPr bwMode="auto">
            <a:xfrm>
              <a:off x="1225" y="1105"/>
              <a:ext cx="180" cy="185"/>
            </a:xfrm>
            <a:prstGeom prst="rect">
              <a:avLst/>
            </a:prstGeom>
            <a:noFill/>
            <a:ln w="9525">
              <a:solidFill>
                <a:schemeClr val="bg1"/>
              </a:solidFill>
              <a:miter lim="800000"/>
              <a:headEnd/>
              <a:tailEnd/>
            </a:ln>
            <a:effectLst/>
          </p:spPr>
        </p:pic>
        <p:pic>
          <p:nvPicPr>
            <p:cNvPr id="237733" name="Picture 165"/>
            <p:cNvPicPr>
              <a:picLocks noChangeAspect="1" noChangeArrowheads="1"/>
            </p:cNvPicPr>
            <p:nvPr/>
          </p:nvPicPr>
          <p:blipFill>
            <a:blip r:embed="rId3"/>
            <a:srcRect l="66557" t="36432" r="27217" b="56639"/>
            <a:stretch>
              <a:fillRect/>
            </a:stretch>
          </p:blipFill>
          <p:spPr bwMode="auto">
            <a:xfrm>
              <a:off x="2218" y="1141"/>
              <a:ext cx="184" cy="177"/>
            </a:xfrm>
            <a:prstGeom prst="rect">
              <a:avLst/>
            </a:prstGeom>
            <a:noFill/>
            <a:ln w="9525">
              <a:solidFill>
                <a:schemeClr val="bg1"/>
              </a:solidFill>
              <a:miter lim="800000"/>
              <a:headEnd/>
              <a:tailEnd/>
            </a:ln>
            <a:effectLst/>
          </p:spPr>
        </p:pic>
        <p:pic>
          <p:nvPicPr>
            <p:cNvPr id="237734" name="Picture 166"/>
            <p:cNvPicPr>
              <a:picLocks noChangeAspect="1" noChangeArrowheads="1"/>
            </p:cNvPicPr>
            <p:nvPr/>
          </p:nvPicPr>
          <p:blipFill>
            <a:blip r:embed="rId4"/>
            <a:srcRect l="39537" t="23981" r="39999" b="53883"/>
            <a:stretch>
              <a:fillRect/>
            </a:stretch>
          </p:blipFill>
          <p:spPr bwMode="auto">
            <a:xfrm>
              <a:off x="3634" y="1245"/>
              <a:ext cx="187" cy="176"/>
            </a:xfrm>
            <a:prstGeom prst="rect">
              <a:avLst/>
            </a:prstGeom>
            <a:noFill/>
            <a:ln w="9525">
              <a:solidFill>
                <a:schemeClr val="bg1"/>
              </a:solidFill>
              <a:miter lim="800000"/>
              <a:headEnd/>
              <a:tailEnd/>
            </a:ln>
          </p:spPr>
        </p:pic>
        <p:pic>
          <p:nvPicPr>
            <p:cNvPr id="237735" name="Picture 167"/>
            <p:cNvPicPr>
              <a:picLocks noChangeAspect="1" noChangeArrowheads="1"/>
            </p:cNvPicPr>
            <p:nvPr/>
          </p:nvPicPr>
          <p:blipFill>
            <a:blip r:embed="rId5"/>
            <a:srcRect l="-1126" t="-4362" r="82616" b="49702"/>
            <a:stretch>
              <a:fillRect/>
            </a:stretch>
          </p:blipFill>
          <p:spPr bwMode="auto">
            <a:xfrm>
              <a:off x="2840" y="1565"/>
              <a:ext cx="196" cy="160"/>
            </a:xfrm>
            <a:prstGeom prst="rect">
              <a:avLst/>
            </a:prstGeom>
            <a:noFill/>
            <a:ln w="9525">
              <a:noFill/>
              <a:miter lim="800000"/>
              <a:headEnd/>
              <a:tailEnd/>
            </a:ln>
            <a:effectLst/>
          </p:spPr>
        </p:pic>
        <p:pic>
          <p:nvPicPr>
            <p:cNvPr id="237736" name="Picture 168"/>
            <p:cNvPicPr>
              <a:picLocks noChangeAspect="1" noChangeArrowheads="1"/>
            </p:cNvPicPr>
            <p:nvPr/>
          </p:nvPicPr>
          <p:blipFill>
            <a:blip r:embed="rId5"/>
            <a:srcRect l="14102" t="43590" r="70647" b="-4555"/>
            <a:stretch>
              <a:fillRect/>
            </a:stretch>
          </p:blipFill>
          <p:spPr bwMode="auto">
            <a:xfrm>
              <a:off x="1213" y="1669"/>
              <a:ext cx="155" cy="174"/>
            </a:xfrm>
            <a:prstGeom prst="rect">
              <a:avLst/>
            </a:prstGeom>
            <a:noFill/>
            <a:ln w="9525">
              <a:noFill/>
              <a:miter lim="800000"/>
              <a:headEnd/>
              <a:tailEnd/>
            </a:ln>
            <a:effectLst/>
          </p:spPr>
        </p:pic>
        <p:pic>
          <p:nvPicPr>
            <p:cNvPr id="237737" name="Picture 169"/>
            <p:cNvPicPr>
              <a:picLocks noChangeAspect="1" noChangeArrowheads="1"/>
            </p:cNvPicPr>
            <p:nvPr/>
          </p:nvPicPr>
          <p:blipFill>
            <a:blip r:embed="rId5"/>
            <a:srcRect l="38826" t="24161" r="49405" b="13423"/>
            <a:stretch>
              <a:fillRect/>
            </a:stretch>
          </p:blipFill>
          <p:spPr bwMode="auto">
            <a:xfrm>
              <a:off x="2259" y="1655"/>
              <a:ext cx="185" cy="186"/>
            </a:xfrm>
            <a:prstGeom prst="rect">
              <a:avLst/>
            </a:prstGeom>
            <a:noFill/>
            <a:ln w="9525">
              <a:noFill/>
              <a:miter lim="800000"/>
              <a:headEnd/>
              <a:tailEnd/>
            </a:ln>
            <a:effectLst/>
          </p:spPr>
        </p:pic>
        <p:pic>
          <p:nvPicPr>
            <p:cNvPr id="237738" name="Picture 170"/>
            <p:cNvPicPr>
              <a:picLocks noChangeAspect="1" noChangeArrowheads="1"/>
            </p:cNvPicPr>
            <p:nvPr/>
          </p:nvPicPr>
          <p:blipFill>
            <a:blip r:embed="rId5"/>
            <a:srcRect l="21729" t="-7095" r="54851" b="38429"/>
            <a:stretch>
              <a:fillRect/>
            </a:stretch>
          </p:blipFill>
          <p:spPr bwMode="auto">
            <a:xfrm>
              <a:off x="3769" y="1541"/>
              <a:ext cx="180" cy="146"/>
            </a:xfrm>
            <a:prstGeom prst="rect">
              <a:avLst/>
            </a:prstGeom>
            <a:noFill/>
            <a:ln w="9525">
              <a:noFill/>
              <a:miter lim="800000"/>
              <a:headEnd/>
              <a:tailEnd/>
            </a:ln>
            <a:effectLst/>
          </p:spPr>
        </p:pic>
        <p:pic>
          <p:nvPicPr>
            <p:cNvPr id="237739" name="Picture 171"/>
            <p:cNvPicPr>
              <a:picLocks noChangeAspect="1" noChangeArrowheads="1"/>
            </p:cNvPicPr>
            <p:nvPr/>
          </p:nvPicPr>
          <p:blipFill>
            <a:blip r:embed="rId6"/>
            <a:srcRect l="41194" t="55312" r="50180" b="38582"/>
            <a:stretch>
              <a:fillRect/>
            </a:stretch>
          </p:blipFill>
          <p:spPr bwMode="auto">
            <a:xfrm>
              <a:off x="3729" y="2117"/>
              <a:ext cx="150" cy="131"/>
            </a:xfrm>
            <a:prstGeom prst="rect">
              <a:avLst/>
            </a:prstGeom>
            <a:noFill/>
            <a:ln w="9525">
              <a:noFill/>
              <a:miter lim="800000"/>
              <a:headEnd/>
              <a:tailEnd/>
            </a:ln>
            <a:effectLst/>
          </p:spPr>
        </p:pic>
        <p:pic>
          <p:nvPicPr>
            <p:cNvPr id="237740" name="Picture 172"/>
            <p:cNvPicPr>
              <a:picLocks noChangeAspect="1" noChangeArrowheads="1"/>
            </p:cNvPicPr>
            <p:nvPr/>
          </p:nvPicPr>
          <p:blipFill>
            <a:blip r:embed="rId6"/>
            <a:srcRect l="28215" t="47470" r="62386" b="38795"/>
            <a:stretch>
              <a:fillRect/>
            </a:stretch>
          </p:blipFill>
          <p:spPr bwMode="auto">
            <a:xfrm>
              <a:off x="2837" y="2018"/>
              <a:ext cx="164" cy="180"/>
            </a:xfrm>
            <a:prstGeom prst="rect">
              <a:avLst/>
            </a:prstGeom>
            <a:noFill/>
            <a:ln w="9525">
              <a:noFill/>
              <a:miter lim="800000"/>
              <a:headEnd/>
              <a:tailEnd/>
            </a:ln>
            <a:effectLst/>
          </p:spPr>
        </p:pic>
        <p:pic>
          <p:nvPicPr>
            <p:cNvPr id="237741" name="Picture 173"/>
            <p:cNvPicPr>
              <a:picLocks noChangeAspect="1" noChangeArrowheads="1"/>
            </p:cNvPicPr>
            <p:nvPr/>
          </p:nvPicPr>
          <p:blipFill>
            <a:blip r:embed="rId6"/>
            <a:srcRect l="47066" t="37079" r="45403" b="53584"/>
            <a:stretch>
              <a:fillRect/>
            </a:stretch>
          </p:blipFill>
          <p:spPr bwMode="auto">
            <a:xfrm>
              <a:off x="2214" y="1997"/>
              <a:ext cx="150" cy="139"/>
            </a:xfrm>
            <a:prstGeom prst="rect">
              <a:avLst/>
            </a:prstGeom>
            <a:noFill/>
            <a:ln w="9525">
              <a:noFill/>
              <a:miter lim="800000"/>
              <a:headEnd/>
              <a:tailEnd/>
            </a:ln>
            <a:effectLst/>
          </p:spPr>
        </p:pic>
        <p:pic>
          <p:nvPicPr>
            <p:cNvPr id="237742" name="Picture 174"/>
            <p:cNvPicPr>
              <a:picLocks noChangeAspect="1" noChangeArrowheads="1"/>
            </p:cNvPicPr>
            <p:nvPr/>
          </p:nvPicPr>
          <p:blipFill>
            <a:blip r:embed="rId6"/>
            <a:srcRect l="35321" t="38849" r="56020" b="52478"/>
            <a:stretch>
              <a:fillRect/>
            </a:stretch>
          </p:blipFill>
          <p:spPr bwMode="auto">
            <a:xfrm>
              <a:off x="1203" y="1988"/>
              <a:ext cx="165" cy="124"/>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ChangeArrowheads="1"/>
          </p:cNvSpPr>
          <p:nvPr/>
        </p:nvSpPr>
        <p:spPr bwMode="auto">
          <a:xfrm>
            <a:off x="317500" y="379413"/>
            <a:ext cx="4227513" cy="6211887"/>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a:endParaRPr lang="en-US"/>
          </a:p>
        </p:txBody>
      </p:sp>
      <p:sp>
        <p:nvSpPr>
          <p:cNvPr id="239619" name="Text Box 3"/>
          <p:cNvSpPr txBox="1">
            <a:spLocks noChangeArrowheads="1"/>
          </p:cNvSpPr>
          <p:nvPr/>
        </p:nvSpPr>
        <p:spPr bwMode="auto">
          <a:xfrm>
            <a:off x="4711700" y="627063"/>
            <a:ext cx="4387850" cy="2654300"/>
          </a:xfrm>
          <a:prstGeom prst="rect">
            <a:avLst/>
          </a:prstGeom>
          <a:noFill/>
          <a:ln w="9525">
            <a:noFill/>
            <a:miter lim="800000"/>
            <a:headEnd/>
            <a:tailEnd/>
          </a:ln>
          <a:effectLst/>
        </p:spPr>
        <p:txBody>
          <a:bodyPr>
            <a:prstTxWarp prst="textNoShape">
              <a:avLst/>
            </a:prstTxWarp>
            <a:spAutoFit/>
          </a:bodyPr>
          <a:lstStyle/>
          <a:p>
            <a:pPr eaLnBrk="1" hangingPunct="1"/>
            <a:r>
              <a:rPr lang="en-US" sz="2800">
                <a:latin typeface="Times New Roman" charset="0"/>
                <a:ea typeface="Arial" charset="0"/>
                <a:cs typeface="Arial" charset="0"/>
              </a:rPr>
              <a:t>50 training samples/class</a:t>
            </a:r>
          </a:p>
          <a:p>
            <a:pPr eaLnBrk="1" hangingPunct="1"/>
            <a:r>
              <a:rPr lang="en-US" sz="2800">
                <a:latin typeface="Times New Roman" charset="0"/>
                <a:ea typeface="Arial" charset="0"/>
                <a:cs typeface="Arial" charset="0"/>
              </a:rPr>
              <a:t>29 object classes</a:t>
            </a:r>
          </a:p>
          <a:p>
            <a:pPr eaLnBrk="1" hangingPunct="1"/>
            <a:r>
              <a:rPr lang="en-US" sz="2800">
                <a:latin typeface="Times New Roman" charset="0"/>
                <a:ea typeface="Arial" charset="0"/>
                <a:cs typeface="Arial" charset="0"/>
              </a:rPr>
              <a:t>2000 entries in the dictionary</a:t>
            </a:r>
          </a:p>
          <a:p>
            <a:pPr eaLnBrk="1" hangingPunct="1"/>
            <a:endParaRPr lang="en-US" sz="2800">
              <a:latin typeface="Times New Roman" charset="0"/>
              <a:ea typeface="Arial" charset="0"/>
              <a:cs typeface="Arial" charset="0"/>
            </a:endParaRPr>
          </a:p>
          <a:p>
            <a:pPr eaLnBrk="1" hangingPunct="1"/>
            <a:r>
              <a:rPr lang="en-US" sz="2800">
                <a:latin typeface="Times New Roman" charset="0"/>
                <a:ea typeface="Arial" charset="0"/>
                <a:cs typeface="Arial" charset="0"/>
              </a:rPr>
              <a:t>Results averaged on 20 runs</a:t>
            </a:r>
          </a:p>
          <a:p>
            <a:pPr eaLnBrk="1" hangingPunct="1"/>
            <a:r>
              <a:rPr lang="en-US" sz="2800">
                <a:latin typeface="Times New Roman" charset="0"/>
                <a:ea typeface="Arial" charset="0"/>
                <a:cs typeface="Arial" charset="0"/>
              </a:rPr>
              <a:t>Error bars = 80% interval</a:t>
            </a:r>
          </a:p>
        </p:txBody>
      </p:sp>
      <p:sp>
        <p:nvSpPr>
          <p:cNvPr id="239620" name="Rectangle 4"/>
          <p:cNvSpPr>
            <a:spLocks noChangeArrowheads="1"/>
          </p:cNvSpPr>
          <p:nvPr/>
        </p:nvSpPr>
        <p:spPr bwMode="auto">
          <a:xfrm>
            <a:off x="803275" y="488950"/>
            <a:ext cx="3643313" cy="5610225"/>
          </a:xfrm>
          <a:prstGeom prst="rect">
            <a:avLst/>
          </a:prstGeom>
          <a:noFill/>
          <a:ln w="9525">
            <a:solidFill>
              <a:srgbClr val="FFFFFF"/>
            </a:solidFill>
            <a:miter lim="800000"/>
            <a:headEnd/>
            <a:tailEnd/>
          </a:ln>
        </p:spPr>
        <p:txBody>
          <a:bodyPr>
            <a:prstTxWarp prst="textNoShape">
              <a:avLst/>
            </a:prstTxWarp>
          </a:bodyPr>
          <a:lstStyle/>
          <a:p>
            <a:endParaRPr lang="en-US"/>
          </a:p>
        </p:txBody>
      </p:sp>
      <p:sp>
        <p:nvSpPr>
          <p:cNvPr id="239621" name="Line 5"/>
          <p:cNvSpPr>
            <a:spLocks noChangeShapeType="1"/>
          </p:cNvSpPr>
          <p:nvPr/>
        </p:nvSpPr>
        <p:spPr bwMode="auto">
          <a:xfrm>
            <a:off x="803275" y="488950"/>
            <a:ext cx="3643313"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22" name="Line 6"/>
          <p:cNvSpPr>
            <a:spLocks noChangeShapeType="1"/>
          </p:cNvSpPr>
          <p:nvPr/>
        </p:nvSpPr>
        <p:spPr bwMode="auto">
          <a:xfrm>
            <a:off x="803275" y="6099175"/>
            <a:ext cx="3643313"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23" name="Line 7"/>
          <p:cNvSpPr>
            <a:spLocks noChangeShapeType="1"/>
          </p:cNvSpPr>
          <p:nvPr/>
        </p:nvSpPr>
        <p:spPr bwMode="auto">
          <a:xfrm flipV="1">
            <a:off x="4446588" y="488950"/>
            <a:ext cx="1587" cy="5610225"/>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24" name="Line 8"/>
          <p:cNvSpPr>
            <a:spLocks noChangeShapeType="1"/>
          </p:cNvSpPr>
          <p:nvPr/>
        </p:nvSpPr>
        <p:spPr bwMode="auto">
          <a:xfrm flipV="1">
            <a:off x="803275" y="488950"/>
            <a:ext cx="1588" cy="5610225"/>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25" name="Line 9"/>
          <p:cNvSpPr>
            <a:spLocks noChangeShapeType="1"/>
          </p:cNvSpPr>
          <p:nvPr/>
        </p:nvSpPr>
        <p:spPr bwMode="auto">
          <a:xfrm>
            <a:off x="803275" y="6099175"/>
            <a:ext cx="3643313"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26" name="Line 10"/>
          <p:cNvSpPr>
            <a:spLocks noChangeShapeType="1"/>
          </p:cNvSpPr>
          <p:nvPr/>
        </p:nvSpPr>
        <p:spPr bwMode="auto">
          <a:xfrm flipV="1">
            <a:off x="803275" y="488950"/>
            <a:ext cx="1588" cy="5610225"/>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27" name="Line 11"/>
          <p:cNvSpPr>
            <a:spLocks noChangeShapeType="1"/>
          </p:cNvSpPr>
          <p:nvPr/>
        </p:nvSpPr>
        <p:spPr bwMode="auto">
          <a:xfrm flipV="1">
            <a:off x="803275" y="6042025"/>
            <a:ext cx="1588" cy="57150"/>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28" name="Line 12"/>
          <p:cNvSpPr>
            <a:spLocks noChangeShapeType="1"/>
          </p:cNvSpPr>
          <p:nvPr/>
        </p:nvSpPr>
        <p:spPr bwMode="auto">
          <a:xfrm>
            <a:off x="803275" y="488950"/>
            <a:ext cx="1588" cy="57150"/>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29" name="Line 13"/>
          <p:cNvSpPr>
            <a:spLocks noChangeShapeType="1"/>
          </p:cNvSpPr>
          <p:nvPr/>
        </p:nvSpPr>
        <p:spPr bwMode="auto">
          <a:xfrm flipV="1">
            <a:off x="2016125" y="6042025"/>
            <a:ext cx="1588" cy="57150"/>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30" name="Line 14"/>
          <p:cNvSpPr>
            <a:spLocks noChangeShapeType="1"/>
          </p:cNvSpPr>
          <p:nvPr/>
        </p:nvSpPr>
        <p:spPr bwMode="auto">
          <a:xfrm>
            <a:off x="2016125" y="488950"/>
            <a:ext cx="1588" cy="57150"/>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31" name="Freeform 15"/>
          <p:cNvSpPr>
            <a:spLocks noEditPoints="1"/>
          </p:cNvSpPr>
          <p:nvPr/>
        </p:nvSpPr>
        <p:spPr bwMode="auto">
          <a:xfrm>
            <a:off x="739775" y="6134100"/>
            <a:ext cx="96838" cy="158750"/>
          </a:xfrm>
          <a:custGeom>
            <a:avLst/>
            <a:gdLst/>
            <a:ahLst/>
            <a:cxnLst>
              <a:cxn ang="0">
                <a:pos x="0" y="51"/>
              </a:cxn>
              <a:cxn ang="0">
                <a:pos x="3" y="36"/>
              </a:cxn>
              <a:cxn ang="0">
                <a:pos x="6" y="24"/>
              </a:cxn>
              <a:cxn ang="0">
                <a:pos x="12" y="12"/>
              </a:cxn>
              <a:cxn ang="0">
                <a:pos x="18" y="6"/>
              </a:cxn>
              <a:cxn ang="0">
                <a:pos x="24" y="3"/>
              </a:cxn>
              <a:cxn ang="0">
                <a:pos x="31" y="0"/>
              </a:cxn>
              <a:cxn ang="0">
                <a:pos x="40" y="3"/>
              </a:cxn>
              <a:cxn ang="0">
                <a:pos x="46" y="6"/>
              </a:cxn>
              <a:cxn ang="0">
                <a:pos x="52" y="12"/>
              </a:cxn>
              <a:cxn ang="0">
                <a:pos x="58" y="21"/>
              </a:cxn>
              <a:cxn ang="0">
                <a:pos x="61" y="36"/>
              </a:cxn>
              <a:cxn ang="0">
                <a:pos x="61" y="48"/>
              </a:cxn>
              <a:cxn ang="0">
                <a:pos x="61" y="67"/>
              </a:cxn>
              <a:cxn ang="0">
                <a:pos x="58" y="79"/>
              </a:cxn>
              <a:cxn ang="0">
                <a:pos x="52" y="88"/>
              </a:cxn>
              <a:cxn ang="0">
                <a:pos x="46" y="94"/>
              </a:cxn>
              <a:cxn ang="0">
                <a:pos x="37" y="100"/>
              </a:cxn>
              <a:cxn ang="0">
                <a:pos x="31" y="100"/>
              </a:cxn>
              <a:cxn ang="0">
                <a:pos x="21" y="100"/>
              </a:cxn>
              <a:cxn ang="0">
                <a:pos x="15" y="94"/>
              </a:cxn>
              <a:cxn ang="0">
                <a:pos x="9" y="85"/>
              </a:cxn>
              <a:cxn ang="0">
                <a:pos x="3" y="76"/>
              </a:cxn>
              <a:cxn ang="0">
                <a:pos x="3" y="64"/>
              </a:cxn>
              <a:cxn ang="0">
                <a:pos x="0" y="51"/>
              </a:cxn>
              <a:cxn ang="0">
                <a:pos x="15" y="51"/>
              </a:cxn>
              <a:cxn ang="0">
                <a:pos x="15" y="70"/>
              </a:cxn>
              <a:cxn ang="0">
                <a:pos x="18" y="85"/>
              </a:cxn>
              <a:cxn ang="0">
                <a:pos x="21" y="91"/>
              </a:cxn>
              <a:cxn ang="0">
                <a:pos x="27" y="94"/>
              </a:cxn>
              <a:cxn ang="0">
                <a:pos x="31" y="97"/>
              </a:cxn>
              <a:cxn ang="0">
                <a:pos x="34" y="94"/>
              </a:cxn>
              <a:cxn ang="0">
                <a:pos x="40" y="94"/>
              </a:cxn>
              <a:cxn ang="0">
                <a:pos x="43" y="88"/>
              </a:cxn>
              <a:cxn ang="0">
                <a:pos x="46" y="82"/>
              </a:cxn>
              <a:cxn ang="0">
                <a:pos x="46" y="73"/>
              </a:cxn>
              <a:cxn ang="0">
                <a:pos x="49" y="61"/>
              </a:cxn>
              <a:cxn ang="0">
                <a:pos x="49" y="45"/>
              </a:cxn>
              <a:cxn ang="0">
                <a:pos x="49" y="30"/>
              </a:cxn>
              <a:cxn ang="0">
                <a:pos x="46" y="18"/>
              </a:cxn>
              <a:cxn ang="0">
                <a:pos x="43" y="12"/>
              </a:cxn>
              <a:cxn ang="0">
                <a:pos x="40" y="6"/>
              </a:cxn>
              <a:cxn ang="0">
                <a:pos x="37" y="6"/>
              </a:cxn>
              <a:cxn ang="0">
                <a:pos x="31" y="6"/>
              </a:cxn>
              <a:cxn ang="0">
                <a:pos x="27" y="6"/>
              </a:cxn>
              <a:cxn ang="0">
                <a:pos x="24" y="9"/>
              </a:cxn>
              <a:cxn ang="0">
                <a:pos x="18" y="18"/>
              </a:cxn>
              <a:cxn ang="0">
                <a:pos x="15" y="27"/>
              </a:cxn>
              <a:cxn ang="0">
                <a:pos x="15" y="39"/>
              </a:cxn>
              <a:cxn ang="0">
                <a:pos x="15" y="51"/>
              </a:cxn>
            </a:cxnLst>
            <a:rect l="0" t="0" r="r" b="b"/>
            <a:pathLst>
              <a:path w="61" h="100">
                <a:moveTo>
                  <a:pt x="0" y="51"/>
                </a:moveTo>
                <a:lnTo>
                  <a:pt x="3" y="36"/>
                </a:lnTo>
                <a:lnTo>
                  <a:pt x="6" y="24"/>
                </a:lnTo>
                <a:lnTo>
                  <a:pt x="12" y="12"/>
                </a:lnTo>
                <a:lnTo>
                  <a:pt x="18" y="6"/>
                </a:lnTo>
                <a:lnTo>
                  <a:pt x="24" y="3"/>
                </a:lnTo>
                <a:lnTo>
                  <a:pt x="31" y="0"/>
                </a:lnTo>
                <a:lnTo>
                  <a:pt x="40" y="3"/>
                </a:lnTo>
                <a:lnTo>
                  <a:pt x="46" y="6"/>
                </a:lnTo>
                <a:lnTo>
                  <a:pt x="52" y="12"/>
                </a:lnTo>
                <a:lnTo>
                  <a:pt x="58" y="21"/>
                </a:lnTo>
                <a:lnTo>
                  <a:pt x="61" y="36"/>
                </a:lnTo>
                <a:lnTo>
                  <a:pt x="61" y="48"/>
                </a:lnTo>
                <a:lnTo>
                  <a:pt x="61" y="67"/>
                </a:lnTo>
                <a:lnTo>
                  <a:pt x="58" y="79"/>
                </a:lnTo>
                <a:lnTo>
                  <a:pt x="52" y="88"/>
                </a:lnTo>
                <a:lnTo>
                  <a:pt x="46" y="94"/>
                </a:lnTo>
                <a:lnTo>
                  <a:pt x="37" y="100"/>
                </a:lnTo>
                <a:lnTo>
                  <a:pt x="31" y="100"/>
                </a:lnTo>
                <a:lnTo>
                  <a:pt x="21" y="100"/>
                </a:lnTo>
                <a:lnTo>
                  <a:pt x="15" y="94"/>
                </a:lnTo>
                <a:lnTo>
                  <a:pt x="9" y="85"/>
                </a:lnTo>
                <a:lnTo>
                  <a:pt x="3" y="76"/>
                </a:lnTo>
                <a:lnTo>
                  <a:pt x="3" y="64"/>
                </a:lnTo>
                <a:lnTo>
                  <a:pt x="0" y="51"/>
                </a:lnTo>
                <a:close/>
                <a:moveTo>
                  <a:pt x="15" y="51"/>
                </a:moveTo>
                <a:lnTo>
                  <a:pt x="15" y="70"/>
                </a:lnTo>
                <a:lnTo>
                  <a:pt x="18" y="85"/>
                </a:lnTo>
                <a:lnTo>
                  <a:pt x="21" y="91"/>
                </a:lnTo>
                <a:lnTo>
                  <a:pt x="27" y="94"/>
                </a:lnTo>
                <a:lnTo>
                  <a:pt x="31" y="97"/>
                </a:lnTo>
                <a:lnTo>
                  <a:pt x="34" y="94"/>
                </a:lnTo>
                <a:lnTo>
                  <a:pt x="40" y="94"/>
                </a:lnTo>
                <a:lnTo>
                  <a:pt x="43" y="88"/>
                </a:lnTo>
                <a:lnTo>
                  <a:pt x="46" y="82"/>
                </a:lnTo>
                <a:lnTo>
                  <a:pt x="46" y="73"/>
                </a:lnTo>
                <a:lnTo>
                  <a:pt x="49" y="61"/>
                </a:lnTo>
                <a:lnTo>
                  <a:pt x="49" y="45"/>
                </a:lnTo>
                <a:lnTo>
                  <a:pt x="49" y="30"/>
                </a:lnTo>
                <a:lnTo>
                  <a:pt x="46" y="18"/>
                </a:lnTo>
                <a:lnTo>
                  <a:pt x="43" y="12"/>
                </a:lnTo>
                <a:lnTo>
                  <a:pt x="40" y="6"/>
                </a:lnTo>
                <a:lnTo>
                  <a:pt x="37" y="6"/>
                </a:lnTo>
                <a:lnTo>
                  <a:pt x="31" y="6"/>
                </a:lnTo>
                <a:lnTo>
                  <a:pt x="27" y="6"/>
                </a:lnTo>
                <a:lnTo>
                  <a:pt x="24" y="9"/>
                </a:lnTo>
                <a:lnTo>
                  <a:pt x="18" y="18"/>
                </a:lnTo>
                <a:lnTo>
                  <a:pt x="15" y="27"/>
                </a:lnTo>
                <a:lnTo>
                  <a:pt x="15" y="39"/>
                </a:lnTo>
                <a:lnTo>
                  <a:pt x="15" y="5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32" name="Line 16"/>
          <p:cNvSpPr>
            <a:spLocks noChangeShapeType="1"/>
          </p:cNvSpPr>
          <p:nvPr/>
        </p:nvSpPr>
        <p:spPr bwMode="auto">
          <a:xfrm flipV="1">
            <a:off x="3228975" y="6042025"/>
            <a:ext cx="1588" cy="57150"/>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33" name="Line 17"/>
          <p:cNvSpPr>
            <a:spLocks noChangeShapeType="1"/>
          </p:cNvSpPr>
          <p:nvPr/>
        </p:nvSpPr>
        <p:spPr bwMode="auto">
          <a:xfrm>
            <a:off x="3228975" y="488950"/>
            <a:ext cx="1588" cy="57150"/>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34" name="Freeform 18"/>
          <p:cNvSpPr>
            <a:spLocks/>
          </p:cNvSpPr>
          <p:nvPr/>
        </p:nvSpPr>
        <p:spPr bwMode="auto">
          <a:xfrm>
            <a:off x="1919288" y="6134100"/>
            <a:ext cx="57150" cy="158750"/>
          </a:xfrm>
          <a:custGeom>
            <a:avLst/>
            <a:gdLst/>
            <a:ahLst/>
            <a:cxnLst>
              <a:cxn ang="0">
                <a:pos x="0" y="12"/>
              </a:cxn>
              <a:cxn ang="0">
                <a:pos x="24" y="0"/>
              </a:cxn>
              <a:cxn ang="0">
                <a:pos x="24" y="0"/>
              </a:cxn>
              <a:cxn ang="0">
                <a:pos x="24" y="82"/>
              </a:cxn>
              <a:cxn ang="0">
                <a:pos x="24" y="88"/>
              </a:cxn>
              <a:cxn ang="0">
                <a:pos x="27" y="94"/>
              </a:cxn>
              <a:cxn ang="0">
                <a:pos x="27" y="94"/>
              </a:cxn>
              <a:cxn ang="0">
                <a:pos x="27" y="97"/>
              </a:cxn>
              <a:cxn ang="0">
                <a:pos x="33" y="97"/>
              </a:cxn>
              <a:cxn ang="0">
                <a:pos x="36" y="97"/>
              </a:cxn>
              <a:cxn ang="0">
                <a:pos x="36" y="100"/>
              </a:cxn>
              <a:cxn ang="0">
                <a:pos x="0" y="100"/>
              </a:cxn>
              <a:cxn ang="0">
                <a:pos x="0" y="97"/>
              </a:cxn>
              <a:cxn ang="0">
                <a:pos x="6" y="97"/>
              </a:cxn>
              <a:cxn ang="0">
                <a:pos x="9" y="97"/>
              </a:cxn>
              <a:cxn ang="0">
                <a:pos x="12" y="94"/>
              </a:cxn>
              <a:cxn ang="0">
                <a:pos x="12" y="94"/>
              </a:cxn>
              <a:cxn ang="0">
                <a:pos x="12" y="91"/>
              </a:cxn>
              <a:cxn ang="0">
                <a:pos x="12" y="82"/>
              </a:cxn>
              <a:cxn ang="0">
                <a:pos x="12" y="27"/>
              </a:cxn>
              <a:cxn ang="0">
                <a:pos x="12" y="18"/>
              </a:cxn>
              <a:cxn ang="0">
                <a:pos x="12" y="15"/>
              </a:cxn>
              <a:cxn ang="0">
                <a:pos x="12" y="12"/>
              </a:cxn>
              <a:cxn ang="0">
                <a:pos x="12" y="12"/>
              </a:cxn>
              <a:cxn ang="0">
                <a:pos x="9" y="12"/>
              </a:cxn>
              <a:cxn ang="0">
                <a:pos x="9" y="9"/>
              </a:cxn>
              <a:cxn ang="0">
                <a:pos x="6" y="12"/>
              </a:cxn>
              <a:cxn ang="0">
                <a:pos x="0" y="12"/>
              </a:cxn>
              <a:cxn ang="0">
                <a:pos x="0" y="12"/>
              </a:cxn>
            </a:cxnLst>
            <a:rect l="0" t="0" r="r" b="b"/>
            <a:pathLst>
              <a:path w="36" h="100">
                <a:moveTo>
                  <a:pt x="0" y="12"/>
                </a:moveTo>
                <a:lnTo>
                  <a:pt x="24" y="0"/>
                </a:lnTo>
                <a:lnTo>
                  <a:pt x="24" y="0"/>
                </a:lnTo>
                <a:lnTo>
                  <a:pt x="24" y="82"/>
                </a:lnTo>
                <a:lnTo>
                  <a:pt x="24" y="88"/>
                </a:lnTo>
                <a:lnTo>
                  <a:pt x="27" y="94"/>
                </a:lnTo>
                <a:lnTo>
                  <a:pt x="27" y="94"/>
                </a:lnTo>
                <a:lnTo>
                  <a:pt x="27" y="97"/>
                </a:lnTo>
                <a:lnTo>
                  <a:pt x="33" y="97"/>
                </a:lnTo>
                <a:lnTo>
                  <a:pt x="36" y="97"/>
                </a:lnTo>
                <a:lnTo>
                  <a:pt x="36" y="100"/>
                </a:lnTo>
                <a:lnTo>
                  <a:pt x="0" y="100"/>
                </a:lnTo>
                <a:lnTo>
                  <a:pt x="0" y="97"/>
                </a:lnTo>
                <a:lnTo>
                  <a:pt x="6" y="97"/>
                </a:lnTo>
                <a:lnTo>
                  <a:pt x="9" y="97"/>
                </a:lnTo>
                <a:lnTo>
                  <a:pt x="12" y="94"/>
                </a:lnTo>
                <a:lnTo>
                  <a:pt x="12" y="94"/>
                </a:lnTo>
                <a:lnTo>
                  <a:pt x="12" y="91"/>
                </a:lnTo>
                <a:lnTo>
                  <a:pt x="12" y="82"/>
                </a:lnTo>
                <a:lnTo>
                  <a:pt x="12" y="27"/>
                </a:lnTo>
                <a:lnTo>
                  <a:pt x="12" y="18"/>
                </a:lnTo>
                <a:lnTo>
                  <a:pt x="12" y="15"/>
                </a:lnTo>
                <a:lnTo>
                  <a:pt x="12" y="12"/>
                </a:lnTo>
                <a:lnTo>
                  <a:pt x="12" y="12"/>
                </a:lnTo>
                <a:lnTo>
                  <a:pt x="9" y="12"/>
                </a:lnTo>
                <a:lnTo>
                  <a:pt x="9" y="9"/>
                </a:lnTo>
                <a:lnTo>
                  <a:pt x="6" y="12"/>
                </a:lnTo>
                <a:lnTo>
                  <a:pt x="0" y="12"/>
                </a:lnTo>
                <a:lnTo>
                  <a:pt x="0" y="1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35" name="Freeform 19"/>
          <p:cNvSpPr>
            <a:spLocks noEditPoints="1"/>
          </p:cNvSpPr>
          <p:nvPr/>
        </p:nvSpPr>
        <p:spPr bwMode="auto">
          <a:xfrm>
            <a:off x="2016125" y="6134100"/>
            <a:ext cx="96838" cy="158750"/>
          </a:xfrm>
          <a:custGeom>
            <a:avLst/>
            <a:gdLst/>
            <a:ahLst/>
            <a:cxnLst>
              <a:cxn ang="0">
                <a:pos x="0" y="51"/>
              </a:cxn>
              <a:cxn ang="0">
                <a:pos x="3" y="36"/>
              </a:cxn>
              <a:cxn ang="0">
                <a:pos x="6" y="24"/>
              </a:cxn>
              <a:cxn ang="0">
                <a:pos x="12" y="12"/>
              </a:cxn>
              <a:cxn ang="0">
                <a:pos x="18" y="6"/>
              </a:cxn>
              <a:cxn ang="0">
                <a:pos x="24" y="3"/>
              </a:cxn>
              <a:cxn ang="0">
                <a:pos x="30" y="0"/>
              </a:cxn>
              <a:cxn ang="0">
                <a:pos x="39" y="3"/>
              </a:cxn>
              <a:cxn ang="0">
                <a:pos x="45" y="6"/>
              </a:cxn>
              <a:cxn ang="0">
                <a:pos x="52" y="12"/>
              </a:cxn>
              <a:cxn ang="0">
                <a:pos x="58" y="21"/>
              </a:cxn>
              <a:cxn ang="0">
                <a:pos x="61" y="36"/>
              </a:cxn>
              <a:cxn ang="0">
                <a:pos x="61" y="48"/>
              </a:cxn>
              <a:cxn ang="0">
                <a:pos x="61" y="67"/>
              </a:cxn>
              <a:cxn ang="0">
                <a:pos x="58" y="79"/>
              </a:cxn>
              <a:cxn ang="0">
                <a:pos x="52" y="88"/>
              </a:cxn>
              <a:cxn ang="0">
                <a:pos x="45" y="94"/>
              </a:cxn>
              <a:cxn ang="0">
                <a:pos x="36" y="100"/>
              </a:cxn>
              <a:cxn ang="0">
                <a:pos x="30" y="100"/>
              </a:cxn>
              <a:cxn ang="0">
                <a:pos x="21" y="100"/>
              </a:cxn>
              <a:cxn ang="0">
                <a:pos x="15" y="94"/>
              </a:cxn>
              <a:cxn ang="0">
                <a:pos x="9" y="85"/>
              </a:cxn>
              <a:cxn ang="0">
                <a:pos x="3" y="76"/>
              </a:cxn>
              <a:cxn ang="0">
                <a:pos x="3" y="64"/>
              </a:cxn>
              <a:cxn ang="0">
                <a:pos x="0" y="51"/>
              </a:cxn>
              <a:cxn ang="0">
                <a:pos x="15" y="51"/>
              </a:cxn>
              <a:cxn ang="0">
                <a:pos x="15" y="70"/>
              </a:cxn>
              <a:cxn ang="0">
                <a:pos x="18" y="85"/>
              </a:cxn>
              <a:cxn ang="0">
                <a:pos x="21" y="91"/>
              </a:cxn>
              <a:cxn ang="0">
                <a:pos x="27" y="94"/>
              </a:cxn>
              <a:cxn ang="0">
                <a:pos x="30" y="97"/>
              </a:cxn>
              <a:cxn ang="0">
                <a:pos x="33" y="94"/>
              </a:cxn>
              <a:cxn ang="0">
                <a:pos x="39" y="94"/>
              </a:cxn>
              <a:cxn ang="0">
                <a:pos x="42" y="88"/>
              </a:cxn>
              <a:cxn ang="0">
                <a:pos x="45" y="82"/>
              </a:cxn>
              <a:cxn ang="0">
                <a:pos x="45" y="73"/>
              </a:cxn>
              <a:cxn ang="0">
                <a:pos x="49" y="61"/>
              </a:cxn>
              <a:cxn ang="0">
                <a:pos x="49" y="45"/>
              </a:cxn>
              <a:cxn ang="0">
                <a:pos x="49" y="30"/>
              </a:cxn>
              <a:cxn ang="0">
                <a:pos x="45" y="18"/>
              </a:cxn>
              <a:cxn ang="0">
                <a:pos x="42" y="12"/>
              </a:cxn>
              <a:cxn ang="0">
                <a:pos x="39" y="6"/>
              </a:cxn>
              <a:cxn ang="0">
                <a:pos x="36" y="6"/>
              </a:cxn>
              <a:cxn ang="0">
                <a:pos x="30" y="6"/>
              </a:cxn>
              <a:cxn ang="0">
                <a:pos x="27" y="6"/>
              </a:cxn>
              <a:cxn ang="0">
                <a:pos x="24" y="9"/>
              </a:cxn>
              <a:cxn ang="0">
                <a:pos x="18" y="18"/>
              </a:cxn>
              <a:cxn ang="0">
                <a:pos x="15" y="27"/>
              </a:cxn>
              <a:cxn ang="0">
                <a:pos x="15" y="39"/>
              </a:cxn>
              <a:cxn ang="0">
                <a:pos x="15" y="51"/>
              </a:cxn>
            </a:cxnLst>
            <a:rect l="0" t="0" r="r" b="b"/>
            <a:pathLst>
              <a:path w="61" h="100">
                <a:moveTo>
                  <a:pt x="0" y="51"/>
                </a:moveTo>
                <a:lnTo>
                  <a:pt x="3" y="36"/>
                </a:lnTo>
                <a:lnTo>
                  <a:pt x="6" y="24"/>
                </a:lnTo>
                <a:lnTo>
                  <a:pt x="12" y="12"/>
                </a:lnTo>
                <a:lnTo>
                  <a:pt x="18" y="6"/>
                </a:lnTo>
                <a:lnTo>
                  <a:pt x="24" y="3"/>
                </a:lnTo>
                <a:lnTo>
                  <a:pt x="30" y="0"/>
                </a:lnTo>
                <a:lnTo>
                  <a:pt x="39" y="3"/>
                </a:lnTo>
                <a:lnTo>
                  <a:pt x="45" y="6"/>
                </a:lnTo>
                <a:lnTo>
                  <a:pt x="52" y="12"/>
                </a:lnTo>
                <a:lnTo>
                  <a:pt x="58" y="21"/>
                </a:lnTo>
                <a:lnTo>
                  <a:pt x="61" y="36"/>
                </a:lnTo>
                <a:lnTo>
                  <a:pt x="61" y="48"/>
                </a:lnTo>
                <a:lnTo>
                  <a:pt x="61" y="67"/>
                </a:lnTo>
                <a:lnTo>
                  <a:pt x="58" y="79"/>
                </a:lnTo>
                <a:lnTo>
                  <a:pt x="52" y="88"/>
                </a:lnTo>
                <a:lnTo>
                  <a:pt x="45" y="94"/>
                </a:lnTo>
                <a:lnTo>
                  <a:pt x="36" y="100"/>
                </a:lnTo>
                <a:lnTo>
                  <a:pt x="30" y="100"/>
                </a:lnTo>
                <a:lnTo>
                  <a:pt x="21" y="100"/>
                </a:lnTo>
                <a:lnTo>
                  <a:pt x="15" y="94"/>
                </a:lnTo>
                <a:lnTo>
                  <a:pt x="9" y="85"/>
                </a:lnTo>
                <a:lnTo>
                  <a:pt x="3" y="76"/>
                </a:lnTo>
                <a:lnTo>
                  <a:pt x="3" y="64"/>
                </a:lnTo>
                <a:lnTo>
                  <a:pt x="0" y="51"/>
                </a:lnTo>
                <a:close/>
                <a:moveTo>
                  <a:pt x="15" y="51"/>
                </a:moveTo>
                <a:lnTo>
                  <a:pt x="15" y="70"/>
                </a:lnTo>
                <a:lnTo>
                  <a:pt x="18" y="85"/>
                </a:lnTo>
                <a:lnTo>
                  <a:pt x="21" y="91"/>
                </a:lnTo>
                <a:lnTo>
                  <a:pt x="27" y="94"/>
                </a:lnTo>
                <a:lnTo>
                  <a:pt x="30" y="97"/>
                </a:lnTo>
                <a:lnTo>
                  <a:pt x="33" y="94"/>
                </a:lnTo>
                <a:lnTo>
                  <a:pt x="39" y="94"/>
                </a:lnTo>
                <a:lnTo>
                  <a:pt x="42" y="88"/>
                </a:lnTo>
                <a:lnTo>
                  <a:pt x="45" y="82"/>
                </a:lnTo>
                <a:lnTo>
                  <a:pt x="45" y="73"/>
                </a:lnTo>
                <a:lnTo>
                  <a:pt x="49" y="61"/>
                </a:lnTo>
                <a:lnTo>
                  <a:pt x="49" y="45"/>
                </a:lnTo>
                <a:lnTo>
                  <a:pt x="49" y="30"/>
                </a:lnTo>
                <a:lnTo>
                  <a:pt x="45" y="18"/>
                </a:lnTo>
                <a:lnTo>
                  <a:pt x="42" y="12"/>
                </a:lnTo>
                <a:lnTo>
                  <a:pt x="39" y="6"/>
                </a:lnTo>
                <a:lnTo>
                  <a:pt x="36" y="6"/>
                </a:lnTo>
                <a:lnTo>
                  <a:pt x="30" y="6"/>
                </a:lnTo>
                <a:lnTo>
                  <a:pt x="27" y="6"/>
                </a:lnTo>
                <a:lnTo>
                  <a:pt x="24" y="9"/>
                </a:lnTo>
                <a:lnTo>
                  <a:pt x="18" y="18"/>
                </a:lnTo>
                <a:lnTo>
                  <a:pt x="15" y="27"/>
                </a:lnTo>
                <a:lnTo>
                  <a:pt x="15" y="39"/>
                </a:lnTo>
                <a:lnTo>
                  <a:pt x="15" y="5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36" name="Freeform 20"/>
          <p:cNvSpPr>
            <a:spLocks/>
          </p:cNvSpPr>
          <p:nvPr/>
        </p:nvSpPr>
        <p:spPr bwMode="auto">
          <a:xfrm>
            <a:off x="3108325" y="6134100"/>
            <a:ext cx="101600" cy="158750"/>
          </a:xfrm>
          <a:custGeom>
            <a:avLst/>
            <a:gdLst/>
            <a:ahLst/>
            <a:cxnLst>
              <a:cxn ang="0">
                <a:pos x="64" y="82"/>
              </a:cxn>
              <a:cxn ang="0">
                <a:pos x="58" y="100"/>
              </a:cxn>
              <a:cxn ang="0">
                <a:pos x="0" y="100"/>
              </a:cxn>
              <a:cxn ang="0">
                <a:pos x="0" y="97"/>
              </a:cxn>
              <a:cxn ang="0">
                <a:pos x="15" y="82"/>
              </a:cxn>
              <a:cxn ang="0">
                <a:pos x="27" y="70"/>
              </a:cxn>
              <a:cxn ang="0">
                <a:pos x="36" y="58"/>
              </a:cxn>
              <a:cxn ang="0">
                <a:pos x="42" y="48"/>
              </a:cxn>
              <a:cxn ang="0">
                <a:pos x="46" y="39"/>
              </a:cxn>
              <a:cxn ang="0">
                <a:pos x="46" y="33"/>
              </a:cxn>
              <a:cxn ang="0">
                <a:pos x="46" y="24"/>
              </a:cxn>
              <a:cxn ang="0">
                <a:pos x="39" y="18"/>
              </a:cxn>
              <a:cxn ang="0">
                <a:pos x="33" y="12"/>
              </a:cxn>
              <a:cxn ang="0">
                <a:pos x="27" y="12"/>
              </a:cxn>
              <a:cxn ang="0">
                <a:pos x="21" y="12"/>
              </a:cxn>
              <a:cxn ang="0">
                <a:pos x="15" y="15"/>
              </a:cxn>
              <a:cxn ang="0">
                <a:pos x="9" y="21"/>
              </a:cxn>
              <a:cxn ang="0">
                <a:pos x="6" y="27"/>
              </a:cxn>
              <a:cxn ang="0">
                <a:pos x="3" y="27"/>
              </a:cxn>
              <a:cxn ang="0">
                <a:pos x="6" y="15"/>
              </a:cxn>
              <a:cxn ang="0">
                <a:pos x="12" y="6"/>
              </a:cxn>
              <a:cxn ang="0">
                <a:pos x="21" y="3"/>
              </a:cxn>
              <a:cxn ang="0">
                <a:pos x="30" y="0"/>
              </a:cxn>
              <a:cxn ang="0">
                <a:pos x="42" y="3"/>
              </a:cxn>
              <a:cxn ang="0">
                <a:pos x="52" y="9"/>
              </a:cxn>
              <a:cxn ang="0">
                <a:pos x="58" y="15"/>
              </a:cxn>
              <a:cxn ang="0">
                <a:pos x="58" y="27"/>
              </a:cxn>
              <a:cxn ang="0">
                <a:pos x="58" y="33"/>
              </a:cxn>
              <a:cxn ang="0">
                <a:pos x="55" y="39"/>
              </a:cxn>
              <a:cxn ang="0">
                <a:pos x="49" y="51"/>
              </a:cxn>
              <a:cxn ang="0">
                <a:pos x="39" y="64"/>
              </a:cxn>
              <a:cxn ang="0">
                <a:pos x="27" y="76"/>
              </a:cxn>
              <a:cxn ang="0">
                <a:pos x="21" y="85"/>
              </a:cxn>
              <a:cxn ang="0">
                <a:pos x="15" y="88"/>
              </a:cxn>
              <a:cxn ang="0">
                <a:pos x="39" y="88"/>
              </a:cxn>
              <a:cxn ang="0">
                <a:pos x="49" y="88"/>
              </a:cxn>
              <a:cxn ang="0">
                <a:pos x="52" y="88"/>
              </a:cxn>
              <a:cxn ang="0">
                <a:pos x="55" y="88"/>
              </a:cxn>
              <a:cxn ang="0">
                <a:pos x="58" y="85"/>
              </a:cxn>
              <a:cxn ang="0">
                <a:pos x="61" y="85"/>
              </a:cxn>
              <a:cxn ang="0">
                <a:pos x="61" y="82"/>
              </a:cxn>
              <a:cxn ang="0">
                <a:pos x="64" y="82"/>
              </a:cxn>
            </a:cxnLst>
            <a:rect l="0" t="0" r="r" b="b"/>
            <a:pathLst>
              <a:path w="64" h="100">
                <a:moveTo>
                  <a:pt x="64" y="82"/>
                </a:moveTo>
                <a:lnTo>
                  <a:pt x="58" y="100"/>
                </a:lnTo>
                <a:lnTo>
                  <a:pt x="0" y="100"/>
                </a:lnTo>
                <a:lnTo>
                  <a:pt x="0" y="97"/>
                </a:lnTo>
                <a:lnTo>
                  <a:pt x="15" y="82"/>
                </a:lnTo>
                <a:lnTo>
                  <a:pt x="27" y="70"/>
                </a:lnTo>
                <a:lnTo>
                  <a:pt x="36" y="58"/>
                </a:lnTo>
                <a:lnTo>
                  <a:pt x="42" y="48"/>
                </a:lnTo>
                <a:lnTo>
                  <a:pt x="46" y="39"/>
                </a:lnTo>
                <a:lnTo>
                  <a:pt x="46" y="33"/>
                </a:lnTo>
                <a:lnTo>
                  <a:pt x="46" y="24"/>
                </a:lnTo>
                <a:lnTo>
                  <a:pt x="39" y="18"/>
                </a:lnTo>
                <a:lnTo>
                  <a:pt x="33" y="12"/>
                </a:lnTo>
                <a:lnTo>
                  <a:pt x="27" y="12"/>
                </a:lnTo>
                <a:lnTo>
                  <a:pt x="21" y="12"/>
                </a:lnTo>
                <a:lnTo>
                  <a:pt x="15" y="15"/>
                </a:lnTo>
                <a:lnTo>
                  <a:pt x="9" y="21"/>
                </a:lnTo>
                <a:lnTo>
                  <a:pt x="6" y="27"/>
                </a:lnTo>
                <a:lnTo>
                  <a:pt x="3" y="27"/>
                </a:lnTo>
                <a:lnTo>
                  <a:pt x="6" y="15"/>
                </a:lnTo>
                <a:lnTo>
                  <a:pt x="12" y="6"/>
                </a:lnTo>
                <a:lnTo>
                  <a:pt x="21" y="3"/>
                </a:lnTo>
                <a:lnTo>
                  <a:pt x="30" y="0"/>
                </a:lnTo>
                <a:lnTo>
                  <a:pt x="42" y="3"/>
                </a:lnTo>
                <a:lnTo>
                  <a:pt x="52" y="9"/>
                </a:lnTo>
                <a:lnTo>
                  <a:pt x="58" y="15"/>
                </a:lnTo>
                <a:lnTo>
                  <a:pt x="58" y="27"/>
                </a:lnTo>
                <a:lnTo>
                  <a:pt x="58" y="33"/>
                </a:lnTo>
                <a:lnTo>
                  <a:pt x="55" y="39"/>
                </a:lnTo>
                <a:lnTo>
                  <a:pt x="49" y="51"/>
                </a:lnTo>
                <a:lnTo>
                  <a:pt x="39" y="64"/>
                </a:lnTo>
                <a:lnTo>
                  <a:pt x="27" y="76"/>
                </a:lnTo>
                <a:lnTo>
                  <a:pt x="21" y="85"/>
                </a:lnTo>
                <a:lnTo>
                  <a:pt x="15" y="88"/>
                </a:lnTo>
                <a:lnTo>
                  <a:pt x="39" y="88"/>
                </a:lnTo>
                <a:lnTo>
                  <a:pt x="49" y="88"/>
                </a:lnTo>
                <a:lnTo>
                  <a:pt x="52" y="88"/>
                </a:lnTo>
                <a:lnTo>
                  <a:pt x="55" y="88"/>
                </a:lnTo>
                <a:lnTo>
                  <a:pt x="58" y="85"/>
                </a:lnTo>
                <a:lnTo>
                  <a:pt x="61" y="85"/>
                </a:lnTo>
                <a:lnTo>
                  <a:pt x="61" y="82"/>
                </a:lnTo>
                <a:lnTo>
                  <a:pt x="64" y="8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37" name="Freeform 21"/>
          <p:cNvSpPr>
            <a:spLocks noEditPoints="1"/>
          </p:cNvSpPr>
          <p:nvPr/>
        </p:nvSpPr>
        <p:spPr bwMode="auto">
          <a:xfrm>
            <a:off x="3228975" y="6134100"/>
            <a:ext cx="96838" cy="158750"/>
          </a:xfrm>
          <a:custGeom>
            <a:avLst/>
            <a:gdLst/>
            <a:ahLst/>
            <a:cxnLst>
              <a:cxn ang="0">
                <a:pos x="0" y="51"/>
              </a:cxn>
              <a:cxn ang="0">
                <a:pos x="3" y="36"/>
              </a:cxn>
              <a:cxn ang="0">
                <a:pos x="6" y="24"/>
              </a:cxn>
              <a:cxn ang="0">
                <a:pos x="12" y="12"/>
              </a:cxn>
              <a:cxn ang="0">
                <a:pos x="18" y="6"/>
              </a:cxn>
              <a:cxn ang="0">
                <a:pos x="24" y="3"/>
              </a:cxn>
              <a:cxn ang="0">
                <a:pos x="30" y="0"/>
              </a:cxn>
              <a:cxn ang="0">
                <a:pos x="40" y="3"/>
              </a:cxn>
              <a:cxn ang="0">
                <a:pos x="46" y="6"/>
              </a:cxn>
              <a:cxn ang="0">
                <a:pos x="52" y="12"/>
              </a:cxn>
              <a:cxn ang="0">
                <a:pos x="58" y="21"/>
              </a:cxn>
              <a:cxn ang="0">
                <a:pos x="61" y="36"/>
              </a:cxn>
              <a:cxn ang="0">
                <a:pos x="61" y="48"/>
              </a:cxn>
              <a:cxn ang="0">
                <a:pos x="61" y="67"/>
              </a:cxn>
              <a:cxn ang="0">
                <a:pos x="58" y="79"/>
              </a:cxn>
              <a:cxn ang="0">
                <a:pos x="52" y="88"/>
              </a:cxn>
              <a:cxn ang="0">
                <a:pos x="46" y="94"/>
              </a:cxn>
              <a:cxn ang="0">
                <a:pos x="36" y="100"/>
              </a:cxn>
              <a:cxn ang="0">
                <a:pos x="30" y="100"/>
              </a:cxn>
              <a:cxn ang="0">
                <a:pos x="21" y="100"/>
              </a:cxn>
              <a:cxn ang="0">
                <a:pos x="15" y="94"/>
              </a:cxn>
              <a:cxn ang="0">
                <a:pos x="9" y="85"/>
              </a:cxn>
              <a:cxn ang="0">
                <a:pos x="3" y="76"/>
              </a:cxn>
              <a:cxn ang="0">
                <a:pos x="3" y="64"/>
              </a:cxn>
              <a:cxn ang="0">
                <a:pos x="0" y="51"/>
              </a:cxn>
              <a:cxn ang="0">
                <a:pos x="15" y="51"/>
              </a:cxn>
              <a:cxn ang="0">
                <a:pos x="15" y="70"/>
              </a:cxn>
              <a:cxn ang="0">
                <a:pos x="18" y="85"/>
              </a:cxn>
              <a:cxn ang="0">
                <a:pos x="21" y="91"/>
              </a:cxn>
              <a:cxn ang="0">
                <a:pos x="27" y="94"/>
              </a:cxn>
              <a:cxn ang="0">
                <a:pos x="30" y="97"/>
              </a:cxn>
              <a:cxn ang="0">
                <a:pos x="33" y="94"/>
              </a:cxn>
              <a:cxn ang="0">
                <a:pos x="40" y="94"/>
              </a:cxn>
              <a:cxn ang="0">
                <a:pos x="43" y="88"/>
              </a:cxn>
              <a:cxn ang="0">
                <a:pos x="46" y="82"/>
              </a:cxn>
              <a:cxn ang="0">
                <a:pos x="46" y="73"/>
              </a:cxn>
              <a:cxn ang="0">
                <a:pos x="49" y="61"/>
              </a:cxn>
              <a:cxn ang="0">
                <a:pos x="49" y="45"/>
              </a:cxn>
              <a:cxn ang="0">
                <a:pos x="49" y="30"/>
              </a:cxn>
              <a:cxn ang="0">
                <a:pos x="46" y="18"/>
              </a:cxn>
              <a:cxn ang="0">
                <a:pos x="43" y="12"/>
              </a:cxn>
              <a:cxn ang="0">
                <a:pos x="40" y="6"/>
              </a:cxn>
              <a:cxn ang="0">
                <a:pos x="36" y="6"/>
              </a:cxn>
              <a:cxn ang="0">
                <a:pos x="30" y="6"/>
              </a:cxn>
              <a:cxn ang="0">
                <a:pos x="27" y="6"/>
              </a:cxn>
              <a:cxn ang="0">
                <a:pos x="24" y="9"/>
              </a:cxn>
              <a:cxn ang="0">
                <a:pos x="18" y="18"/>
              </a:cxn>
              <a:cxn ang="0">
                <a:pos x="15" y="27"/>
              </a:cxn>
              <a:cxn ang="0">
                <a:pos x="15" y="39"/>
              </a:cxn>
              <a:cxn ang="0">
                <a:pos x="15" y="51"/>
              </a:cxn>
            </a:cxnLst>
            <a:rect l="0" t="0" r="r" b="b"/>
            <a:pathLst>
              <a:path w="61" h="100">
                <a:moveTo>
                  <a:pt x="0" y="51"/>
                </a:moveTo>
                <a:lnTo>
                  <a:pt x="3" y="36"/>
                </a:lnTo>
                <a:lnTo>
                  <a:pt x="6" y="24"/>
                </a:lnTo>
                <a:lnTo>
                  <a:pt x="12" y="12"/>
                </a:lnTo>
                <a:lnTo>
                  <a:pt x="18" y="6"/>
                </a:lnTo>
                <a:lnTo>
                  <a:pt x="24" y="3"/>
                </a:lnTo>
                <a:lnTo>
                  <a:pt x="30" y="0"/>
                </a:lnTo>
                <a:lnTo>
                  <a:pt x="40" y="3"/>
                </a:lnTo>
                <a:lnTo>
                  <a:pt x="46" y="6"/>
                </a:lnTo>
                <a:lnTo>
                  <a:pt x="52" y="12"/>
                </a:lnTo>
                <a:lnTo>
                  <a:pt x="58" y="21"/>
                </a:lnTo>
                <a:lnTo>
                  <a:pt x="61" y="36"/>
                </a:lnTo>
                <a:lnTo>
                  <a:pt x="61" y="48"/>
                </a:lnTo>
                <a:lnTo>
                  <a:pt x="61" y="67"/>
                </a:lnTo>
                <a:lnTo>
                  <a:pt x="58" y="79"/>
                </a:lnTo>
                <a:lnTo>
                  <a:pt x="52" y="88"/>
                </a:lnTo>
                <a:lnTo>
                  <a:pt x="46" y="94"/>
                </a:lnTo>
                <a:lnTo>
                  <a:pt x="36" y="100"/>
                </a:lnTo>
                <a:lnTo>
                  <a:pt x="30" y="100"/>
                </a:lnTo>
                <a:lnTo>
                  <a:pt x="21" y="100"/>
                </a:lnTo>
                <a:lnTo>
                  <a:pt x="15" y="94"/>
                </a:lnTo>
                <a:lnTo>
                  <a:pt x="9" y="85"/>
                </a:lnTo>
                <a:lnTo>
                  <a:pt x="3" y="76"/>
                </a:lnTo>
                <a:lnTo>
                  <a:pt x="3" y="64"/>
                </a:lnTo>
                <a:lnTo>
                  <a:pt x="0" y="51"/>
                </a:lnTo>
                <a:close/>
                <a:moveTo>
                  <a:pt x="15" y="51"/>
                </a:moveTo>
                <a:lnTo>
                  <a:pt x="15" y="70"/>
                </a:lnTo>
                <a:lnTo>
                  <a:pt x="18" y="85"/>
                </a:lnTo>
                <a:lnTo>
                  <a:pt x="21" y="91"/>
                </a:lnTo>
                <a:lnTo>
                  <a:pt x="27" y="94"/>
                </a:lnTo>
                <a:lnTo>
                  <a:pt x="30" y="97"/>
                </a:lnTo>
                <a:lnTo>
                  <a:pt x="33" y="94"/>
                </a:lnTo>
                <a:lnTo>
                  <a:pt x="40" y="94"/>
                </a:lnTo>
                <a:lnTo>
                  <a:pt x="43" y="88"/>
                </a:lnTo>
                <a:lnTo>
                  <a:pt x="46" y="82"/>
                </a:lnTo>
                <a:lnTo>
                  <a:pt x="46" y="73"/>
                </a:lnTo>
                <a:lnTo>
                  <a:pt x="49" y="61"/>
                </a:lnTo>
                <a:lnTo>
                  <a:pt x="49" y="45"/>
                </a:lnTo>
                <a:lnTo>
                  <a:pt x="49" y="30"/>
                </a:lnTo>
                <a:lnTo>
                  <a:pt x="46" y="18"/>
                </a:lnTo>
                <a:lnTo>
                  <a:pt x="43" y="12"/>
                </a:lnTo>
                <a:lnTo>
                  <a:pt x="40" y="6"/>
                </a:lnTo>
                <a:lnTo>
                  <a:pt x="36" y="6"/>
                </a:lnTo>
                <a:lnTo>
                  <a:pt x="30" y="6"/>
                </a:lnTo>
                <a:lnTo>
                  <a:pt x="27" y="6"/>
                </a:lnTo>
                <a:lnTo>
                  <a:pt x="24" y="9"/>
                </a:lnTo>
                <a:lnTo>
                  <a:pt x="18" y="18"/>
                </a:lnTo>
                <a:lnTo>
                  <a:pt x="15" y="27"/>
                </a:lnTo>
                <a:lnTo>
                  <a:pt x="15" y="39"/>
                </a:lnTo>
                <a:lnTo>
                  <a:pt x="15" y="5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38" name="Line 22"/>
          <p:cNvSpPr>
            <a:spLocks noChangeShapeType="1"/>
          </p:cNvSpPr>
          <p:nvPr/>
        </p:nvSpPr>
        <p:spPr bwMode="auto">
          <a:xfrm>
            <a:off x="803275" y="6099175"/>
            <a:ext cx="66675"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39" name="Line 23"/>
          <p:cNvSpPr>
            <a:spLocks noChangeShapeType="1"/>
          </p:cNvSpPr>
          <p:nvPr/>
        </p:nvSpPr>
        <p:spPr bwMode="auto">
          <a:xfrm flipH="1">
            <a:off x="4373563" y="6099175"/>
            <a:ext cx="73025"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40" name="Freeform 24"/>
          <p:cNvSpPr>
            <a:spLocks/>
          </p:cNvSpPr>
          <p:nvPr/>
        </p:nvSpPr>
        <p:spPr bwMode="auto">
          <a:xfrm>
            <a:off x="4330700" y="6134100"/>
            <a:ext cx="87313" cy="158750"/>
          </a:xfrm>
          <a:custGeom>
            <a:avLst/>
            <a:gdLst/>
            <a:ahLst/>
            <a:cxnLst>
              <a:cxn ang="0">
                <a:pos x="6" y="12"/>
              </a:cxn>
              <a:cxn ang="0">
                <a:pos x="18" y="3"/>
              </a:cxn>
              <a:cxn ang="0">
                <a:pos x="34" y="0"/>
              </a:cxn>
              <a:cxn ang="0">
                <a:pos x="46" y="9"/>
              </a:cxn>
              <a:cxn ang="0">
                <a:pos x="49" y="21"/>
              </a:cxn>
              <a:cxn ang="0">
                <a:pos x="43" y="33"/>
              </a:cxn>
              <a:cxn ang="0">
                <a:pos x="43" y="45"/>
              </a:cxn>
              <a:cxn ang="0">
                <a:pos x="52" y="58"/>
              </a:cxn>
              <a:cxn ang="0">
                <a:pos x="52" y="79"/>
              </a:cxn>
              <a:cxn ang="0">
                <a:pos x="37" y="94"/>
              </a:cxn>
              <a:cxn ang="0">
                <a:pos x="15" y="100"/>
              </a:cxn>
              <a:cxn ang="0">
                <a:pos x="3" y="97"/>
              </a:cxn>
              <a:cxn ang="0">
                <a:pos x="0" y="94"/>
              </a:cxn>
              <a:cxn ang="0">
                <a:pos x="0" y="91"/>
              </a:cxn>
              <a:cxn ang="0">
                <a:pos x="6" y="88"/>
              </a:cxn>
              <a:cxn ang="0">
                <a:pos x="9" y="88"/>
              </a:cxn>
              <a:cxn ang="0">
                <a:pos x="15" y="91"/>
              </a:cxn>
              <a:cxn ang="0">
                <a:pos x="18" y="94"/>
              </a:cxn>
              <a:cxn ang="0">
                <a:pos x="24" y="94"/>
              </a:cxn>
              <a:cxn ang="0">
                <a:pos x="37" y="88"/>
              </a:cxn>
              <a:cxn ang="0">
                <a:pos x="43" y="76"/>
              </a:cxn>
              <a:cxn ang="0">
                <a:pos x="40" y="64"/>
              </a:cxn>
              <a:cxn ang="0">
                <a:pos x="37" y="58"/>
              </a:cxn>
              <a:cxn ang="0">
                <a:pos x="27" y="51"/>
              </a:cxn>
              <a:cxn ang="0">
                <a:pos x="18" y="51"/>
              </a:cxn>
              <a:cxn ang="0">
                <a:pos x="15" y="48"/>
              </a:cxn>
              <a:cxn ang="0">
                <a:pos x="27" y="45"/>
              </a:cxn>
              <a:cxn ang="0">
                <a:pos x="37" y="36"/>
              </a:cxn>
              <a:cxn ang="0">
                <a:pos x="40" y="27"/>
              </a:cxn>
              <a:cxn ang="0">
                <a:pos x="34" y="15"/>
              </a:cxn>
              <a:cxn ang="0">
                <a:pos x="21" y="9"/>
              </a:cxn>
              <a:cxn ang="0">
                <a:pos x="9" y="15"/>
              </a:cxn>
              <a:cxn ang="0">
                <a:pos x="0" y="21"/>
              </a:cxn>
            </a:cxnLst>
            <a:rect l="0" t="0" r="r" b="b"/>
            <a:pathLst>
              <a:path w="55" h="100">
                <a:moveTo>
                  <a:pt x="0" y="21"/>
                </a:moveTo>
                <a:lnTo>
                  <a:pt x="6" y="12"/>
                </a:lnTo>
                <a:lnTo>
                  <a:pt x="12" y="6"/>
                </a:lnTo>
                <a:lnTo>
                  <a:pt x="18" y="3"/>
                </a:lnTo>
                <a:lnTo>
                  <a:pt x="27" y="0"/>
                </a:lnTo>
                <a:lnTo>
                  <a:pt x="34" y="0"/>
                </a:lnTo>
                <a:lnTo>
                  <a:pt x="40" y="3"/>
                </a:lnTo>
                <a:lnTo>
                  <a:pt x="46" y="9"/>
                </a:lnTo>
                <a:lnTo>
                  <a:pt x="49" y="15"/>
                </a:lnTo>
                <a:lnTo>
                  <a:pt x="49" y="21"/>
                </a:lnTo>
                <a:lnTo>
                  <a:pt x="49" y="27"/>
                </a:lnTo>
                <a:lnTo>
                  <a:pt x="43" y="33"/>
                </a:lnTo>
                <a:lnTo>
                  <a:pt x="37" y="42"/>
                </a:lnTo>
                <a:lnTo>
                  <a:pt x="43" y="45"/>
                </a:lnTo>
                <a:lnTo>
                  <a:pt x="49" y="51"/>
                </a:lnTo>
                <a:lnTo>
                  <a:pt x="52" y="58"/>
                </a:lnTo>
                <a:lnTo>
                  <a:pt x="55" y="67"/>
                </a:lnTo>
                <a:lnTo>
                  <a:pt x="52" y="79"/>
                </a:lnTo>
                <a:lnTo>
                  <a:pt x="46" y="88"/>
                </a:lnTo>
                <a:lnTo>
                  <a:pt x="37" y="94"/>
                </a:lnTo>
                <a:lnTo>
                  <a:pt x="27" y="100"/>
                </a:lnTo>
                <a:lnTo>
                  <a:pt x="15" y="100"/>
                </a:lnTo>
                <a:lnTo>
                  <a:pt x="6" y="100"/>
                </a:lnTo>
                <a:lnTo>
                  <a:pt x="3" y="97"/>
                </a:lnTo>
                <a:lnTo>
                  <a:pt x="0" y="97"/>
                </a:lnTo>
                <a:lnTo>
                  <a:pt x="0" y="94"/>
                </a:lnTo>
                <a:lnTo>
                  <a:pt x="0" y="91"/>
                </a:lnTo>
                <a:lnTo>
                  <a:pt x="0" y="91"/>
                </a:lnTo>
                <a:lnTo>
                  <a:pt x="3" y="88"/>
                </a:lnTo>
                <a:lnTo>
                  <a:pt x="6" y="88"/>
                </a:lnTo>
                <a:lnTo>
                  <a:pt x="6" y="88"/>
                </a:lnTo>
                <a:lnTo>
                  <a:pt x="9" y="88"/>
                </a:lnTo>
                <a:lnTo>
                  <a:pt x="9" y="91"/>
                </a:lnTo>
                <a:lnTo>
                  <a:pt x="15" y="91"/>
                </a:lnTo>
                <a:lnTo>
                  <a:pt x="18" y="94"/>
                </a:lnTo>
                <a:lnTo>
                  <a:pt x="18" y="94"/>
                </a:lnTo>
                <a:lnTo>
                  <a:pt x="21" y="94"/>
                </a:lnTo>
                <a:lnTo>
                  <a:pt x="24" y="94"/>
                </a:lnTo>
                <a:lnTo>
                  <a:pt x="31" y="94"/>
                </a:lnTo>
                <a:lnTo>
                  <a:pt x="37" y="88"/>
                </a:lnTo>
                <a:lnTo>
                  <a:pt x="43" y="82"/>
                </a:lnTo>
                <a:lnTo>
                  <a:pt x="43" y="76"/>
                </a:lnTo>
                <a:lnTo>
                  <a:pt x="43" y="70"/>
                </a:lnTo>
                <a:lnTo>
                  <a:pt x="40" y="64"/>
                </a:lnTo>
                <a:lnTo>
                  <a:pt x="40" y="61"/>
                </a:lnTo>
                <a:lnTo>
                  <a:pt x="37" y="58"/>
                </a:lnTo>
                <a:lnTo>
                  <a:pt x="34" y="54"/>
                </a:lnTo>
                <a:lnTo>
                  <a:pt x="27" y="51"/>
                </a:lnTo>
                <a:lnTo>
                  <a:pt x="24" y="51"/>
                </a:lnTo>
                <a:lnTo>
                  <a:pt x="18" y="51"/>
                </a:lnTo>
                <a:lnTo>
                  <a:pt x="15" y="51"/>
                </a:lnTo>
                <a:lnTo>
                  <a:pt x="15" y="48"/>
                </a:lnTo>
                <a:lnTo>
                  <a:pt x="21" y="48"/>
                </a:lnTo>
                <a:lnTo>
                  <a:pt x="27" y="45"/>
                </a:lnTo>
                <a:lnTo>
                  <a:pt x="34" y="42"/>
                </a:lnTo>
                <a:lnTo>
                  <a:pt x="37" y="36"/>
                </a:lnTo>
                <a:lnTo>
                  <a:pt x="37" y="30"/>
                </a:lnTo>
                <a:lnTo>
                  <a:pt x="40" y="27"/>
                </a:lnTo>
                <a:lnTo>
                  <a:pt x="37" y="18"/>
                </a:lnTo>
                <a:lnTo>
                  <a:pt x="34" y="15"/>
                </a:lnTo>
                <a:lnTo>
                  <a:pt x="27" y="12"/>
                </a:lnTo>
                <a:lnTo>
                  <a:pt x="21" y="9"/>
                </a:lnTo>
                <a:lnTo>
                  <a:pt x="15" y="12"/>
                </a:lnTo>
                <a:lnTo>
                  <a:pt x="9" y="15"/>
                </a:lnTo>
                <a:lnTo>
                  <a:pt x="3" y="21"/>
                </a:lnTo>
                <a:lnTo>
                  <a:pt x="0" y="2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41" name="Line 25"/>
          <p:cNvSpPr>
            <a:spLocks noChangeShapeType="1"/>
          </p:cNvSpPr>
          <p:nvPr/>
        </p:nvSpPr>
        <p:spPr bwMode="auto">
          <a:xfrm>
            <a:off x="803275" y="4978400"/>
            <a:ext cx="66675"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42" name="Line 26"/>
          <p:cNvSpPr>
            <a:spLocks noChangeShapeType="1"/>
          </p:cNvSpPr>
          <p:nvPr/>
        </p:nvSpPr>
        <p:spPr bwMode="auto">
          <a:xfrm flipH="1">
            <a:off x="4373563" y="4978400"/>
            <a:ext cx="73025"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43" name="Freeform 27"/>
          <p:cNvSpPr>
            <a:spLocks noEditPoints="1"/>
          </p:cNvSpPr>
          <p:nvPr/>
        </p:nvSpPr>
        <p:spPr bwMode="auto">
          <a:xfrm>
            <a:off x="633413" y="5997575"/>
            <a:ext cx="96837" cy="160338"/>
          </a:xfrm>
          <a:custGeom>
            <a:avLst/>
            <a:gdLst/>
            <a:ahLst/>
            <a:cxnLst>
              <a:cxn ang="0">
                <a:pos x="0" y="52"/>
              </a:cxn>
              <a:cxn ang="0">
                <a:pos x="0" y="37"/>
              </a:cxn>
              <a:cxn ang="0">
                <a:pos x="3" y="25"/>
              </a:cxn>
              <a:cxn ang="0">
                <a:pos x="9" y="13"/>
              </a:cxn>
              <a:cxn ang="0">
                <a:pos x="15" y="7"/>
              </a:cxn>
              <a:cxn ang="0">
                <a:pos x="24" y="3"/>
              </a:cxn>
              <a:cxn ang="0">
                <a:pos x="31" y="0"/>
              </a:cxn>
              <a:cxn ang="0">
                <a:pos x="37" y="3"/>
              </a:cxn>
              <a:cxn ang="0">
                <a:pos x="43" y="7"/>
              </a:cxn>
              <a:cxn ang="0">
                <a:pos x="49" y="13"/>
              </a:cxn>
              <a:cxn ang="0">
                <a:pos x="55" y="25"/>
              </a:cxn>
              <a:cxn ang="0">
                <a:pos x="58" y="37"/>
              </a:cxn>
              <a:cxn ang="0">
                <a:pos x="61" y="52"/>
              </a:cxn>
              <a:cxn ang="0">
                <a:pos x="58" y="67"/>
              </a:cxn>
              <a:cxn ang="0">
                <a:pos x="55" y="80"/>
              </a:cxn>
              <a:cxn ang="0">
                <a:pos x="49" y="89"/>
              </a:cxn>
              <a:cxn ang="0">
                <a:pos x="43" y="98"/>
              </a:cxn>
              <a:cxn ang="0">
                <a:pos x="37" y="101"/>
              </a:cxn>
              <a:cxn ang="0">
                <a:pos x="31" y="101"/>
              </a:cxn>
              <a:cxn ang="0">
                <a:pos x="21" y="101"/>
              </a:cxn>
              <a:cxn ang="0">
                <a:pos x="12" y="95"/>
              </a:cxn>
              <a:cxn ang="0">
                <a:pos x="6" y="86"/>
              </a:cxn>
              <a:cxn ang="0">
                <a:pos x="3" y="77"/>
              </a:cxn>
              <a:cxn ang="0">
                <a:pos x="0" y="64"/>
              </a:cxn>
              <a:cxn ang="0">
                <a:pos x="0" y="52"/>
              </a:cxn>
              <a:cxn ang="0">
                <a:pos x="12" y="55"/>
              </a:cxn>
              <a:cxn ang="0">
                <a:pos x="15" y="74"/>
              </a:cxn>
              <a:cxn ang="0">
                <a:pos x="18" y="86"/>
              </a:cxn>
              <a:cxn ang="0">
                <a:pos x="21" y="92"/>
              </a:cxn>
              <a:cxn ang="0">
                <a:pos x="24" y="98"/>
              </a:cxn>
              <a:cxn ang="0">
                <a:pos x="31" y="98"/>
              </a:cxn>
              <a:cxn ang="0">
                <a:pos x="34" y="98"/>
              </a:cxn>
              <a:cxn ang="0">
                <a:pos x="37" y="95"/>
              </a:cxn>
              <a:cxn ang="0">
                <a:pos x="40" y="89"/>
              </a:cxn>
              <a:cxn ang="0">
                <a:pos x="43" y="83"/>
              </a:cxn>
              <a:cxn ang="0">
                <a:pos x="46" y="74"/>
              </a:cxn>
              <a:cxn ang="0">
                <a:pos x="46" y="61"/>
              </a:cxn>
              <a:cxn ang="0">
                <a:pos x="46" y="49"/>
              </a:cxn>
              <a:cxn ang="0">
                <a:pos x="46" y="34"/>
              </a:cxn>
              <a:cxn ang="0">
                <a:pos x="43" y="22"/>
              </a:cxn>
              <a:cxn ang="0">
                <a:pos x="40" y="13"/>
              </a:cxn>
              <a:cxn ang="0">
                <a:pos x="37" y="10"/>
              </a:cxn>
              <a:cxn ang="0">
                <a:pos x="34" y="7"/>
              </a:cxn>
              <a:cxn ang="0">
                <a:pos x="31" y="7"/>
              </a:cxn>
              <a:cxn ang="0">
                <a:pos x="24" y="7"/>
              </a:cxn>
              <a:cxn ang="0">
                <a:pos x="21" y="10"/>
              </a:cxn>
              <a:cxn ang="0">
                <a:pos x="18" y="19"/>
              </a:cxn>
              <a:cxn ang="0">
                <a:pos x="15" y="28"/>
              </a:cxn>
              <a:cxn ang="0">
                <a:pos x="12" y="43"/>
              </a:cxn>
              <a:cxn ang="0">
                <a:pos x="12" y="55"/>
              </a:cxn>
            </a:cxnLst>
            <a:rect l="0" t="0" r="r" b="b"/>
            <a:pathLst>
              <a:path w="61" h="101">
                <a:moveTo>
                  <a:pt x="0" y="52"/>
                </a:moveTo>
                <a:lnTo>
                  <a:pt x="0" y="37"/>
                </a:lnTo>
                <a:lnTo>
                  <a:pt x="3" y="25"/>
                </a:lnTo>
                <a:lnTo>
                  <a:pt x="9" y="13"/>
                </a:lnTo>
                <a:lnTo>
                  <a:pt x="15" y="7"/>
                </a:lnTo>
                <a:lnTo>
                  <a:pt x="24" y="3"/>
                </a:lnTo>
                <a:lnTo>
                  <a:pt x="31" y="0"/>
                </a:lnTo>
                <a:lnTo>
                  <a:pt x="37" y="3"/>
                </a:lnTo>
                <a:lnTo>
                  <a:pt x="43" y="7"/>
                </a:lnTo>
                <a:lnTo>
                  <a:pt x="49" y="13"/>
                </a:lnTo>
                <a:lnTo>
                  <a:pt x="55" y="25"/>
                </a:lnTo>
                <a:lnTo>
                  <a:pt x="58" y="37"/>
                </a:lnTo>
                <a:lnTo>
                  <a:pt x="61" y="52"/>
                </a:lnTo>
                <a:lnTo>
                  <a:pt x="58" y="67"/>
                </a:lnTo>
                <a:lnTo>
                  <a:pt x="55" y="80"/>
                </a:lnTo>
                <a:lnTo>
                  <a:pt x="49" y="89"/>
                </a:lnTo>
                <a:lnTo>
                  <a:pt x="43" y="98"/>
                </a:lnTo>
                <a:lnTo>
                  <a:pt x="37" y="101"/>
                </a:lnTo>
                <a:lnTo>
                  <a:pt x="31" y="101"/>
                </a:lnTo>
                <a:lnTo>
                  <a:pt x="21" y="101"/>
                </a:lnTo>
                <a:lnTo>
                  <a:pt x="12" y="95"/>
                </a:lnTo>
                <a:lnTo>
                  <a:pt x="6" y="86"/>
                </a:lnTo>
                <a:lnTo>
                  <a:pt x="3" y="77"/>
                </a:lnTo>
                <a:lnTo>
                  <a:pt x="0" y="64"/>
                </a:lnTo>
                <a:lnTo>
                  <a:pt x="0" y="52"/>
                </a:lnTo>
                <a:close/>
                <a:moveTo>
                  <a:pt x="12" y="55"/>
                </a:moveTo>
                <a:lnTo>
                  <a:pt x="15" y="74"/>
                </a:lnTo>
                <a:lnTo>
                  <a:pt x="18" y="86"/>
                </a:lnTo>
                <a:lnTo>
                  <a:pt x="21" y="92"/>
                </a:lnTo>
                <a:lnTo>
                  <a:pt x="24" y="98"/>
                </a:lnTo>
                <a:lnTo>
                  <a:pt x="31" y="98"/>
                </a:lnTo>
                <a:lnTo>
                  <a:pt x="34" y="98"/>
                </a:lnTo>
                <a:lnTo>
                  <a:pt x="37" y="95"/>
                </a:lnTo>
                <a:lnTo>
                  <a:pt x="40" y="89"/>
                </a:lnTo>
                <a:lnTo>
                  <a:pt x="43" y="83"/>
                </a:lnTo>
                <a:lnTo>
                  <a:pt x="46" y="74"/>
                </a:lnTo>
                <a:lnTo>
                  <a:pt x="46" y="61"/>
                </a:lnTo>
                <a:lnTo>
                  <a:pt x="46" y="49"/>
                </a:lnTo>
                <a:lnTo>
                  <a:pt x="46" y="34"/>
                </a:lnTo>
                <a:lnTo>
                  <a:pt x="43" y="22"/>
                </a:lnTo>
                <a:lnTo>
                  <a:pt x="40" y="13"/>
                </a:lnTo>
                <a:lnTo>
                  <a:pt x="37" y="10"/>
                </a:lnTo>
                <a:lnTo>
                  <a:pt x="34" y="7"/>
                </a:lnTo>
                <a:lnTo>
                  <a:pt x="31" y="7"/>
                </a:lnTo>
                <a:lnTo>
                  <a:pt x="24" y="7"/>
                </a:lnTo>
                <a:lnTo>
                  <a:pt x="21" y="10"/>
                </a:lnTo>
                <a:lnTo>
                  <a:pt x="18" y="19"/>
                </a:lnTo>
                <a:lnTo>
                  <a:pt x="15" y="28"/>
                </a:lnTo>
                <a:lnTo>
                  <a:pt x="12" y="43"/>
                </a:lnTo>
                <a:lnTo>
                  <a:pt x="12" y="5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44" name="Line 28"/>
          <p:cNvSpPr>
            <a:spLocks noChangeShapeType="1"/>
          </p:cNvSpPr>
          <p:nvPr/>
        </p:nvSpPr>
        <p:spPr bwMode="auto">
          <a:xfrm>
            <a:off x="803275" y="3852863"/>
            <a:ext cx="66675" cy="1587"/>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45" name="Line 29"/>
          <p:cNvSpPr>
            <a:spLocks noChangeShapeType="1"/>
          </p:cNvSpPr>
          <p:nvPr/>
        </p:nvSpPr>
        <p:spPr bwMode="auto">
          <a:xfrm flipH="1">
            <a:off x="4373563" y="3852863"/>
            <a:ext cx="73025" cy="1587"/>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46" name="Freeform 30"/>
          <p:cNvSpPr>
            <a:spLocks/>
          </p:cNvSpPr>
          <p:nvPr/>
        </p:nvSpPr>
        <p:spPr bwMode="auto">
          <a:xfrm>
            <a:off x="527050" y="4881563"/>
            <a:ext cx="87313" cy="155575"/>
          </a:xfrm>
          <a:custGeom>
            <a:avLst/>
            <a:gdLst/>
            <a:ahLst/>
            <a:cxnLst>
              <a:cxn ang="0">
                <a:pos x="55" y="0"/>
              </a:cxn>
              <a:cxn ang="0">
                <a:pos x="49" y="12"/>
              </a:cxn>
              <a:cxn ang="0">
                <a:pos x="18" y="12"/>
              </a:cxn>
              <a:cxn ang="0">
                <a:pos x="12" y="25"/>
              </a:cxn>
              <a:cxn ang="0">
                <a:pos x="24" y="28"/>
              </a:cxn>
              <a:cxn ang="0">
                <a:pos x="37" y="34"/>
              </a:cxn>
              <a:cxn ang="0">
                <a:pos x="43" y="40"/>
              </a:cxn>
              <a:cxn ang="0">
                <a:pos x="49" y="46"/>
              </a:cxn>
              <a:cxn ang="0">
                <a:pos x="52" y="55"/>
              </a:cxn>
              <a:cxn ang="0">
                <a:pos x="52" y="61"/>
              </a:cxn>
              <a:cxn ang="0">
                <a:pos x="52" y="70"/>
              </a:cxn>
              <a:cxn ang="0">
                <a:pos x="49" y="76"/>
              </a:cxn>
              <a:cxn ang="0">
                <a:pos x="46" y="82"/>
              </a:cxn>
              <a:cxn ang="0">
                <a:pos x="43" y="88"/>
              </a:cxn>
              <a:cxn ang="0">
                <a:pos x="37" y="92"/>
              </a:cxn>
              <a:cxn ang="0">
                <a:pos x="31" y="95"/>
              </a:cxn>
              <a:cxn ang="0">
                <a:pos x="24" y="98"/>
              </a:cxn>
              <a:cxn ang="0">
                <a:pos x="15" y="98"/>
              </a:cxn>
              <a:cxn ang="0">
                <a:pos x="9" y="98"/>
              </a:cxn>
              <a:cxn ang="0">
                <a:pos x="3" y="95"/>
              </a:cxn>
              <a:cxn ang="0">
                <a:pos x="0" y="92"/>
              </a:cxn>
              <a:cxn ang="0">
                <a:pos x="0" y="88"/>
              </a:cxn>
              <a:cxn ang="0">
                <a:pos x="0" y="88"/>
              </a:cxn>
              <a:cxn ang="0">
                <a:pos x="0" y="85"/>
              </a:cxn>
              <a:cxn ang="0">
                <a:pos x="3" y="85"/>
              </a:cxn>
              <a:cxn ang="0">
                <a:pos x="6" y="85"/>
              </a:cxn>
              <a:cxn ang="0">
                <a:pos x="6" y="85"/>
              </a:cxn>
              <a:cxn ang="0">
                <a:pos x="9" y="85"/>
              </a:cxn>
              <a:cxn ang="0">
                <a:pos x="9" y="85"/>
              </a:cxn>
              <a:cxn ang="0">
                <a:pos x="12" y="88"/>
              </a:cxn>
              <a:cxn ang="0">
                <a:pos x="18" y="92"/>
              </a:cxn>
              <a:cxn ang="0">
                <a:pos x="24" y="92"/>
              </a:cxn>
              <a:cxn ang="0">
                <a:pos x="31" y="88"/>
              </a:cxn>
              <a:cxn ang="0">
                <a:pos x="37" y="85"/>
              </a:cxn>
              <a:cxn ang="0">
                <a:pos x="43" y="76"/>
              </a:cxn>
              <a:cxn ang="0">
                <a:pos x="43" y="70"/>
              </a:cxn>
              <a:cxn ang="0">
                <a:pos x="43" y="61"/>
              </a:cxn>
              <a:cxn ang="0">
                <a:pos x="40" y="52"/>
              </a:cxn>
              <a:cxn ang="0">
                <a:pos x="31" y="46"/>
              </a:cxn>
              <a:cxn ang="0">
                <a:pos x="24" y="40"/>
              </a:cxn>
              <a:cxn ang="0">
                <a:pos x="15" y="40"/>
              </a:cxn>
              <a:cxn ang="0">
                <a:pos x="3" y="37"/>
              </a:cxn>
              <a:cxn ang="0">
                <a:pos x="21" y="0"/>
              </a:cxn>
              <a:cxn ang="0">
                <a:pos x="55" y="0"/>
              </a:cxn>
            </a:cxnLst>
            <a:rect l="0" t="0" r="r" b="b"/>
            <a:pathLst>
              <a:path w="55" h="98">
                <a:moveTo>
                  <a:pt x="55" y="0"/>
                </a:moveTo>
                <a:lnTo>
                  <a:pt x="49" y="12"/>
                </a:lnTo>
                <a:lnTo>
                  <a:pt x="18" y="12"/>
                </a:lnTo>
                <a:lnTo>
                  <a:pt x="12" y="25"/>
                </a:lnTo>
                <a:lnTo>
                  <a:pt x="24" y="28"/>
                </a:lnTo>
                <a:lnTo>
                  <a:pt x="37" y="34"/>
                </a:lnTo>
                <a:lnTo>
                  <a:pt x="43" y="40"/>
                </a:lnTo>
                <a:lnTo>
                  <a:pt x="49" y="46"/>
                </a:lnTo>
                <a:lnTo>
                  <a:pt x="52" y="55"/>
                </a:lnTo>
                <a:lnTo>
                  <a:pt x="52" y="61"/>
                </a:lnTo>
                <a:lnTo>
                  <a:pt x="52" y="70"/>
                </a:lnTo>
                <a:lnTo>
                  <a:pt x="49" y="76"/>
                </a:lnTo>
                <a:lnTo>
                  <a:pt x="46" y="82"/>
                </a:lnTo>
                <a:lnTo>
                  <a:pt x="43" y="88"/>
                </a:lnTo>
                <a:lnTo>
                  <a:pt x="37" y="92"/>
                </a:lnTo>
                <a:lnTo>
                  <a:pt x="31" y="95"/>
                </a:lnTo>
                <a:lnTo>
                  <a:pt x="24" y="98"/>
                </a:lnTo>
                <a:lnTo>
                  <a:pt x="15" y="98"/>
                </a:lnTo>
                <a:lnTo>
                  <a:pt x="9" y="98"/>
                </a:lnTo>
                <a:lnTo>
                  <a:pt x="3" y="95"/>
                </a:lnTo>
                <a:lnTo>
                  <a:pt x="0" y="92"/>
                </a:lnTo>
                <a:lnTo>
                  <a:pt x="0" y="88"/>
                </a:lnTo>
                <a:lnTo>
                  <a:pt x="0" y="88"/>
                </a:lnTo>
                <a:lnTo>
                  <a:pt x="0" y="85"/>
                </a:lnTo>
                <a:lnTo>
                  <a:pt x="3" y="85"/>
                </a:lnTo>
                <a:lnTo>
                  <a:pt x="6" y="85"/>
                </a:lnTo>
                <a:lnTo>
                  <a:pt x="6" y="85"/>
                </a:lnTo>
                <a:lnTo>
                  <a:pt x="9" y="85"/>
                </a:lnTo>
                <a:lnTo>
                  <a:pt x="9" y="85"/>
                </a:lnTo>
                <a:lnTo>
                  <a:pt x="12" y="88"/>
                </a:lnTo>
                <a:lnTo>
                  <a:pt x="18" y="92"/>
                </a:lnTo>
                <a:lnTo>
                  <a:pt x="24" y="92"/>
                </a:lnTo>
                <a:lnTo>
                  <a:pt x="31" y="88"/>
                </a:lnTo>
                <a:lnTo>
                  <a:pt x="37" y="85"/>
                </a:lnTo>
                <a:lnTo>
                  <a:pt x="43" y="76"/>
                </a:lnTo>
                <a:lnTo>
                  <a:pt x="43" y="70"/>
                </a:lnTo>
                <a:lnTo>
                  <a:pt x="43" y="61"/>
                </a:lnTo>
                <a:lnTo>
                  <a:pt x="40" y="52"/>
                </a:lnTo>
                <a:lnTo>
                  <a:pt x="31" y="46"/>
                </a:lnTo>
                <a:lnTo>
                  <a:pt x="24" y="40"/>
                </a:lnTo>
                <a:lnTo>
                  <a:pt x="15" y="40"/>
                </a:lnTo>
                <a:lnTo>
                  <a:pt x="3" y="37"/>
                </a:lnTo>
                <a:lnTo>
                  <a:pt x="21" y="0"/>
                </a:lnTo>
                <a:lnTo>
                  <a:pt x="5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47" name="Freeform 31"/>
          <p:cNvSpPr>
            <a:spLocks noEditPoints="1"/>
          </p:cNvSpPr>
          <p:nvPr/>
        </p:nvSpPr>
        <p:spPr bwMode="auto">
          <a:xfrm>
            <a:off x="638175" y="4876800"/>
            <a:ext cx="96838" cy="160338"/>
          </a:xfrm>
          <a:custGeom>
            <a:avLst/>
            <a:gdLst/>
            <a:ahLst/>
            <a:cxnLst>
              <a:cxn ang="0">
                <a:pos x="0" y="52"/>
              </a:cxn>
              <a:cxn ang="0">
                <a:pos x="3" y="37"/>
              </a:cxn>
              <a:cxn ang="0">
                <a:pos x="6" y="24"/>
              </a:cxn>
              <a:cxn ang="0">
                <a:pos x="12" y="12"/>
              </a:cxn>
              <a:cxn ang="0">
                <a:pos x="18" y="6"/>
              </a:cxn>
              <a:cxn ang="0">
                <a:pos x="24" y="3"/>
              </a:cxn>
              <a:cxn ang="0">
                <a:pos x="31" y="0"/>
              </a:cxn>
              <a:cxn ang="0">
                <a:pos x="40" y="3"/>
              </a:cxn>
              <a:cxn ang="0">
                <a:pos x="46" y="6"/>
              </a:cxn>
              <a:cxn ang="0">
                <a:pos x="52" y="12"/>
              </a:cxn>
              <a:cxn ang="0">
                <a:pos x="58" y="21"/>
              </a:cxn>
              <a:cxn ang="0">
                <a:pos x="61" y="37"/>
              </a:cxn>
              <a:cxn ang="0">
                <a:pos x="61" y="49"/>
              </a:cxn>
              <a:cxn ang="0">
                <a:pos x="61" y="67"/>
              </a:cxn>
              <a:cxn ang="0">
                <a:pos x="58" y="79"/>
              </a:cxn>
              <a:cxn ang="0">
                <a:pos x="52" y="88"/>
              </a:cxn>
              <a:cxn ang="0">
                <a:pos x="46" y="95"/>
              </a:cxn>
              <a:cxn ang="0">
                <a:pos x="37" y="101"/>
              </a:cxn>
              <a:cxn ang="0">
                <a:pos x="31" y="101"/>
              </a:cxn>
              <a:cxn ang="0">
                <a:pos x="21" y="101"/>
              </a:cxn>
              <a:cxn ang="0">
                <a:pos x="15" y="95"/>
              </a:cxn>
              <a:cxn ang="0">
                <a:pos x="9" y="85"/>
              </a:cxn>
              <a:cxn ang="0">
                <a:pos x="3" y="76"/>
              </a:cxn>
              <a:cxn ang="0">
                <a:pos x="3" y="64"/>
              </a:cxn>
              <a:cxn ang="0">
                <a:pos x="0" y="52"/>
              </a:cxn>
              <a:cxn ang="0">
                <a:pos x="15" y="55"/>
              </a:cxn>
              <a:cxn ang="0">
                <a:pos x="15" y="70"/>
              </a:cxn>
              <a:cxn ang="0">
                <a:pos x="18" y="85"/>
              </a:cxn>
              <a:cxn ang="0">
                <a:pos x="21" y="91"/>
              </a:cxn>
              <a:cxn ang="0">
                <a:pos x="28" y="95"/>
              </a:cxn>
              <a:cxn ang="0">
                <a:pos x="31" y="98"/>
              </a:cxn>
              <a:cxn ang="0">
                <a:pos x="34" y="95"/>
              </a:cxn>
              <a:cxn ang="0">
                <a:pos x="40" y="95"/>
              </a:cxn>
              <a:cxn ang="0">
                <a:pos x="43" y="88"/>
              </a:cxn>
              <a:cxn ang="0">
                <a:pos x="46" y="82"/>
              </a:cxn>
              <a:cxn ang="0">
                <a:pos x="46" y="73"/>
              </a:cxn>
              <a:cxn ang="0">
                <a:pos x="49" y="61"/>
              </a:cxn>
              <a:cxn ang="0">
                <a:pos x="49" y="46"/>
              </a:cxn>
              <a:cxn ang="0">
                <a:pos x="49" y="31"/>
              </a:cxn>
              <a:cxn ang="0">
                <a:pos x="46" y="18"/>
              </a:cxn>
              <a:cxn ang="0">
                <a:pos x="43" y="12"/>
              </a:cxn>
              <a:cxn ang="0">
                <a:pos x="40" y="9"/>
              </a:cxn>
              <a:cxn ang="0">
                <a:pos x="37" y="6"/>
              </a:cxn>
              <a:cxn ang="0">
                <a:pos x="31" y="6"/>
              </a:cxn>
              <a:cxn ang="0">
                <a:pos x="28" y="6"/>
              </a:cxn>
              <a:cxn ang="0">
                <a:pos x="24" y="9"/>
              </a:cxn>
              <a:cxn ang="0">
                <a:pos x="18" y="18"/>
              </a:cxn>
              <a:cxn ang="0">
                <a:pos x="15" y="28"/>
              </a:cxn>
              <a:cxn ang="0">
                <a:pos x="15" y="40"/>
              </a:cxn>
              <a:cxn ang="0">
                <a:pos x="15" y="55"/>
              </a:cxn>
            </a:cxnLst>
            <a:rect l="0" t="0" r="r" b="b"/>
            <a:pathLst>
              <a:path w="61" h="101">
                <a:moveTo>
                  <a:pt x="0" y="52"/>
                </a:moveTo>
                <a:lnTo>
                  <a:pt x="3" y="37"/>
                </a:lnTo>
                <a:lnTo>
                  <a:pt x="6" y="24"/>
                </a:lnTo>
                <a:lnTo>
                  <a:pt x="12" y="12"/>
                </a:lnTo>
                <a:lnTo>
                  <a:pt x="18" y="6"/>
                </a:lnTo>
                <a:lnTo>
                  <a:pt x="24" y="3"/>
                </a:lnTo>
                <a:lnTo>
                  <a:pt x="31" y="0"/>
                </a:lnTo>
                <a:lnTo>
                  <a:pt x="40" y="3"/>
                </a:lnTo>
                <a:lnTo>
                  <a:pt x="46" y="6"/>
                </a:lnTo>
                <a:lnTo>
                  <a:pt x="52" y="12"/>
                </a:lnTo>
                <a:lnTo>
                  <a:pt x="58" y="21"/>
                </a:lnTo>
                <a:lnTo>
                  <a:pt x="61" y="37"/>
                </a:lnTo>
                <a:lnTo>
                  <a:pt x="61" y="49"/>
                </a:lnTo>
                <a:lnTo>
                  <a:pt x="61" y="67"/>
                </a:lnTo>
                <a:lnTo>
                  <a:pt x="58" y="79"/>
                </a:lnTo>
                <a:lnTo>
                  <a:pt x="52" y="88"/>
                </a:lnTo>
                <a:lnTo>
                  <a:pt x="46" y="95"/>
                </a:lnTo>
                <a:lnTo>
                  <a:pt x="37" y="101"/>
                </a:lnTo>
                <a:lnTo>
                  <a:pt x="31" y="101"/>
                </a:lnTo>
                <a:lnTo>
                  <a:pt x="21" y="101"/>
                </a:lnTo>
                <a:lnTo>
                  <a:pt x="15" y="95"/>
                </a:lnTo>
                <a:lnTo>
                  <a:pt x="9" y="85"/>
                </a:lnTo>
                <a:lnTo>
                  <a:pt x="3" y="76"/>
                </a:lnTo>
                <a:lnTo>
                  <a:pt x="3" y="64"/>
                </a:lnTo>
                <a:lnTo>
                  <a:pt x="0" y="52"/>
                </a:lnTo>
                <a:close/>
                <a:moveTo>
                  <a:pt x="15" y="55"/>
                </a:moveTo>
                <a:lnTo>
                  <a:pt x="15" y="70"/>
                </a:lnTo>
                <a:lnTo>
                  <a:pt x="18" y="85"/>
                </a:lnTo>
                <a:lnTo>
                  <a:pt x="21" y="91"/>
                </a:lnTo>
                <a:lnTo>
                  <a:pt x="28" y="95"/>
                </a:lnTo>
                <a:lnTo>
                  <a:pt x="31" y="98"/>
                </a:lnTo>
                <a:lnTo>
                  <a:pt x="34" y="95"/>
                </a:lnTo>
                <a:lnTo>
                  <a:pt x="40" y="95"/>
                </a:lnTo>
                <a:lnTo>
                  <a:pt x="43" y="88"/>
                </a:lnTo>
                <a:lnTo>
                  <a:pt x="46" y="82"/>
                </a:lnTo>
                <a:lnTo>
                  <a:pt x="46" y="73"/>
                </a:lnTo>
                <a:lnTo>
                  <a:pt x="49" y="61"/>
                </a:lnTo>
                <a:lnTo>
                  <a:pt x="49" y="46"/>
                </a:lnTo>
                <a:lnTo>
                  <a:pt x="49" y="31"/>
                </a:lnTo>
                <a:lnTo>
                  <a:pt x="46" y="18"/>
                </a:lnTo>
                <a:lnTo>
                  <a:pt x="43" y="12"/>
                </a:lnTo>
                <a:lnTo>
                  <a:pt x="40" y="9"/>
                </a:lnTo>
                <a:lnTo>
                  <a:pt x="37" y="6"/>
                </a:lnTo>
                <a:lnTo>
                  <a:pt x="31" y="6"/>
                </a:lnTo>
                <a:lnTo>
                  <a:pt x="28" y="6"/>
                </a:lnTo>
                <a:lnTo>
                  <a:pt x="24" y="9"/>
                </a:lnTo>
                <a:lnTo>
                  <a:pt x="18" y="18"/>
                </a:lnTo>
                <a:lnTo>
                  <a:pt x="15" y="28"/>
                </a:lnTo>
                <a:lnTo>
                  <a:pt x="15" y="40"/>
                </a:lnTo>
                <a:lnTo>
                  <a:pt x="15" y="5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48" name="Line 32"/>
          <p:cNvSpPr>
            <a:spLocks noChangeShapeType="1"/>
          </p:cNvSpPr>
          <p:nvPr/>
        </p:nvSpPr>
        <p:spPr bwMode="auto">
          <a:xfrm>
            <a:off x="803275" y="2730500"/>
            <a:ext cx="66675"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49" name="Line 33"/>
          <p:cNvSpPr>
            <a:spLocks noChangeShapeType="1"/>
          </p:cNvSpPr>
          <p:nvPr/>
        </p:nvSpPr>
        <p:spPr bwMode="auto">
          <a:xfrm flipH="1">
            <a:off x="4373563" y="2730500"/>
            <a:ext cx="73025"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50" name="Freeform 34"/>
          <p:cNvSpPr>
            <a:spLocks/>
          </p:cNvSpPr>
          <p:nvPr/>
        </p:nvSpPr>
        <p:spPr bwMode="auto">
          <a:xfrm>
            <a:off x="434975" y="3756025"/>
            <a:ext cx="58738" cy="158750"/>
          </a:xfrm>
          <a:custGeom>
            <a:avLst/>
            <a:gdLst/>
            <a:ahLst/>
            <a:cxnLst>
              <a:cxn ang="0">
                <a:pos x="0" y="12"/>
              </a:cxn>
              <a:cxn ang="0">
                <a:pos x="22" y="0"/>
              </a:cxn>
              <a:cxn ang="0">
                <a:pos x="25" y="0"/>
              </a:cxn>
              <a:cxn ang="0">
                <a:pos x="25" y="82"/>
              </a:cxn>
              <a:cxn ang="0">
                <a:pos x="25" y="88"/>
              </a:cxn>
              <a:cxn ang="0">
                <a:pos x="25" y="94"/>
              </a:cxn>
              <a:cxn ang="0">
                <a:pos x="28" y="94"/>
              </a:cxn>
              <a:cxn ang="0">
                <a:pos x="28" y="97"/>
              </a:cxn>
              <a:cxn ang="0">
                <a:pos x="31" y="97"/>
              </a:cxn>
              <a:cxn ang="0">
                <a:pos x="37" y="97"/>
              </a:cxn>
              <a:cxn ang="0">
                <a:pos x="37" y="100"/>
              </a:cxn>
              <a:cxn ang="0">
                <a:pos x="0" y="100"/>
              </a:cxn>
              <a:cxn ang="0">
                <a:pos x="0" y="97"/>
              </a:cxn>
              <a:cxn ang="0">
                <a:pos x="6" y="97"/>
              </a:cxn>
              <a:cxn ang="0">
                <a:pos x="9" y="97"/>
              </a:cxn>
              <a:cxn ang="0">
                <a:pos x="9" y="94"/>
              </a:cxn>
              <a:cxn ang="0">
                <a:pos x="12" y="94"/>
              </a:cxn>
              <a:cxn ang="0">
                <a:pos x="12" y="88"/>
              </a:cxn>
              <a:cxn ang="0">
                <a:pos x="12" y="82"/>
              </a:cxn>
              <a:cxn ang="0">
                <a:pos x="12" y="27"/>
              </a:cxn>
              <a:cxn ang="0">
                <a:pos x="12" y="18"/>
              </a:cxn>
              <a:cxn ang="0">
                <a:pos x="12" y="15"/>
              </a:cxn>
              <a:cxn ang="0">
                <a:pos x="12" y="12"/>
              </a:cxn>
              <a:cxn ang="0">
                <a:pos x="9" y="12"/>
              </a:cxn>
              <a:cxn ang="0">
                <a:pos x="9" y="9"/>
              </a:cxn>
              <a:cxn ang="0">
                <a:pos x="6" y="9"/>
              </a:cxn>
              <a:cxn ang="0">
                <a:pos x="3" y="12"/>
              </a:cxn>
              <a:cxn ang="0">
                <a:pos x="0" y="12"/>
              </a:cxn>
              <a:cxn ang="0">
                <a:pos x="0" y="12"/>
              </a:cxn>
            </a:cxnLst>
            <a:rect l="0" t="0" r="r" b="b"/>
            <a:pathLst>
              <a:path w="37" h="100">
                <a:moveTo>
                  <a:pt x="0" y="12"/>
                </a:moveTo>
                <a:lnTo>
                  <a:pt x="22" y="0"/>
                </a:lnTo>
                <a:lnTo>
                  <a:pt x="25" y="0"/>
                </a:lnTo>
                <a:lnTo>
                  <a:pt x="25" y="82"/>
                </a:lnTo>
                <a:lnTo>
                  <a:pt x="25" y="88"/>
                </a:lnTo>
                <a:lnTo>
                  <a:pt x="25" y="94"/>
                </a:lnTo>
                <a:lnTo>
                  <a:pt x="28" y="94"/>
                </a:lnTo>
                <a:lnTo>
                  <a:pt x="28" y="97"/>
                </a:lnTo>
                <a:lnTo>
                  <a:pt x="31" y="97"/>
                </a:lnTo>
                <a:lnTo>
                  <a:pt x="37" y="97"/>
                </a:lnTo>
                <a:lnTo>
                  <a:pt x="37" y="100"/>
                </a:lnTo>
                <a:lnTo>
                  <a:pt x="0" y="100"/>
                </a:lnTo>
                <a:lnTo>
                  <a:pt x="0" y="97"/>
                </a:lnTo>
                <a:lnTo>
                  <a:pt x="6" y="97"/>
                </a:lnTo>
                <a:lnTo>
                  <a:pt x="9" y="97"/>
                </a:lnTo>
                <a:lnTo>
                  <a:pt x="9" y="94"/>
                </a:lnTo>
                <a:lnTo>
                  <a:pt x="12" y="94"/>
                </a:lnTo>
                <a:lnTo>
                  <a:pt x="12" y="88"/>
                </a:lnTo>
                <a:lnTo>
                  <a:pt x="12" y="82"/>
                </a:lnTo>
                <a:lnTo>
                  <a:pt x="12" y="27"/>
                </a:lnTo>
                <a:lnTo>
                  <a:pt x="12" y="18"/>
                </a:lnTo>
                <a:lnTo>
                  <a:pt x="12" y="15"/>
                </a:lnTo>
                <a:lnTo>
                  <a:pt x="12" y="12"/>
                </a:lnTo>
                <a:lnTo>
                  <a:pt x="9" y="12"/>
                </a:lnTo>
                <a:lnTo>
                  <a:pt x="9" y="9"/>
                </a:lnTo>
                <a:lnTo>
                  <a:pt x="6" y="9"/>
                </a:lnTo>
                <a:lnTo>
                  <a:pt x="3" y="12"/>
                </a:lnTo>
                <a:lnTo>
                  <a:pt x="0" y="12"/>
                </a:lnTo>
                <a:lnTo>
                  <a:pt x="0" y="1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51" name="Freeform 35"/>
          <p:cNvSpPr>
            <a:spLocks noEditPoints="1"/>
          </p:cNvSpPr>
          <p:nvPr/>
        </p:nvSpPr>
        <p:spPr bwMode="auto">
          <a:xfrm>
            <a:off x="531813" y="3756025"/>
            <a:ext cx="96837" cy="158750"/>
          </a:xfrm>
          <a:custGeom>
            <a:avLst/>
            <a:gdLst/>
            <a:ahLst/>
            <a:cxnLst>
              <a:cxn ang="0">
                <a:pos x="0" y="52"/>
              </a:cxn>
              <a:cxn ang="0">
                <a:pos x="0" y="36"/>
              </a:cxn>
              <a:cxn ang="0">
                <a:pos x="6" y="21"/>
              </a:cxn>
              <a:cxn ang="0">
                <a:pos x="9" y="12"/>
              </a:cxn>
              <a:cxn ang="0">
                <a:pos x="18" y="6"/>
              </a:cxn>
              <a:cxn ang="0">
                <a:pos x="25" y="0"/>
              </a:cxn>
              <a:cxn ang="0">
                <a:pos x="31" y="0"/>
              </a:cxn>
              <a:cxn ang="0">
                <a:pos x="37" y="0"/>
              </a:cxn>
              <a:cxn ang="0">
                <a:pos x="46" y="6"/>
              </a:cxn>
              <a:cxn ang="0">
                <a:pos x="49" y="12"/>
              </a:cxn>
              <a:cxn ang="0">
                <a:pos x="55" y="21"/>
              </a:cxn>
              <a:cxn ang="0">
                <a:pos x="61" y="33"/>
              </a:cxn>
              <a:cxn ang="0">
                <a:pos x="61" y="49"/>
              </a:cxn>
              <a:cxn ang="0">
                <a:pos x="61" y="64"/>
              </a:cxn>
              <a:cxn ang="0">
                <a:pos x="55" y="79"/>
              </a:cxn>
              <a:cxn ang="0">
                <a:pos x="52" y="88"/>
              </a:cxn>
              <a:cxn ang="0">
                <a:pos x="43" y="94"/>
              </a:cxn>
              <a:cxn ang="0">
                <a:pos x="37" y="100"/>
              </a:cxn>
              <a:cxn ang="0">
                <a:pos x="31" y="100"/>
              </a:cxn>
              <a:cxn ang="0">
                <a:pos x="21" y="97"/>
              </a:cxn>
              <a:cxn ang="0">
                <a:pos x="15" y="94"/>
              </a:cxn>
              <a:cxn ang="0">
                <a:pos x="6" y="85"/>
              </a:cxn>
              <a:cxn ang="0">
                <a:pos x="3" y="73"/>
              </a:cxn>
              <a:cxn ang="0">
                <a:pos x="0" y="64"/>
              </a:cxn>
              <a:cxn ang="0">
                <a:pos x="0" y="52"/>
              </a:cxn>
              <a:cxn ang="0">
                <a:pos x="15" y="52"/>
              </a:cxn>
              <a:cxn ang="0">
                <a:pos x="15" y="70"/>
              </a:cxn>
              <a:cxn ang="0">
                <a:pos x="18" y="85"/>
              </a:cxn>
              <a:cxn ang="0">
                <a:pos x="21" y="91"/>
              </a:cxn>
              <a:cxn ang="0">
                <a:pos x="25" y="94"/>
              </a:cxn>
              <a:cxn ang="0">
                <a:pos x="31" y="97"/>
              </a:cxn>
              <a:cxn ang="0">
                <a:pos x="34" y="94"/>
              </a:cxn>
              <a:cxn ang="0">
                <a:pos x="37" y="91"/>
              </a:cxn>
              <a:cxn ang="0">
                <a:pos x="43" y="88"/>
              </a:cxn>
              <a:cxn ang="0">
                <a:pos x="43" y="82"/>
              </a:cxn>
              <a:cxn ang="0">
                <a:pos x="46" y="73"/>
              </a:cxn>
              <a:cxn ang="0">
                <a:pos x="46" y="61"/>
              </a:cxn>
              <a:cxn ang="0">
                <a:pos x="49" y="45"/>
              </a:cxn>
              <a:cxn ang="0">
                <a:pos x="46" y="30"/>
              </a:cxn>
              <a:cxn ang="0">
                <a:pos x="43" y="18"/>
              </a:cxn>
              <a:cxn ang="0">
                <a:pos x="40" y="12"/>
              </a:cxn>
              <a:cxn ang="0">
                <a:pos x="37" y="6"/>
              </a:cxn>
              <a:cxn ang="0">
                <a:pos x="34" y="6"/>
              </a:cxn>
              <a:cxn ang="0">
                <a:pos x="31" y="6"/>
              </a:cxn>
              <a:cxn ang="0">
                <a:pos x="28" y="6"/>
              </a:cxn>
              <a:cxn ang="0">
                <a:pos x="21" y="9"/>
              </a:cxn>
              <a:cxn ang="0">
                <a:pos x="18" y="18"/>
              </a:cxn>
              <a:cxn ang="0">
                <a:pos x="15" y="27"/>
              </a:cxn>
              <a:cxn ang="0">
                <a:pos x="15" y="39"/>
              </a:cxn>
              <a:cxn ang="0">
                <a:pos x="15" y="52"/>
              </a:cxn>
            </a:cxnLst>
            <a:rect l="0" t="0" r="r" b="b"/>
            <a:pathLst>
              <a:path w="61" h="100">
                <a:moveTo>
                  <a:pt x="0" y="52"/>
                </a:moveTo>
                <a:lnTo>
                  <a:pt x="0" y="36"/>
                </a:lnTo>
                <a:lnTo>
                  <a:pt x="6" y="21"/>
                </a:lnTo>
                <a:lnTo>
                  <a:pt x="9" y="12"/>
                </a:lnTo>
                <a:lnTo>
                  <a:pt x="18" y="6"/>
                </a:lnTo>
                <a:lnTo>
                  <a:pt x="25" y="0"/>
                </a:lnTo>
                <a:lnTo>
                  <a:pt x="31" y="0"/>
                </a:lnTo>
                <a:lnTo>
                  <a:pt x="37" y="0"/>
                </a:lnTo>
                <a:lnTo>
                  <a:pt x="46" y="6"/>
                </a:lnTo>
                <a:lnTo>
                  <a:pt x="49" y="12"/>
                </a:lnTo>
                <a:lnTo>
                  <a:pt x="55" y="21"/>
                </a:lnTo>
                <a:lnTo>
                  <a:pt x="61" y="33"/>
                </a:lnTo>
                <a:lnTo>
                  <a:pt x="61" y="49"/>
                </a:lnTo>
                <a:lnTo>
                  <a:pt x="61" y="64"/>
                </a:lnTo>
                <a:lnTo>
                  <a:pt x="55" y="79"/>
                </a:lnTo>
                <a:lnTo>
                  <a:pt x="52" y="88"/>
                </a:lnTo>
                <a:lnTo>
                  <a:pt x="43" y="94"/>
                </a:lnTo>
                <a:lnTo>
                  <a:pt x="37" y="100"/>
                </a:lnTo>
                <a:lnTo>
                  <a:pt x="31" y="100"/>
                </a:lnTo>
                <a:lnTo>
                  <a:pt x="21" y="97"/>
                </a:lnTo>
                <a:lnTo>
                  <a:pt x="15" y="94"/>
                </a:lnTo>
                <a:lnTo>
                  <a:pt x="6" y="85"/>
                </a:lnTo>
                <a:lnTo>
                  <a:pt x="3" y="73"/>
                </a:lnTo>
                <a:lnTo>
                  <a:pt x="0" y="64"/>
                </a:lnTo>
                <a:lnTo>
                  <a:pt x="0" y="52"/>
                </a:lnTo>
                <a:close/>
                <a:moveTo>
                  <a:pt x="15" y="52"/>
                </a:moveTo>
                <a:lnTo>
                  <a:pt x="15" y="70"/>
                </a:lnTo>
                <a:lnTo>
                  <a:pt x="18" y="85"/>
                </a:lnTo>
                <a:lnTo>
                  <a:pt x="21" y="91"/>
                </a:lnTo>
                <a:lnTo>
                  <a:pt x="25" y="94"/>
                </a:lnTo>
                <a:lnTo>
                  <a:pt x="31" y="97"/>
                </a:lnTo>
                <a:lnTo>
                  <a:pt x="34" y="94"/>
                </a:lnTo>
                <a:lnTo>
                  <a:pt x="37" y="91"/>
                </a:lnTo>
                <a:lnTo>
                  <a:pt x="43" y="88"/>
                </a:lnTo>
                <a:lnTo>
                  <a:pt x="43" y="82"/>
                </a:lnTo>
                <a:lnTo>
                  <a:pt x="46" y="73"/>
                </a:lnTo>
                <a:lnTo>
                  <a:pt x="46" y="61"/>
                </a:lnTo>
                <a:lnTo>
                  <a:pt x="49" y="45"/>
                </a:lnTo>
                <a:lnTo>
                  <a:pt x="46" y="30"/>
                </a:lnTo>
                <a:lnTo>
                  <a:pt x="43" y="18"/>
                </a:lnTo>
                <a:lnTo>
                  <a:pt x="40" y="12"/>
                </a:lnTo>
                <a:lnTo>
                  <a:pt x="37" y="6"/>
                </a:lnTo>
                <a:lnTo>
                  <a:pt x="34" y="6"/>
                </a:lnTo>
                <a:lnTo>
                  <a:pt x="31" y="6"/>
                </a:lnTo>
                <a:lnTo>
                  <a:pt x="28" y="6"/>
                </a:lnTo>
                <a:lnTo>
                  <a:pt x="21" y="9"/>
                </a:lnTo>
                <a:lnTo>
                  <a:pt x="18" y="18"/>
                </a:lnTo>
                <a:lnTo>
                  <a:pt x="15" y="27"/>
                </a:lnTo>
                <a:lnTo>
                  <a:pt x="15" y="39"/>
                </a:lnTo>
                <a:lnTo>
                  <a:pt x="15" y="5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52" name="Freeform 36"/>
          <p:cNvSpPr>
            <a:spLocks noEditPoints="1"/>
          </p:cNvSpPr>
          <p:nvPr/>
        </p:nvSpPr>
        <p:spPr bwMode="auto">
          <a:xfrm>
            <a:off x="647700" y="3756025"/>
            <a:ext cx="96838" cy="158750"/>
          </a:xfrm>
          <a:custGeom>
            <a:avLst/>
            <a:gdLst/>
            <a:ahLst/>
            <a:cxnLst>
              <a:cxn ang="0">
                <a:pos x="0" y="52"/>
              </a:cxn>
              <a:cxn ang="0">
                <a:pos x="0" y="36"/>
              </a:cxn>
              <a:cxn ang="0">
                <a:pos x="6" y="21"/>
              </a:cxn>
              <a:cxn ang="0">
                <a:pos x="9" y="12"/>
              </a:cxn>
              <a:cxn ang="0">
                <a:pos x="18" y="6"/>
              </a:cxn>
              <a:cxn ang="0">
                <a:pos x="25" y="0"/>
              </a:cxn>
              <a:cxn ang="0">
                <a:pos x="31" y="0"/>
              </a:cxn>
              <a:cxn ang="0">
                <a:pos x="37" y="0"/>
              </a:cxn>
              <a:cxn ang="0">
                <a:pos x="46" y="6"/>
              </a:cxn>
              <a:cxn ang="0">
                <a:pos x="49" y="12"/>
              </a:cxn>
              <a:cxn ang="0">
                <a:pos x="55" y="21"/>
              </a:cxn>
              <a:cxn ang="0">
                <a:pos x="61" y="33"/>
              </a:cxn>
              <a:cxn ang="0">
                <a:pos x="61" y="49"/>
              </a:cxn>
              <a:cxn ang="0">
                <a:pos x="61" y="64"/>
              </a:cxn>
              <a:cxn ang="0">
                <a:pos x="55" y="79"/>
              </a:cxn>
              <a:cxn ang="0">
                <a:pos x="52" y="88"/>
              </a:cxn>
              <a:cxn ang="0">
                <a:pos x="43" y="94"/>
              </a:cxn>
              <a:cxn ang="0">
                <a:pos x="37" y="100"/>
              </a:cxn>
              <a:cxn ang="0">
                <a:pos x="31" y="100"/>
              </a:cxn>
              <a:cxn ang="0">
                <a:pos x="22" y="97"/>
              </a:cxn>
              <a:cxn ang="0">
                <a:pos x="15" y="94"/>
              </a:cxn>
              <a:cxn ang="0">
                <a:pos x="6" y="85"/>
              </a:cxn>
              <a:cxn ang="0">
                <a:pos x="3" y="73"/>
              </a:cxn>
              <a:cxn ang="0">
                <a:pos x="0" y="64"/>
              </a:cxn>
              <a:cxn ang="0">
                <a:pos x="0" y="52"/>
              </a:cxn>
              <a:cxn ang="0">
                <a:pos x="15" y="52"/>
              </a:cxn>
              <a:cxn ang="0">
                <a:pos x="15" y="70"/>
              </a:cxn>
              <a:cxn ang="0">
                <a:pos x="18" y="85"/>
              </a:cxn>
              <a:cxn ang="0">
                <a:pos x="22" y="91"/>
              </a:cxn>
              <a:cxn ang="0">
                <a:pos x="25" y="94"/>
              </a:cxn>
              <a:cxn ang="0">
                <a:pos x="31" y="97"/>
              </a:cxn>
              <a:cxn ang="0">
                <a:pos x="34" y="94"/>
              </a:cxn>
              <a:cxn ang="0">
                <a:pos x="37" y="91"/>
              </a:cxn>
              <a:cxn ang="0">
                <a:pos x="43" y="88"/>
              </a:cxn>
              <a:cxn ang="0">
                <a:pos x="43" y="82"/>
              </a:cxn>
              <a:cxn ang="0">
                <a:pos x="46" y="73"/>
              </a:cxn>
              <a:cxn ang="0">
                <a:pos x="46" y="61"/>
              </a:cxn>
              <a:cxn ang="0">
                <a:pos x="49" y="45"/>
              </a:cxn>
              <a:cxn ang="0">
                <a:pos x="46" y="30"/>
              </a:cxn>
              <a:cxn ang="0">
                <a:pos x="43" y="18"/>
              </a:cxn>
              <a:cxn ang="0">
                <a:pos x="40" y="12"/>
              </a:cxn>
              <a:cxn ang="0">
                <a:pos x="37" y="6"/>
              </a:cxn>
              <a:cxn ang="0">
                <a:pos x="34" y="6"/>
              </a:cxn>
              <a:cxn ang="0">
                <a:pos x="31" y="6"/>
              </a:cxn>
              <a:cxn ang="0">
                <a:pos x="28" y="6"/>
              </a:cxn>
              <a:cxn ang="0">
                <a:pos x="22" y="9"/>
              </a:cxn>
              <a:cxn ang="0">
                <a:pos x="18" y="18"/>
              </a:cxn>
              <a:cxn ang="0">
                <a:pos x="15" y="27"/>
              </a:cxn>
              <a:cxn ang="0">
                <a:pos x="15" y="39"/>
              </a:cxn>
              <a:cxn ang="0">
                <a:pos x="15" y="52"/>
              </a:cxn>
            </a:cxnLst>
            <a:rect l="0" t="0" r="r" b="b"/>
            <a:pathLst>
              <a:path w="61" h="100">
                <a:moveTo>
                  <a:pt x="0" y="52"/>
                </a:moveTo>
                <a:lnTo>
                  <a:pt x="0" y="36"/>
                </a:lnTo>
                <a:lnTo>
                  <a:pt x="6" y="21"/>
                </a:lnTo>
                <a:lnTo>
                  <a:pt x="9" y="12"/>
                </a:lnTo>
                <a:lnTo>
                  <a:pt x="18" y="6"/>
                </a:lnTo>
                <a:lnTo>
                  <a:pt x="25" y="0"/>
                </a:lnTo>
                <a:lnTo>
                  <a:pt x="31" y="0"/>
                </a:lnTo>
                <a:lnTo>
                  <a:pt x="37" y="0"/>
                </a:lnTo>
                <a:lnTo>
                  <a:pt x="46" y="6"/>
                </a:lnTo>
                <a:lnTo>
                  <a:pt x="49" y="12"/>
                </a:lnTo>
                <a:lnTo>
                  <a:pt x="55" y="21"/>
                </a:lnTo>
                <a:lnTo>
                  <a:pt x="61" y="33"/>
                </a:lnTo>
                <a:lnTo>
                  <a:pt x="61" y="49"/>
                </a:lnTo>
                <a:lnTo>
                  <a:pt x="61" y="64"/>
                </a:lnTo>
                <a:lnTo>
                  <a:pt x="55" y="79"/>
                </a:lnTo>
                <a:lnTo>
                  <a:pt x="52" y="88"/>
                </a:lnTo>
                <a:lnTo>
                  <a:pt x="43" y="94"/>
                </a:lnTo>
                <a:lnTo>
                  <a:pt x="37" y="100"/>
                </a:lnTo>
                <a:lnTo>
                  <a:pt x="31" y="100"/>
                </a:lnTo>
                <a:lnTo>
                  <a:pt x="22" y="97"/>
                </a:lnTo>
                <a:lnTo>
                  <a:pt x="15" y="94"/>
                </a:lnTo>
                <a:lnTo>
                  <a:pt x="6" y="85"/>
                </a:lnTo>
                <a:lnTo>
                  <a:pt x="3" y="73"/>
                </a:lnTo>
                <a:lnTo>
                  <a:pt x="0" y="64"/>
                </a:lnTo>
                <a:lnTo>
                  <a:pt x="0" y="52"/>
                </a:lnTo>
                <a:close/>
                <a:moveTo>
                  <a:pt x="15" y="52"/>
                </a:moveTo>
                <a:lnTo>
                  <a:pt x="15" y="70"/>
                </a:lnTo>
                <a:lnTo>
                  <a:pt x="18" y="85"/>
                </a:lnTo>
                <a:lnTo>
                  <a:pt x="22" y="91"/>
                </a:lnTo>
                <a:lnTo>
                  <a:pt x="25" y="94"/>
                </a:lnTo>
                <a:lnTo>
                  <a:pt x="31" y="97"/>
                </a:lnTo>
                <a:lnTo>
                  <a:pt x="34" y="94"/>
                </a:lnTo>
                <a:lnTo>
                  <a:pt x="37" y="91"/>
                </a:lnTo>
                <a:lnTo>
                  <a:pt x="43" y="88"/>
                </a:lnTo>
                <a:lnTo>
                  <a:pt x="43" y="82"/>
                </a:lnTo>
                <a:lnTo>
                  <a:pt x="46" y="73"/>
                </a:lnTo>
                <a:lnTo>
                  <a:pt x="46" y="61"/>
                </a:lnTo>
                <a:lnTo>
                  <a:pt x="49" y="45"/>
                </a:lnTo>
                <a:lnTo>
                  <a:pt x="46" y="30"/>
                </a:lnTo>
                <a:lnTo>
                  <a:pt x="43" y="18"/>
                </a:lnTo>
                <a:lnTo>
                  <a:pt x="40" y="12"/>
                </a:lnTo>
                <a:lnTo>
                  <a:pt x="37" y="6"/>
                </a:lnTo>
                <a:lnTo>
                  <a:pt x="34" y="6"/>
                </a:lnTo>
                <a:lnTo>
                  <a:pt x="31" y="6"/>
                </a:lnTo>
                <a:lnTo>
                  <a:pt x="28" y="6"/>
                </a:lnTo>
                <a:lnTo>
                  <a:pt x="22" y="9"/>
                </a:lnTo>
                <a:lnTo>
                  <a:pt x="18" y="18"/>
                </a:lnTo>
                <a:lnTo>
                  <a:pt x="15" y="27"/>
                </a:lnTo>
                <a:lnTo>
                  <a:pt x="15" y="39"/>
                </a:lnTo>
                <a:lnTo>
                  <a:pt x="15" y="5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53" name="Line 37"/>
          <p:cNvSpPr>
            <a:spLocks noChangeShapeType="1"/>
          </p:cNvSpPr>
          <p:nvPr/>
        </p:nvSpPr>
        <p:spPr bwMode="auto">
          <a:xfrm>
            <a:off x="803275" y="1609725"/>
            <a:ext cx="66675"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54" name="Line 38"/>
          <p:cNvSpPr>
            <a:spLocks noChangeShapeType="1"/>
          </p:cNvSpPr>
          <p:nvPr/>
        </p:nvSpPr>
        <p:spPr bwMode="auto">
          <a:xfrm flipH="1">
            <a:off x="4373563" y="1609725"/>
            <a:ext cx="73025"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55" name="Freeform 39"/>
          <p:cNvSpPr>
            <a:spLocks/>
          </p:cNvSpPr>
          <p:nvPr/>
        </p:nvSpPr>
        <p:spPr bwMode="auto">
          <a:xfrm>
            <a:off x="434975" y="2633663"/>
            <a:ext cx="58738" cy="155575"/>
          </a:xfrm>
          <a:custGeom>
            <a:avLst/>
            <a:gdLst/>
            <a:ahLst/>
            <a:cxnLst>
              <a:cxn ang="0">
                <a:pos x="0" y="10"/>
              </a:cxn>
              <a:cxn ang="0">
                <a:pos x="22" y="0"/>
              </a:cxn>
              <a:cxn ang="0">
                <a:pos x="25" y="0"/>
              </a:cxn>
              <a:cxn ang="0">
                <a:pos x="25" y="83"/>
              </a:cxn>
              <a:cxn ang="0">
                <a:pos x="25" y="89"/>
              </a:cxn>
              <a:cxn ang="0">
                <a:pos x="25" y="92"/>
              </a:cxn>
              <a:cxn ang="0">
                <a:pos x="28" y="95"/>
              </a:cxn>
              <a:cxn ang="0">
                <a:pos x="28" y="95"/>
              </a:cxn>
              <a:cxn ang="0">
                <a:pos x="31" y="98"/>
              </a:cxn>
              <a:cxn ang="0">
                <a:pos x="37" y="98"/>
              </a:cxn>
              <a:cxn ang="0">
                <a:pos x="37" y="98"/>
              </a:cxn>
              <a:cxn ang="0">
                <a:pos x="0" y="98"/>
              </a:cxn>
              <a:cxn ang="0">
                <a:pos x="0" y="98"/>
              </a:cxn>
              <a:cxn ang="0">
                <a:pos x="6" y="98"/>
              </a:cxn>
              <a:cxn ang="0">
                <a:pos x="9" y="95"/>
              </a:cxn>
              <a:cxn ang="0">
                <a:pos x="9" y="95"/>
              </a:cxn>
              <a:cxn ang="0">
                <a:pos x="12" y="95"/>
              </a:cxn>
              <a:cxn ang="0">
                <a:pos x="12" y="89"/>
              </a:cxn>
              <a:cxn ang="0">
                <a:pos x="12" y="83"/>
              </a:cxn>
              <a:cxn ang="0">
                <a:pos x="12" y="28"/>
              </a:cxn>
              <a:cxn ang="0">
                <a:pos x="12" y="19"/>
              </a:cxn>
              <a:cxn ang="0">
                <a:pos x="12" y="16"/>
              </a:cxn>
              <a:cxn ang="0">
                <a:pos x="12" y="13"/>
              </a:cxn>
              <a:cxn ang="0">
                <a:pos x="9" y="13"/>
              </a:cxn>
              <a:cxn ang="0">
                <a:pos x="9" y="10"/>
              </a:cxn>
              <a:cxn ang="0">
                <a:pos x="6" y="10"/>
              </a:cxn>
              <a:cxn ang="0">
                <a:pos x="3" y="10"/>
              </a:cxn>
              <a:cxn ang="0">
                <a:pos x="0" y="13"/>
              </a:cxn>
              <a:cxn ang="0">
                <a:pos x="0" y="10"/>
              </a:cxn>
            </a:cxnLst>
            <a:rect l="0" t="0" r="r" b="b"/>
            <a:pathLst>
              <a:path w="37" h="98">
                <a:moveTo>
                  <a:pt x="0" y="10"/>
                </a:moveTo>
                <a:lnTo>
                  <a:pt x="22" y="0"/>
                </a:lnTo>
                <a:lnTo>
                  <a:pt x="25" y="0"/>
                </a:lnTo>
                <a:lnTo>
                  <a:pt x="25" y="83"/>
                </a:lnTo>
                <a:lnTo>
                  <a:pt x="25" y="89"/>
                </a:lnTo>
                <a:lnTo>
                  <a:pt x="25" y="92"/>
                </a:lnTo>
                <a:lnTo>
                  <a:pt x="28" y="95"/>
                </a:lnTo>
                <a:lnTo>
                  <a:pt x="28" y="95"/>
                </a:lnTo>
                <a:lnTo>
                  <a:pt x="31" y="98"/>
                </a:lnTo>
                <a:lnTo>
                  <a:pt x="37" y="98"/>
                </a:lnTo>
                <a:lnTo>
                  <a:pt x="37" y="98"/>
                </a:lnTo>
                <a:lnTo>
                  <a:pt x="0" y="98"/>
                </a:lnTo>
                <a:lnTo>
                  <a:pt x="0" y="98"/>
                </a:lnTo>
                <a:lnTo>
                  <a:pt x="6" y="98"/>
                </a:lnTo>
                <a:lnTo>
                  <a:pt x="9" y="95"/>
                </a:lnTo>
                <a:lnTo>
                  <a:pt x="9" y="95"/>
                </a:lnTo>
                <a:lnTo>
                  <a:pt x="12" y="95"/>
                </a:lnTo>
                <a:lnTo>
                  <a:pt x="12" y="89"/>
                </a:lnTo>
                <a:lnTo>
                  <a:pt x="12" y="83"/>
                </a:lnTo>
                <a:lnTo>
                  <a:pt x="12" y="28"/>
                </a:lnTo>
                <a:lnTo>
                  <a:pt x="12" y="19"/>
                </a:lnTo>
                <a:lnTo>
                  <a:pt x="12" y="16"/>
                </a:lnTo>
                <a:lnTo>
                  <a:pt x="12" y="13"/>
                </a:lnTo>
                <a:lnTo>
                  <a:pt x="9" y="13"/>
                </a:lnTo>
                <a:lnTo>
                  <a:pt x="9" y="10"/>
                </a:lnTo>
                <a:lnTo>
                  <a:pt x="6" y="10"/>
                </a:lnTo>
                <a:lnTo>
                  <a:pt x="3" y="10"/>
                </a:lnTo>
                <a:lnTo>
                  <a:pt x="0" y="13"/>
                </a:lnTo>
                <a:lnTo>
                  <a:pt x="0" y="1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56" name="Freeform 40"/>
          <p:cNvSpPr>
            <a:spLocks/>
          </p:cNvSpPr>
          <p:nvPr/>
        </p:nvSpPr>
        <p:spPr bwMode="auto">
          <a:xfrm>
            <a:off x="536575" y="2633663"/>
            <a:ext cx="87313" cy="160337"/>
          </a:xfrm>
          <a:custGeom>
            <a:avLst/>
            <a:gdLst/>
            <a:ahLst/>
            <a:cxnLst>
              <a:cxn ang="0">
                <a:pos x="55" y="0"/>
              </a:cxn>
              <a:cxn ang="0">
                <a:pos x="49" y="13"/>
              </a:cxn>
              <a:cxn ang="0">
                <a:pos x="18" y="13"/>
              </a:cxn>
              <a:cxn ang="0">
                <a:pos x="12" y="28"/>
              </a:cxn>
              <a:cxn ang="0">
                <a:pos x="25" y="31"/>
              </a:cxn>
              <a:cxn ang="0">
                <a:pos x="34" y="34"/>
              </a:cxn>
              <a:cxn ang="0">
                <a:pos x="43" y="40"/>
              </a:cxn>
              <a:cxn ang="0">
                <a:pos x="49" y="49"/>
              </a:cxn>
              <a:cxn ang="0">
                <a:pos x="52" y="55"/>
              </a:cxn>
              <a:cxn ang="0">
                <a:pos x="52" y="64"/>
              </a:cxn>
              <a:cxn ang="0">
                <a:pos x="52" y="71"/>
              </a:cxn>
              <a:cxn ang="0">
                <a:pos x="49" y="80"/>
              </a:cxn>
              <a:cxn ang="0">
                <a:pos x="46" y="86"/>
              </a:cxn>
              <a:cxn ang="0">
                <a:pos x="43" y="89"/>
              </a:cxn>
              <a:cxn ang="0">
                <a:pos x="37" y="95"/>
              </a:cxn>
              <a:cxn ang="0">
                <a:pos x="31" y="98"/>
              </a:cxn>
              <a:cxn ang="0">
                <a:pos x="25" y="101"/>
              </a:cxn>
              <a:cxn ang="0">
                <a:pos x="15" y="101"/>
              </a:cxn>
              <a:cxn ang="0">
                <a:pos x="6" y="101"/>
              </a:cxn>
              <a:cxn ang="0">
                <a:pos x="3" y="98"/>
              </a:cxn>
              <a:cxn ang="0">
                <a:pos x="0" y="95"/>
              </a:cxn>
              <a:cxn ang="0">
                <a:pos x="0" y="92"/>
              </a:cxn>
              <a:cxn ang="0">
                <a:pos x="0" y="89"/>
              </a:cxn>
              <a:cxn ang="0">
                <a:pos x="0" y="89"/>
              </a:cxn>
              <a:cxn ang="0">
                <a:pos x="3" y="86"/>
              </a:cxn>
              <a:cxn ang="0">
                <a:pos x="3" y="86"/>
              </a:cxn>
              <a:cxn ang="0">
                <a:pos x="6" y="86"/>
              </a:cxn>
              <a:cxn ang="0">
                <a:pos x="6" y="86"/>
              </a:cxn>
              <a:cxn ang="0">
                <a:pos x="9" y="89"/>
              </a:cxn>
              <a:cxn ang="0">
                <a:pos x="12" y="89"/>
              </a:cxn>
              <a:cxn ang="0">
                <a:pos x="18" y="92"/>
              </a:cxn>
              <a:cxn ang="0">
                <a:pos x="22" y="92"/>
              </a:cxn>
              <a:cxn ang="0">
                <a:pos x="31" y="92"/>
              </a:cxn>
              <a:cxn ang="0">
                <a:pos x="37" y="86"/>
              </a:cxn>
              <a:cxn ang="0">
                <a:pos x="43" y="80"/>
              </a:cxn>
              <a:cxn ang="0">
                <a:pos x="43" y="71"/>
              </a:cxn>
              <a:cxn ang="0">
                <a:pos x="43" y="64"/>
              </a:cxn>
              <a:cxn ang="0">
                <a:pos x="37" y="55"/>
              </a:cxn>
              <a:cxn ang="0">
                <a:pos x="31" y="49"/>
              </a:cxn>
              <a:cxn ang="0">
                <a:pos x="22" y="43"/>
              </a:cxn>
              <a:cxn ang="0">
                <a:pos x="12" y="40"/>
              </a:cxn>
              <a:cxn ang="0">
                <a:pos x="0" y="40"/>
              </a:cxn>
              <a:cxn ang="0">
                <a:pos x="18" y="0"/>
              </a:cxn>
              <a:cxn ang="0">
                <a:pos x="55" y="0"/>
              </a:cxn>
            </a:cxnLst>
            <a:rect l="0" t="0" r="r" b="b"/>
            <a:pathLst>
              <a:path w="55" h="101">
                <a:moveTo>
                  <a:pt x="55" y="0"/>
                </a:moveTo>
                <a:lnTo>
                  <a:pt x="49" y="13"/>
                </a:lnTo>
                <a:lnTo>
                  <a:pt x="18" y="13"/>
                </a:lnTo>
                <a:lnTo>
                  <a:pt x="12" y="28"/>
                </a:lnTo>
                <a:lnTo>
                  <a:pt x="25" y="31"/>
                </a:lnTo>
                <a:lnTo>
                  <a:pt x="34" y="34"/>
                </a:lnTo>
                <a:lnTo>
                  <a:pt x="43" y="40"/>
                </a:lnTo>
                <a:lnTo>
                  <a:pt x="49" y="49"/>
                </a:lnTo>
                <a:lnTo>
                  <a:pt x="52" y="55"/>
                </a:lnTo>
                <a:lnTo>
                  <a:pt x="52" y="64"/>
                </a:lnTo>
                <a:lnTo>
                  <a:pt x="52" y="71"/>
                </a:lnTo>
                <a:lnTo>
                  <a:pt x="49" y="80"/>
                </a:lnTo>
                <a:lnTo>
                  <a:pt x="46" y="86"/>
                </a:lnTo>
                <a:lnTo>
                  <a:pt x="43" y="89"/>
                </a:lnTo>
                <a:lnTo>
                  <a:pt x="37" y="95"/>
                </a:lnTo>
                <a:lnTo>
                  <a:pt x="31" y="98"/>
                </a:lnTo>
                <a:lnTo>
                  <a:pt x="25" y="101"/>
                </a:lnTo>
                <a:lnTo>
                  <a:pt x="15" y="101"/>
                </a:lnTo>
                <a:lnTo>
                  <a:pt x="6" y="101"/>
                </a:lnTo>
                <a:lnTo>
                  <a:pt x="3" y="98"/>
                </a:lnTo>
                <a:lnTo>
                  <a:pt x="0" y="95"/>
                </a:lnTo>
                <a:lnTo>
                  <a:pt x="0" y="92"/>
                </a:lnTo>
                <a:lnTo>
                  <a:pt x="0" y="89"/>
                </a:lnTo>
                <a:lnTo>
                  <a:pt x="0" y="89"/>
                </a:lnTo>
                <a:lnTo>
                  <a:pt x="3" y="86"/>
                </a:lnTo>
                <a:lnTo>
                  <a:pt x="3" y="86"/>
                </a:lnTo>
                <a:lnTo>
                  <a:pt x="6" y="86"/>
                </a:lnTo>
                <a:lnTo>
                  <a:pt x="6" y="86"/>
                </a:lnTo>
                <a:lnTo>
                  <a:pt x="9" y="89"/>
                </a:lnTo>
                <a:lnTo>
                  <a:pt x="12" y="89"/>
                </a:lnTo>
                <a:lnTo>
                  <a:pt x="18" y="92"/>
                </a:lnTo>
                <a:lnTo>
                  <a:pt x="22" y="92"/>
                </a:lnTo>
                <a:lnTo>
                  <a:pt x="31" y="92"/>
                </a:lnTo>
                <a:lnTo>
                  <a:pt x="37" y="86"/>
                </a:lnTo>
                <a:lnTo>
                  <a:pt x="43" y="80"/>
                </a:lnTo>
                <a:lnTo>
                  <a:pt x="43" y="71"/>
                </a:lnTo>
                <a:lnTo>
                  <a:pt x="43" y="64"/>
                </a:lnTo>
                <a:lnTo>
                  <a:pt x="37" y="55"/>
                </a:lnTo>
                <a:lnTo>
                  <a:pt x="31" y="49"/>
                </a:lnTo>
                <a:lnTo>
                  <a:pt x="22" y="43"/>
                </a:lnTo>
                <a:lnTo>
                  <a:pt x="12" y="40"/>
                </a:lnTo>
                <a:lnTo>
                  <a:pt x="0" y="40"/>
                </a:lnTo>
                <a:lnTo>
                  <a:pt x="18" y="0"/>
                </a:lnTo>
                <a:lnTo>
                  <a:pt x="5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57" name="Freeform 41"/>
          <p:cNvSpPr>
            <a:spLocks noEditPoints="1"/>
          </p:cNvSpPr>
          <p:nvPr/>
        </p:nvSpPr>
        <p:spPr bwMode="auto">
          <a:xfrm>
            <a:off x="647700" y="2633663"/>
            <a:ext cx="96838" cy="160337"/>
          </a:xfrm>
          <a:custGeom>
            <a:avLst/>
            <a:gdLst/>
            <a:ahLst/>
            <a:cxnLst>
              <a:cxn ang="0">
                <a:pos x="0" y="52"/>
              </a:cxn>
              <a:cxn ang="0">
                <a:pos x="0" y="37"/>
              </a:cxn>
              <a:cxn ang="0">
                <a:pos x="6" y="22"/>
              </a:cxn>
              <a:cxn ang="0">
                <a:pos x="9" y="13"/>
              </a:cxn>
              <a:cxn ang="0">
                <a:pos x="18" y="4"/>
              </a:cxn>
              <a:cxn ang="0">
                <a:pos x="25" y="0"/>
              </a:cxn>
              <a:cxn ang="0">
                <a:pos x="31" y="0"/>
              </a:cxn>
              <a:cxn ang="0">
                <a:pos x="37" y="0"/>
              </a:cxn>
              <a:cxn ang="0">
                <a:pos x="46" y="7"/>
              </a:cxn>
              <a:cxn ang="0">
                <a:pos x="49" y="13"/>
              </a:cxn>
              <a:cxn ang="0">
                <a:pos x="55" y="22"/>
              </a:cxn>
              <a:cxn ang="0">
                <a:pos x="61" y="34"/>
              </a:cxn>
              <a:cxn ang="0">
                <a:pos x="61" y="49"/>
              </a:cxn>
              <a:cxn ang="0">
                <a:pos x="61" y="64"/>
              </a:cxn>
              <a:cxn ang="0">
                <a:pos x="55" y="80"/>
              </a:cxn>
              <a:cxn ang="0">
                <a:pos x="52" y="89"/>
              </a:cxn>
              <a:cxn ang="0">
                <a:pos x="43" y="95"/>
              </a:cxn>
              <a:cxn ang="0">
                <a:pos x="37" y="98"/>
              </a:cxn>
              <a:cxn ang="0">
                <a:pos x="31" y="101"/>
              </a:cxn>
              <a:cxn ang="0">
                <a:pos x="22" y="98"/>
              </a:cxn>
              <a:cxn ang="0">
                <a:pos x="15" y="95"/>
              </a:cxn>
              <a:cxn ang="0">
                <a:pos x="6" y="86"/>
              </a:cxn>
              <a:cxn ang="0">
                <a:pos x="3" y="74"/>
              </a:cxn>
              <a:cxn ang="0">
                <a:pos x="0" y="64"/>
              </a:cxn>
              <a:cxn ang="0">
                <a:pos x="0" y="52"/>
              </a:cxn>
              <a:cxn ang="0">
                <a:pos x="15" y="52"/>
              </a:cxn>
              <a:cxn ang="0">
                <a:pos x="15" y="71"/>
              </a:cxn>
              <a:cxn ang="0">
                <a:pos x="18" y="86"/>
              </a:cxn>
              <a:cxn ang="0">
                <a:pos x="22" y="92"/>
              </a:cxn>
              <a:cxn ang="0">
                <a:pos x="25" y="95"/>
              </a:cxn>
              <a:cxn ang="0">
                <a:pos x="31" y="95"/>
              </a:cxn>
              <a:cxn ang="0">
                <a:pos x="34" y="95"/>
              </a:cxn>
              <a:cxn ang="0">
                <a:pos x="37" y="92"/>
              </a:cxn>
              <a:cxn ang="0">
                <a:pos x="43" y="89"/>
              </a:cxn>
              <a:cxn ang="0">
                <a:pos x="43" y="80"/>
              </a:cxn>
              <a:cxn ang="0">
                <a:pos x="46" y="71"/>
              </a:cxn>
              <a:cxn ang="0">
                <a:pos x="46" y="61"/>
              </a:cxn>
              <a:cxn ang="0">
                <a:pos x="49" y="46"/>
              </a:cxn>
              <a:cxn ang="0">
                <a:pos x="46" y="31"/>
              </a:cxn>
              <a:cxn ang="0">
                <a:pos x="43" y="19"/>
              </a:cxn>
              <a:cxn ang="0">
                <a:pos x="40" y="13"/>
              </a:cxn>
              <a:cxn ang="0">
                <a:pos x="37" y="7"/>
              </a:cxn>
              <a:cxn ang="0">
                <a:pos x="34" y="7"/>
              </a:cxn>
              <a:cxn ang="0">
                <a:pos x="31" y="4"/>
              </a:cxn>
              <a:cxn ang="0">
                <a:pos x="28" y="7"/>
              </a:cxn>
              <a:cxn ang="0">
                <a:pos x="22" y="10"/>
              </a:cxn>
              <a:cxn ang="0">
                <a:pos x="18" y="16"/>
              </a:cxn>
              <a:cxn ang="0">
                <a:pos x="15" y="28"/>
              </a:cxn>
              <a:cxn ang="0">
                <a:pos x="15" y="40"/>
              </a:cxn>
              <a:cxn ang="0">
                <a:pos x="15" y="52"/>
              </a:cxn>
            </a:cxnLst>
            <a:rect l="0" t="0" r="r" b="b"/>
            <a:pathLst>
              <a:path w="61" h="101">
                <a:moveTo>
                  <a:pt x="0" y="52"/>
                </a:moveTo>
                <a:lnTo>
                  <a:pt x="0" y="37"/>
                </a:lnTo>
                <a:lnTo>
                  <a:pt x="6" y="22"/>
                </a:lnTo>
                <a:lnTo>
                  <a:pt x="9" y="13"/>
                </a:lnTo>
                <a:lnTo>
                  <a:pt x="18" y="4"/>
                </a:lnTo>
                <a:lnTo>
                  <a:pt x="25" y="0"/>
                </a:lnTo>
                <a:lnTo>
                  <a:pt x="31" y="0"/>
                </a:lnTo>
                <a:lnTo>
                  <a:pt x="37" y="0"/>
                </a:lnTo>
                <a:lnTo>
                  <a:pt x="46" y="7"/>
                </a:lnTo>
                <a:lnTo>
                  <a:pt x="49" y="13"/>
                </a:lnTo>
                <a:lnTo>
                  <a:pt x="55" y="22"/>
                </a:lnTo>
                <a:lnTo>
                  <a:pt x="61" y="34"/>
                </a:lnTo>
                <a:lnTo>
                  <a:pt x="61" y="49"/>
                </a:lnTo>
                <a:lnTo>
                  <a:pt x="61" y="64"/>
                </a:lnTo>
                <a:lnTo>
                  <a:pt x="55" y="80"/>
                </a:lnTo>
                <a:lnTo>
                  <a:pt x="52" y="89"/>
                </a:lnTo>
                <a:lnTo>
                  <a:pt x="43" y="95"/>
                </a:lnTo>
                <a:lnTo>
                  <a:pt x="37" y="98"/>
                </a:lnTo>
                <a:lnTo>
                  <a:pt x="31" y="101"/>
                </a:lnTo>
                <a:lnTo>
                  <a:pt x="22" y="98"/>
                </a:lnTo>
                <a:lnTo>
                  <a:pt x="15" y="95"/>
                </a:lnTo>
                <a:lnTo>
                  <a:pt x="6" y="86"/>
                </a:lnTo>
                <a:lnTo>
                  <a:pt x="3" y="74"/>
                </a:lnTo>
                <a:lnTo>
                  <a:pt x="0" y="64"/>
                </a:lnTo>
                <a:lnTo>
                  <a:pt x="0" y="52"/>
                </a:lnTo>
                <a:close/>
                <a:moveTo>
                  <a:pt x="15" y="52"/>
                </a:moveTo>
                <a:lnTo>
                  <a:pt x="15" y="71"/>
                </a:lnTo>
                <a:lnTo>
                  <a:pt x="18" y="86"/>
                </a:lnTo>
                <a:lnTo>
                  <a:pt x="22" y="92"/>
                </a:lnTo>
                <a:lnTo>
                  <a:pt x="25" y="95"/>
                </a:lnTo>
                <a:lnTo>
                  <a:pt x="31" y="95"/>
                </a:lnTo>
                <a:lnTo>
                  <a:pt x="34" y="95"/>
                </a:lnTo>
                <a:lnTo>
                  <a:pt x="37" y="92"/>
                </a:lnTo>
                <a:lnTo>
                  <a:pt x="43" y="89"/>
                </a:lnTo>
                <a:lnTo>
                  <a:pt x="43" y="80"/>
                </a:lnTo>
                <a:lnTo>
                  <a:pt x="46" y="71"/>
                </a:lnTo>
                <a:lnTo>
                  <a:pt x="46" y="61"/>
                </a:lnTo>
                <a:lnTo>
                  <a:pt x="49" y="46"/>
                </a:lnTo>
                <a:lnTo>
                  <a:pt x="46" y="31"/>
                </a:lnTo>
                <a:lnTo>
                  <a:pt x="43" y="19"/>
                </a:lnTo>
                <a:lnTo>
                  <a:pt x="40" y="13"/>
                </a:lnTo>
                <a:lnTo>
                  <a:pt x="37" y="7"/>
                </a:lnTo>
                <a:lnTo>
                  <a:pt x="34" y="7"/>
                </a:lnTo>
                <a:lnTo>
                  <a:pt x="31" y="4"/>
                </a:lnTo>
                <a:lnTo>
                  <a:pt x="28" y="7"/>
                </a:lnTo>
                <a:lnTo>
                  <a:pt x="22" y="10"/>
                </a:lnTo>
                <a:lnTo>
                  <a:pt x="18" y="16"/>
                </a:lnTo>
                <a:lnTo>
                  <a:pt x="15" y="28"/>
                </a:lnTo>
                <a:lnTo>
                  <a:pt x="15" y="40"/>
                </a:lnTo>
                <a:lnTo>
                  <a:pt x="15" y="5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58" name="Line 42"/>
          <p:cNvSpPr>
            <a:spLocks noChangeShapeType="1"/>
          </p:cNvSpPr>
          <p:nvPr/>
        </p:nvSpPr>
        <p:spPr bwMode="auto">
          <a:xfrm>
            <a:off x="803275" y="488950"/>
            <a:ext cx="66675"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59" name="Freeform 43"/>
          <p:cNvSpPr>
            <a:spLocks/>
          </p:cNvSpPr>
          <p:nvPr/>
        </p:nvSpPr>
        <p:spPr bwMode="auto">
          <a:xfrm>
            <a:off x="411163" y="1512888"/>
            <a:ext cx="101600" cy="155575"/>
          </a:xfrm>
          <a:custGeom>
            <a:avLst/>
            <a:gdLst/>
            <a:ahLst/>
            <a:cxnLst>
              <a:cxn ang="0">
                <a:pos x="64" y="79"/>
              </a:cxn>
              <a:cxn ang="0">
                <a:pos x="58" y="98"/>
              </a:cxn>
              <a:cxn ang="0">
                <a:pos x="0" y="98"/>
              </a:cxn>
              <a:cxn ang="0">
                <a:pos x="0" y="95"/>
              </a:cxn>
              <a:cxn ang="0">
                <a:pos x="15" y="82"/>
              </a:cxn>
              <a:cxn ang="0">
                <a:pos x="27" y="70"/>
              </a:cxn>
              <a:cxn ang="0">
                <a:pos x="37" y="58"/>
              </a:cxn>
              <a:cxn ang="0">
                <a:pos x="43" y="49"/>
              </a:cxn>
              <a:cxn ang="0">
                <a:pos x="46" y="40"/>
              </a:cxn>
              <a:cxn ang="0">
                <a:pos x="46" y="31"/>
              </a:cxn>
              <a:cxn ang="0">
                <a:pos x="46" y="21"/>
              </a:cxn>
              <a:cxn ang="0">
                <a:pos x="40" y="15"/>
              </a:cxn>
              <a:cxn ang="0">
                <a:pos x="34" y="12"/>
              </a:cxn>
              <a:cxn ang="0">
                <a:pos x="27" y="9"/>
              </a:cxn>
              <a:cxn ang="0">
                <a:pos x="18" y="12"/>
              </a:cxn>
              <a:cxn ang="0">
                <a:pos x="12" y="15"/>
              </a:cxn>
              <a:cxn ang="0">
                <a:pos x="9" y="18"/>
              </a:cxn>
              <a:cxn ang="0">
                <a:pos x="3" y="28"/>
              </a:cxn>
              <a:cxn ang="0">
                <a:pos x="3" y="28"/>
              </a:cxn>
              <a:cxn ang="0">
                <a:pos x="6" y="15"/>
              </a:cxn>
              <a:cxn ang="0">
                <a:pos x="12" y="6"/>
              </a:cxn>
              <a:cxn ang="0">
                <a:pos x="18" y="0"/>
              </a:cxn>
              <a:cxn ang="0">
                <a:pos x="30" y="0"/>
              </a:cxn>
              <a:cxn ang="0">
                <a:pos x="40" y="0"/>
              </a:cxn>
              <a:cxn ang="0">
                <a:pos x="49" y="6"/>
              </a:cxn>
              <a:cxn ang="0">
                <a:pos x="55" y="15"/>
              </a:cxn>
              <a:cxn ang="0">
                <a:pos x="58" y="25"/>
              </a:cxn>
              <a:cxn ang="0">
                <a:pos x="58" y="34"/>
              </a:cxn>
              <a:cxn ang="0">
                <a:pos x="55" y="40"/>
              </a:cxn>
              <a:cxn ang="0">
                <a:pos x="49" y="52"/>
              </a:cxn>
              <a:cxn ang="0">
                <a:pos x="37" y="64"/>
              </a:cxn>
              <a:cxn ang="0">
                <a:pos x="27" y="76"/>
              </a:cxn>
              <a:cxn ang="0">
                <a:pos x="18" y="82"/>
              </a:cxn>
              <a:cxn ang="0">
                <a:pos x="15" y="88"/>
              </a:cxn>
              <a:cxn ang="0">
                <a:pos x="40" y="88"/>
              </a:cxn>
              <a:cxn ang="0">
                <a:pos x="46" y="88"/>
              </a:cxn>
              <a:cxn ang="0">
                <a:pos x="52" y="88"/>
              </a:cxn>
              <a:cxn ang="0">
                <a:pos x="55" y="85"/>
              </a:cxn>
              <a:cxn ang="0">
                <a:pos x="58" y="85"/>
              </a:cxn>
              <a:cxn ang="0">
                <a:pos x="58" y="82"/>
              </a:cxn>
              <a:cxn ang="0">
                <a:pos x="61" y="79"/>
              </a:cxn>
              <a:cxn ang="0">
                <a:pos x="64" y="79"/>
              </a:cxn>
            </a:cxnLst>
            <a:rect l="0" t="0" r="r" b="b"/>
            <a:pathLst>
              <a:path w="64" h="98">
                <a:moveTo>
                  <a:pt x="64" y="79"/>
                </a:moveTo>
                <a:lnTo>
                  <a:pt x="58" y="98"/>
                </a:lnTo>
                <a:lnTo>
                  <a:pt x="0" y="98"/>
                </a:lnTo>
                <a:lnTo>
                  <a:pt x="0" y="95"/>
                </a:lnTo>
                <a:lnTo>
                  <a:pt x="15" y="82"/>
                </a:lnTo>
                <a:lnTo>
                  <a:pt x="27" y="70"/>
                </a:lnTo>
                <a:lnTo>
                  <a:pt x="37" y="58"/>
                </a:lnTo>
                <a:lnTo>
                  <a:pt x="43" y="49"/>
                </a:lnTo>
                <a:lnTo>
                  <a:pt x="46" y="40"/>
                </a:lnTo>
                <a:lnTo>
                  <a:pt x="46" y="31"/>
                </a:lnTo>
                <a:lnTo>
                  <a:pt x="46" y="21"/>
                </a:lnTo>
                <a:lnTo>
                  <a:pt x="40" y="15"/>
                </a:lnTo>
                <a:lnTo>
                  <a:pt x="34" y="12"/>
                </a:lnTo>
                <a:lnTo>
                  <a:pt x="27" y="9"/>
                </a:lnTo>
                <a:lnTo>
                  <a:pt x="18" y="12"/>
                </a:lnTo>
                <a:lnTo>
                  <a:pt x="12" y="15"/>
                </a:lnTo>
                <a:lnTo>
                  <a:pt x="9" y="18"/>
                </a:lnTo>
                <a:lnTo>
                  <a:pt x="3" y="28"/>
                </a:lnTo>
                <a:lnTo>
                  <a:pt x="3" y="28"/>
                </a:lnTo>
                <a:lnTo>
                  <a:pt x="6" y="15"/>
                </a:lnTo>
                <a:lnTo>
                  <a:pt x="12" y="6"/>
                </a:lnTo>
                <a:lnTo>
                  <a:pt x="18" y="0"/>
                </a:lnTo>
                <a:lnTo>
                  <a:pt x="30" y="0"/>
                </a:lnTo>
                <a:lnTo>
                  <a:pt x="40" y="0"/>
                </a:lnTo>
                <a:lnTo>
                  <a:pt x="49" y="6"/>
                </a:lnTo>
                <a:lnTo>
                  <a:pt x="55" y="15"/>
                </a:lnTo>
                <a:lnTo>
                  <a:pt x="58" y="25"/>
                </a:lnTo>
                <a:lnTo>
                  <a:pt x="58" y="34"/>
                </a:lnTo>
                <a:lnTo>
                  <a:pt x="55" y="40"/>
                </a:lnTo>
                <a:lnTo>
                  <a:pt x="49" y="52"/>
                </a:lnTo>
                <a:lnTo>
                  <a:pt x="37" y="64"/>
                </a:lnTo>
                <a:lnTo>
                  <a:pt x="27" y="76"/>
                </a:lnTo>
                <a:lnTo>
                  <a:pt x="18" y="82"/>
                </a:lnTo>
                <a:lnTo>
                  <a:pt x="15" y="88"/>
                </a:lnTo>
                <a:lnTo>
                  <a:pt x="40" y="88"/>
                </a:lnTo>
                <a:lnTo>
                  <a:pt x="46" y="88"/>
                </a:lnTo>
                <a:lnTo>
                  <a:pt x="52" y="88"/>
                </a:lnTo>
                <a:lnTo>
                  <a:pt x="55" y="85"/>
                </a:lnTo>
                <a:lnTo>
                  <a:pt x="58" y="85"/>
                </a:lnTo>
                <a:lnTo>
                  <a:pt x="58" y="82"/>
                </a:lnTo>
                <a:lnTo>
                  <a:pt x="61" y="79"/>
                </a:lnTo>
                <a:lnTo>
                  <a:pt x="64" y="7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60" name="Freeform 44"/>
          <p:cNvSpPr>
            <a:spLocks noEditPoints="1"/>
          </p:cNvSpPr>
          <p:nvPr/>
        </p:nvSpPr>
        <p:spPr bwMode="auto">
          <a:xfrm>
            <a:off x="531813" y="1512888"/>
            <a:ext cx="96837" cy="160337"/>
          </a:xfrm>
          <a:custGeom>
            <a:avLst/>
            <a:gdLst/>
            <a:ahLst/>
            <a:cxnLst>
              <a:cxn ang="0">
                <a:pos x="0" y="49"/>
              </a:cxn>
              <a:cxn ang="0">
                <a:pos x="0" y="34"/>
              </a:cxn>
              <a:cxn ang="0">
                <a:pos x="6" y="21"/>
              </a:cxn>
              <a:cxn ang="0">
                <a:pos x="9" y="12"/>
              </a:cxn>
              <a:cxn ang="0">
                <a:pos x="18" y="3"/>
              </a:cxn>
              <a:cxn ang="0">
                <a:pos x="25" y="0"/>
              </a:cxn>
              <a:cxn ang="0">
                <a:pos x="31" y="0"/>
              </a:cxn>
              <a:cxn ang="0">
                <a:pos x="37" y="0"/>
              </a:cxn>
              <a:cxn ang="0">
                <a:pos x="46" y="3"/>
              </a:cxn>
              <a:cxn ang="0">
                <a:pos x="49" y="9"/>
              </a:cxn>
              <a:cxn ang="0">
                <a:pos x="55" y="21"/>
              </a:cxn>
              <a:cxn ang="0">
                <a:pos x="61" y="34"/>
              </a:cxn>
              <a:cxn ang="0">
                <a:pos x="61" y="49"/>
              </a:cxn>
              <a:cxn ang="0">
                <a:pos x="61" y="64"/>
              </a:cxn>
              <a:cxn ang="0">
                <a:pos x="55" y="76"/>
              </a:cxn>
              <a:cxn ang="0">
                <a:pos x="52" y="88"/>
              </a:cxn>
              <a:cxn ang="0">
                <a:pos x="43" y="95"/>
              </a:cxn>
              <a:cxn ang="0">
                <a:pos x="37" y="98"/>
              </a:cxn>
              <a:cxn ang="0">
                <a:pos x="31" y="101"/>
              </a:cxn>
              <a:cxn ang="0">
                <a:pos x="21" y="98"/>
              </a:cxn>
              <a:cxn ang="0">
                <a:pos x="15" y="91"/>
              </a:cxn>
              <a:cxn ang="0">
                <a:pos x="6" y="82"/>
              </a:cxn>
              <a:cxn ang="0">
                <a:pos x="3" y="73"/>
              </a:cxn>
              <a:cxn ang="0">
                <a:pos x="0" y="64"/>
              </a:cxn>
              <a:cxn ang="0">
                <a:pos x="0" y="49"/>
              </a:cxn>
              <a:cxn ang="0">
                <a:pos x="15" y="52"/>
              </a:cxn>
              <a:cxn ang="0">
                <a:pos x="15" y="70"/>
              </a:cxn>
              <a:cxn ang="0">
                <a:pos x="18" y="85"/>
              </a:cxn>
              <a:cxn ang="0">
                <a:pos x="21" y="91"/>
              </a:cxn>
              <a:cxn ang="0">
                <a:pos x="25" y="95"/>
              </a:cxn>
              <a:cxn ang="0">
                <a:pos x="31" y="95"/>
              </a:cxn>
              <a:cxn ang="0">
                <a:pos x="34" y="95"/>
              </a:cxn>
              <a:cxn ang="0">
                <a:pos x="37" y="91"/>
              </a:cxn>
              <a:cxn ang="0">
                <a:pos x="43" y="88"/>
              </a:cxn>
              <a:cxn ang="0">
                <a:pos x="43" y="79"/>
              </a:cxn>
              <a:cxn ang="0">
                <a:pos x="46" y="70"/>
              </a:cxn>
              <a:cxn ang="0">
                <a:pos x="46" y="58"/>
              </a:cxn>
              <a:cxn ang="0">
                <a:pos x="49" y="46"/>
              </a:cxn>
              <a:cxn ang="0">
                <a:pos x="46" y="31"/>
              </a:cxn>
              <a:cxn ang="0">
                <a:pos x="43" y="18"/>
              </a:cxn>
              <a:cxn ang="0">
                <a:pos x="40" y="12"/>
              </a:cxn>
              <a:cxn ang="0">
                <a:pos x="37" y="6"/>
              </a:cxn>
              <a:cxn ang="0">
                <a:pos x="34" y="3"/>
              </a:cxn>
              <a:cxn ang="0">
                <a:pos x="31" y="3"/>
              </a:cxn>
              <a:cxn ang="0">
                <a:pos x="28" y="6"/>
              </a:cxn>
              <a:cxn ang="0">
                <a:pos x="21" y="9"/>
              </a:cxn>
              <a:cxn ang="0">
                <a:pos x="18" y="15"/>
              </a:cxn>
              <a:cxn ang="0">
                <a:pos x="15" y="28"/>
              </a:cxn>
              <a:cxn ang="0">
                <a:pos x="15" y="40"/>
              </a:cxn>
              <a:cxn ang="0">
                <a:pos x="15" y="52"/>
              </a:cxn>
            </a:cxnLst>
            <a:rect l="0" t="0" r="r" b="b"/>
            <a:pathLst>
              <a:path w="61" h="101">
                <a:moveTo>
                  <a:pt x="0" y="49"/>
                </a:moveTo>
                <a:lnTo>
                  <a:pt x="0" y="34"/>
                </a:lnTo>
                <a:lnTo>
                  <a:pt x="6" y="21"/>
                </a:lnTo>
                <a:lnTo>
                  <a:pt x="9" y="12"/>
                </a:lnTo>
                <a:lnTo>
                  <a:pt x="18" y="3"/>
                </a:lnTo>
                <a:lnTo>
                  <a:pt x="25" y="0"/>
                </a:lnTo>
                <a:lnTo>
                  <a:pt x="31" y="0"/>
                </a:lnTo>
                <a:lnTo>
                  <a:pt x="37" y="0"/>
                </a:lnTo>
                <a:lnTo>
                  <a:pt x="46" y="3"/>
                </a:lnTo>
                <a:lnTo>
                  <a:pt x="49" y="9"/>
                </a:lnTo>
                <a:lnTo>
                  <a:pt x="55" y="21"/>
                </a:lnTo>
                <a:lnTo>
                  <a:pt x="61" y="34"/>
                </a:lnTo>
                <a:lnTo>
                  <a:pt x="61" y="49"/>
                </a:lnTo>
                <a:lnTo>
                  <a:pt x="61" y="64"/>
                </a:lnTo>
                <a:lnTo>
                  <a:pt x="55" y="76"/>
                </a:lnTo>
                <a:lnTo>
                  <a:pt x="52" y="88"/>
                </a:lnTo>
                <a:lnTo>
                  <a:pt x="43" y="95"/>
                </a:lnTo>
                <a:lnTo>
                  <a:pt x="37" y="98"/>
                </a:lnTo>
                <a:lnTo>
                  <a:pt x="31" y="101"/>
                </a:lnTo>
                <a:lnTo>
                  <a:pt x="21" y="98"/>
                </a:lnTo>
                <a:lnTo>
                  <a:pt x="15" y="91"/>
                </a:lnTo>
                <a:lnTo>
                  <a:pt x="6" y="82"/>
                </a:lnTo>
                <a:lnTo>
                  <a:pt x="3" y="73"/>
                </a:lnTo>
                <a:lnTo>
                  <a:pt x="0" y="64"/>
                </a:lnTo>
                <a:lnTo>
                  <a:pt x="0" y="49"/>
                </a:lnTo>
                <a:close/>
                <a:moveTo>
                  <a:pt x="15" y="52"/>
                </a:moveTo>
                <a:lnTo>
                  <a:pt x="15" y="70"/>
                </a:lnTo>
                <a:lnTo>
                  <a:pt x="18" y="85"/>
                </a:lnTo>
                <a:lnTo>
                  <a:pt x="21" y="91"/>
                </a:lnTo>
                <a:lnTo>
                  <a:pt x="25" y="95"/>
                </a:lnTo>
                <a:lnTo>
                  <a:pt x="31" y="95"/>
                </a:lnTo>
                <a:lnTo>
                  <a:pt x="34" y="95"/>
                </a:lnTo>
                <a:lnTo>
                  <a:pt x="37" y="91"/>
                </a:lnTo>
                <a:lnTo>
                  <a:pt x="43" y="88"/>
                </a:lnTo>
                <a:lnTo>
                  <a:pt x="43" y="79"/>
                </a:lnTo>
                <a:lnTo>
                  <a:pt x="46" y="70"/>
                </a:lnTo>
                <a:lnTo>
                  <a:pt x="46" y="58"/>
                </a:lnTo>
                <a:lnTo>
                  <a:pt x="49" y="46"/>
                </a:lnTo>
                <a:lnTo>
                  <a:pt x="46" y="31"/>
                </a:lnTo>
                <a:lnTo>
                  <a:pt x="43" y="18"/>
                </a:lnTo>
                <a:lnTo>
                  <a:pt x="40" y="12"/>
                </a:lnTo>
                <a:lnTo>
                  <a:pt x="37" y="6"/>
                </a:lnTo>
                <a:lnTo>
                  <a:pt x="34" y="3"/>
                </a:lnTo>
                <a:lnTo>
                  <a:pt x="31" y="3"/>
                </a:lnTo>
                <a:lnTo>
                  <a:pt x="28" y="6"/>
                </a:lnTo>
                <a:lnTo>
                  <a:pt x="21" y="9"/>
                </a:lnTo>
                <a:lnTo>
                  <a:pt x="18" y="15"/>
                </a:lnTo>
                <a:lnTo>
                  <a:pt x="15" y="28"/>
                </a:lnTo>
                <a:lnTo>
                  <a:pt x="15" y="40"/>
                </a:lnTo>
                <a:lnTo>
                  <a:pt x="15" y="5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61" name="Freeform 45"/>
          <p:cNvSpPr>
            <a:spLocks noEditPoints="1"/>
          </p:cNvSpPr>
          <p:nvPr/>
        </p:nvSpPr>
        <p:spPr bwMode="auto">
          <a:xfrm>
            <a:off x="647700" y="1512888"/>
            <a:ext cx="96838" cy="160337"/>
          </a:xfrm>
          <a:custGeom>
            <a:avLst/>
            <a:gdLst/>
            <a:ahLst/>
            <a:cxnLst>
              <a:cxn ang="0">
                <a:pos x="0" y="49"/>
              </a:cxn>
              <a:cxn ang="0">
                <a:pos x="0" y="34"/>
              </a:cxn>
              <a:cxn ang="0">
                <a:pos x="6" y="21"/>
              </a:cxn>
              <a:cxn ang="0">
                <a:pos x="9" y="12"/>
              </a:cxn>
              <a:cxn ang="0">
                <a:pos x="18" y="3"/>
              </a:cxn>
              <a:cxn ang="0">
                <a:pos x="25" y="0"/>
              </a:cxn>
              <a:cxn ang="0">
                <a:pos x="31" y="0"/>
              </a:cxn>
              <a:cxn ang="0">
                <a:pos x="37" y="0"/>
              </a:cxn>
              <a:cxn ang="0">
                <a:pos x="46" y="3"/>
              </a:cxn>
              <a:cxn ang="0">
                <a:pos x="49" y="9"/>
              </a:cxn>
              <a:cxn ang="0">
                <a:pos x="55" y="21"/>
              </a:cxn>
              <a:cxn ang="0">
                <a:pos x="61" y="34"/>
              </a:cxn>
              <a:cxn ang="0">
                <a:pos x="61" y="49"/>
              </a:cxn>
              <a:cxn ang="0">
                <a:pos x="61" y="64"/>
              </a:cxn>
              <a:cxn ang="0">
                <a:pos x="55" y="76"/>
              </a:cxn>
              <a:cxn ang="0">
                <a:pos x="52" y="88"/>
              </a:cxn>
              <a:cxn ang="0">
                <a:pos x="43" y="95"/>
              </a:cxn>
              <a:cxn ang="0">
                <a:pos x="37" y="98"/>
              </a:cxn>
              <a:cxn ang="0">
                <a:pos x="31" y="101"/>
              </a:cxn>
              <a:cxn ang="0">
                <a:pos x="22" y="98"/>
              </a:cxn>
              <a:cxn ang="0">
                <a:pos x="15" y="91"/>
              </a:cxn>
              <a:cxn ang="0">
                <a:pos x="6" y="82"/>
              </a:cxn>
              <a:cxn ang="0">
                <a:pos x="3" y="73"/>
              </a:cxn>
              <a:cxn ang="0">
                <a:pos x="0" y="64"/>
              </a:cxn>
              <a:cxn ang="0">
                <a:pos x="0" y="49"/>
              </a:cxn>
              <a:cxn ang="0">
                <a:pos x="15" y="52"/>
              </a:cxn>
              <a:cxn ang="0">
                <a:pos x="15" y="70"/>
              </a:cxn>
              <a:cxn ang="0">
                <a:pos x="18" y="85"/>
              </a:cxn>
              <a:cxn ang="0">
                <a:pos x="22" y="91"/>
              </a:cxn>
              <a:cxn ang="0">
                <a:pos x="25" y="95"/>
              </a:cxn>
              <a:cxn ang="0">
                <a:pos x="31" y="95"/>
              </a:cxn>
              <a:cxn ang="0">
                <a:pos x="34" y="95"/>
              </a:cxn>
              <a:cxn ang="0">
                <a:pos x="37" y="91"/>
              </a:cxn>
              <a:cxn ang="0">
                <a:pos x="43" y="88"/>
              </a:cxn>
              <a:cxn ang="0">
                <a:pos x="43" y="79"/>
              </a:cxn>
              <a:cxn ang="0">
                <a:pos x="46" y="70"/>
              </a:cxn>
              <a:cxn ang="0">
                <a:pos x="46" y="58"/>
              </a:cxn>
              <a:cxn ang="0">
                <a:pos x="49" y="46"/>
              </a:cxn>
              <a:cxn ang="0">
                <a:pos x="46" y="31"/>
              </a:cxn>
              <a:cxn ang="0">
                <a:pos x="43" y="18"/>
              </a:cxn>
              <a:cxn ang="0">
                <a:pos x="40" y="12"/>
              </a:cxn>
              <a:cxn ang="0">
                <a:pos x="37" y="6"/>
              </a:cxn>
              <a:cxn ang="0">
                <a:pos x="34" y="3"/>
              </a:cxn>
              <a:cxn ang="0">
                <a:pos x="31" y="3"/>
              </a:cxn>
              <a:cxn ang="0">
                <a:pos x="28" y="6"/>
              </a:cxn>
              <a:cxn ang="0">
                <a:pos x="22" y="9"/>
              </a:cxn>
              <a:cxn ang="0">
                <a:pos x="18" y="15"/>
              </a:cxn>
              <a:cxn ang="0">
                <a:pos x="15" y="28"/>
              </a:cxn>
              <a:cxn ang="0">
                <a:pos x="15" y="40"/>
              </a:cxn>
              <a:cxn ang="0">
                <a:pos x="15" y="52"/>
              </a:cxn>
            </a:cxnLst>
            <a:rect l="0" t="0" r="r" b="b"/>
            <a:pathLst>
              <a:path w="61" h="101">
                <a:moveTo>
                  <a:pt x="0" y="49"/>
                </a:moveTo>
                <a:lnTo>
                  <a:pt x="0" y="34"/>
                </a:lnTo>
                <a:lnTo>
                  <a:pt x="6" y="21"/>
                </a:lnTo>
                <a:lnTo>
                  <a:pt x="9" y="12"/>
                </a:lnTo>
                <a:lnTo>
                  <a:pt x="18" y="3"/>
                </a:lnTo>
                <a:lnTo>
                  <a:pt x="25" y="0"/>
                </a:lnTo>
                <a:lnTo>
                  <a:pt x="31" y="0"/>
                </a:lnTo>
                <a:lnTo>
                  <a:pt x="37" y="0"/>
                </a:lnTo>
                <a:lnTo>
                  <a:pt x="46" y="3"/>
                </a:lnTo>
                <a:lnTo>
                  <a:pt x="49" y="9"/>
                </a:lnTo>
                <a:lnTo>
                  <a:pt x="55" y="21"/>
                </a:lnTo>
                <a:lnTo>
                  <a:pt x="61" y="34"/>
                </a:lnTo>
                <a:lnTo>
                  <a:pt x="61" y="49"/>
                </a:lnTo>
                <a:lnTo>
                  <a:pt x="61" y="64"/>
                </a:lnTo>
                <a:lnTo>
                  <a:pt x="55" y="76"/>
                </a:lnTo>
                <a:lnTo>
                  <a:pt x="52" y="88"/>
                </a:lnTo>
                <a:lnTo>
                  <a:pt x="43" y="95"/>
                </a:lnTo>
                <a:lnTo>
                  <a:pt x="37" y="98"/>
                </a:lnTo>
                <a:lnTo>
                  <a:pt x="31" y="101"/>
                </a:lnTo>
                <a:lnTo>
                  <a:pt x="22" y="98"/>
                </a:lnTo>
                <a:lnTo>
                  <a:pt x="15" y="91"/>
                </a:lnTo>
                <a:lnTo>
                  <a:pt x="6" y="82"/>
                </a:lnTo>
                <a:lnTo>
                  <a:pt x="3" y="73"/>
                </a:lnTo>
                <a:lnTo>
                  <a:pt x="0" y="64"/>
                </a:lnTo>
                <a:lnTo>
                  <a:pt x="0" y="49"/>
                </a:lnTo>
                <a:close/>
                <a:moveTo>
                  <a:pt x="15" y="52"/>
                </a:moveTo>
                <a:lnTo>
                  <a:pt x="15" y="70"/>
                </a:lnTo>
                <a:lnTo>
                  <a:pt x="18" y="85"/>
                </a:lnTo>
                <a:lnTo>
                  <a:pt x="22" y="91"/>
                </a:lnTo>
                <a:lnTo>
                  <a:pt x="25" y="95"/>
                </a:lnTo>
                <a:lnTo>
                  <a:pt x="31" y="95"/>
                </a:lnTo>
                <a:lnTo>
                  <a:pt x="34" y="95"/>
                </a:lnTo>
                <a:lnTo>
                  <a:pt x="37" y="91"/>
                </a:lnTo>
                <a:lnTo>
                  <a:pt x="43" y="88"/>
                </a:lnTo>
                <a:lnTo>
                  <a:pt x="43" y="79"/>
                </a:lnTo>
                <a:lnTo>
                  <a:pt x="46" y="70"/>
                </a:lnTo>
                <a:lnTo>
                  <a:pt x="46" y="58"/>
                </a:lnTo>
                <a:lnTo>
                  <a:pt x="49" y="46"/>
                </a:lnTo>
                <a:lnTo>
                  <a:pt x="46" y="31"/>
                </a:lnTo>
                <a:lnTo>
                  <a:pt x="43" y="18"/>
                </a:lnTo>
                <a:lnTo>
                  <a:pt x="40" y="12"/>
                </a:lnTo>
                <a:lnTo>
                  <a:pt x="37" y="6"/>
                </a:lnTo>
                <a:lnTo>
                  <a:pt x="34" y="3"/>
                </a:lnTo>
                <a:lnTo>
                  <a:pt x="31" y="3"/>
                </a:lnTo>
                <a:lnTo>
                  <a:pt x="28" y="6"/>
                </a:lnTo>
                <a:lnTo>
                  <a:pt x="22" y="9"/>
                </a:lnTo>
                <a:lnTo>
                  <a:pt x="18" y="15"/>
                </a:lnTo>
                <a:lnTo>
                  <a:pt x="15" y="28"/>
                </a:lnTo>
                <a:lnTo>
                  <a:pt x="15" y="40"/>
                </a:lnTo>
                <a:lnTo>
                  <a:pt x="15" y="5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62" name="Line 46"/>
          <p:cNvSpPr>
            <a:spLocks noChangeShapeType="1"/>
          </p:cNvSpPr>
          <p:nvPr/>
        </p:nvSpPr>
        <p:spPr bwMode="auto">
          <a:xfrm>
            <a:off x="803275" y="488950"/>
            <a:ext cx="3643313"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63" name="Line 47"/>
          <p:cNvSpPr>
            <a:spLocks noChangeShapeType="1"/>
          </p:cNvSpPr>
          <p:nvPr/>
        </p:nvSpPr>
        <p:spPr bwMode="auto">
          <a:xfrm>
            <a:off x="803275" y="6099175"/>
            <a:ext cx="3643313"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64" name="Line 48"/>
          <p:cNvSpPr>
            <a:spLocks noChangeShapeType="1"/>
          </p:cNvSpPr>
          <p:nvPr/>
        </p:nvSpPr>
        <p:spPr bwMode="auto">
          <a:xfrm flipV="1">
            <a:off x="4446588" y="488950"/>
            <a:ext cx="1587" cy="5610225"/>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65" name="Line 49"/>
          <p:cNvSpPr>
            <a:spLocks noChangeShapeType="1"/>
          </p:cNvSpPr>
          <p:nvPr/>
        </p:nvSpPr>
        <p:spPr bwMode="auto">
          <a:xfrm flipV="1">
            <a:off x="803275" y="488950"/>
            <a:ext cx="1588" cy="5610225"/>
          </a:xfrm>
          <a:prstGeom prst="line">
            <a:avLst/>
          </a:prstGeom>
          <a:noFill/>
          <a:ln w="9525">
            <a:solidFill>
              <a:srgbClr val="000000"/>
            </a:solidFill>
            <a:round/>
            <a:headEnd/>
            <a:tailEnd/>
          </a:ln>
        </p:spPr>
        <p:txBody>
          <a:bodyPr>
            <a:prstTxWarp prst="textNoShape">
              <a:avLst/>
            </a:prstTxWarp>
          </a:bodyPr>
          <a:lstStyle/>
          <a:p>
            <a:endParaRPr lang="en-US"/>
          </a:p>
        </p:txBody>
      </p:sp>
      <p:sp>
        <p:nvSpPr>
          <p:cNvPr id="239666" name="Freeform 50"/>
          <p:cNvSpPr>
            <a:spLocks/>
          </p:cNvSpPr>
          <p:nvPr/>
        </p:nvSpPr>
        <p:spPr bwMode="auto">
          <a:xfrm>
            <a:off x="411163" y="392113"/>
            <a:ext cx="101600" cy="153987"/>
          </a:xfrm>
          <a:custGeom>
            <a:avLst/>
            <a:gdLst/>
            <a:ahLst/>
            <a:cxnLst>
              <a:cxn ang="0">
                <a:pos x="64" y="79"/>
              </a:cxn>
              <a:cxn ang="0">
                <a:pos x="58" y="97"/>
              </a:cxn>
              <a:cxn ang="0">
                <a:pos x="0" y="97"/>
              </a:cxn>
              <a:cxn ang="0">
                <a:pos x="0" y="94"/>
              </a:cxn>
              <a:cxn ang="0">
                <a:pos x="15" y="79"/>
              </a:cxn>
              <a:cxn ang="0">
                <a:pos x="27" y="67"/>
              </a:cxn>
              <a:cxn ang="0">
                <a:pos x="37" y="58"/>
              </a:cxn>
              <a:cxn ang="0">
                <a:pos x="43" y="49"/>
              </a:cxn>
              <a:cxn ang="0">
                <a:pos x="46" y="39"/>
              </a:cxn>
              <a:cxn ang="0">
                <a:pos x="46" y="30"/>
              </a:cxn>
              <a:cxn ang="0">
                <a:pos x="46" y="21"/>
              </a:cxn>
              <a:cxn ang="0">
                <a:pos x="40" y="15"/>
              </a:cxn>
              <a:cxn ang="0">
                <a:pos x="34" y="12"/>
              </a:cxn>
              <a:cxn ang="0">
                <a:pos x="27" y="9"/>
              </a:cxn>
              <a:cxn ang="0">
                <a:pos x="18" y="9"/>
              </a:cxn>
              <a:cxn ang="0">
                <a:pos x="12" y="12"/>
              </a:cxn>
              <a:cxn ang="0">
                <a:pos x="9" y="18"/>
              </a:cxn>
              <a:cxn ang="0">
                <a:pos x="3" y="27"/>
              </a:cxn>
              <a:cxn ang="0">
                <a:pos x="3" y="27"/>
              </a:cxn>
              <a:cxn ang="0">
                <a:pos x="6" y="15"/>
              </a:cxn>
              <a:cxn ang="0">
                <a:pos x="12" y="6"/>
              </a:cxn>
              <a:cxn ang="0">
                <a:pos x="18" y="0"/>
              </a:cxn>
              <a:cxn ang="0">
                <a:pos x="30" y="0"/>
              </a:cxn>
              <a:cxn ang="0">
                <a:pos x="40" y="0"/>
              </a:cxn>
              <a:cxn ang="0">
                <a:pos x="49" y="6"/>
              </a:cxn>
              <a:cxn ang="0">
                <a:pos x="55" y="15"/>
              </a:cxn>
              <a:cxn ang="0">
                <a:pos x="58" y="24"/>
              </a:cxn>
              <a:cxn ang="0">
                <a:pos x="58" y="30"/>
              </a:cxn>
              <a:cxn ang="0">
                <a:pos x="55" y="39"/>
              </a:cxn>
              <a:cxn ang="0">
                <a:pos x="49" y="52"/>
              </a:cxn>
              <a:cxn ang="0">
                <a:pos x="37" y="64"/>
              </a:cxn>
              <a:cxn ang="0">
                <a:pos x="27" y="73"/>
              </a:cxn>
              <a:cxn ang="0">
                <a:pos x="18" y="82"/>
              </a:cxn>
              <a:cxn ang="0">
                <a:pos x="15" y="88"/>
              </a:cxn>
              <a:cxn ang="0">
                <a:pos x="40" y="88"/>
              </a:cxn>
              <a:cxn ang="0">
                <a:pos x="46" y="88"/>
              </a:cxn>
              <a:cxn ang="0">
                <a:pos x="52" y="85"/>
              </a:cxn>
              <a:cxn ang="0">
                <a:pos x="55" y="85"/>
              </a:cxn>
              <a:cxn ang="0">
                <a:pos x="58" y="85"/>
              </a:cxn>
              <a:cxn ang="0">
                <a:pos x="58" y="82"/>
              </a:cxn>
              <a:cxn ang="0">
                <a:pos x="61" y="79"/>
              </a:cxn>
              <a:cxn ang="0">
                <a:pos x="64" y="79"/>
              </a:cxn>
            </a:cxnLst>
            <a:rect l="0" t="0" r="r" b="b"/>
            <a:pathLst>
              <a:path w="64" h="97">
                <a:moveTo>
                  <a:pt x="64" y="79"/>
                </a:moveTo>
                <a:lnTo>
                  <a:pt x="58" y="97"/>
                </a:lnTo>
                <a:lnTo>
                  <a:pt x="0" y="97"/>
                </a:lnTo>
                <a:lnTo>
                  <a:pt x="0" y="94"/>
                </a:lnTo>
                <a:lnTo>
                  <a:pt x="15" y="79"/>
                </a:lnTo>
                <a:lnTo>
                  <a:pt x="27" y="67"/>
                </a:lnTo>
                <a:lnTo>
                  <a:pt x="37" y="58"/>
                </a:lnTo>
                <a:lnTo>
                  <a:pt x="43" y="49"/>
                </a:lnTo>
                <a:lnTo>
                  <a:pt x="46" y="39"/>
                </a:lnTo>
                <a:lnTo>
                  <a:pt x="46" y="30"/>
                </a:lnTo>
                <a:lnTo>
                  <a:pt x="46" y="21"/>
                </a:lnTo>
                <a:lnTo>
                  <a:pt x="40" y="15"/>
                </a:lnTo>
                <a:lnTo>
                  <a:pt x="34" y="12"/>
                </a:lnTo>
                <a:lnTo>
                  <a:pt x="27" y="9"/>
                </a:lnTo>
                <a:lnTo>
                  <a:pt x="18" y="9"/>
                </a:lnTo>
                <a:lnTo>
                  <a:pt x="12" y="12"/>
                </a:lnTo>
                <a:lnTo>
                  <a:pt x="9" y="18"/>
                </a:lnTo>
                <a:lnTo>
                  <a:pt x="3" y="27"/>
                </a:lnTo>
                <a:lnTo>
                  <a:pt x="3" y="27"/>
                </a:lnTo>
                <a:lnTo>
                  <a:pt x="6" y="15"/>
                </a:lnTo>
                <a:lnTo>
                  <a:pt x="12" y="6"/>
                </a:lnTo>
                <a:lnTo>
                  <a:pt x="18" y="0"/>
                </a:lnTo>
                <a:lnTo>
                  <a:pt x="30" y="0"/>
                </a:lnTo>
                <a:lnTo>
                  <a:pt x="40" y="0"/>
                </a:lnTo>
                <a:lnTo>
                  <a:pt x="49" y="6"/>
                </a:lnTo>
                <a:lnTo>
                  <a:pt x="55" y="15"/>
                </a:lnTo>
                <a:lnTo>
                  <a:pt x="58" y="24"/>
                </a:lnTo>
                <a:lnTo>
                  <a:pt x="58" y="30"/>
                </a:lnTo>
                <a:lnTo>
                  <a:pt x="55" y="39"/>
                </a:lnTo>
                <a:lnTo>
                  <a:pt x="49" y="52"/>
                </a:lnTo>
                <a:lnTo>
                  <a:pt x="37" y="64"/>
                </a:lnTo>
                <a:lnTo>
                  <a:pt x="27" y="73"/>
                </a:lnTo>
                <a:lnTo>
                  <a:pt x="18" y="82"/>
                </a:lnTo>
                <a:lnTo>
                  <a:pt x="15" y="88"/>
                </a:lnTo>
                <a:lnTo>
                  <a:pt x="40" y="88"/>
                </a:lnTo>
                <a:lnTo>
                  <a:pt x="46" y="88"/>
                </a:lnTo>
                <a:lnTo>
                  <a:pt x="52" y="85"/>
                </a:lnTo>
                <a:lnTo>
                  <a:pt x="55" y="85"/>
                </a:lnTo>
                <a:lnTo>
                  <a:pt x="58" y="85"/>
                </a:lnTo>
                <a:lnTo>
                  <a:pt x="58" y="82"/>
                </a:lnTo>
                <a:lnTo>
                  <a:pt x="61" y="79"/>
                </a:lnTo>
                <a:lnTo>
                  <a:pt x="64" y="7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67" name="Freeform 51"/>
          <p:cNvSpPr>
            <a:spLocks/>
          </p:cNvSpPr>
          <p:nvPr/>
        </p:nvSpPr>
        <p:spPr bwMode="auto">
          <a:xfrm>
            <a:off x="536575" y="392113"/>
            <a:ext cx="87313" cy="158750"/>
          </a:xfrm>
          <a:custGeom>
            <a:avLst/>
            <a:gdLst/>
            <a:ahLst/>
            <a:cxnLst>
              <a:cxn ang="0">
                <a:pos x="55" y="0"/>
              </a:cxn>
              <a:cxn ang="0">
                <a:pos x="49" y="12"/>
              </a:cxn>
              <a:cxn ang="0">
                <a:pos x="18" y="12"/>
              </a:cxn>
              <a:cxn ang="0">
                <a:pos x="12" y="27"/>
              </a:cxn>
              <a:cxn ang="0">
                <a:pos x="25" y="27"/>
              </a:cxn>
              <a:cxn ang="0">
                <a:pos x="34" y="33"/>
              </a:cxn>
              <a:cxn ang="0">
                <a:pos x="43" y="39"/>
              </a:cxn>
              <a:cxn ang="0">
                <a:pos x="49" y="46"/>
              </a:cxn>
              <a:cxn ang="0">
                <a:pos x="52" y="55"/>
              </a:cxn>
              <a:cxn ang="0">
                <a:pos x="52" y="64"/>
              </a:cxn>
              <a:cxn ang="0">
                <a:pos x="52" y="70"/>
              </a:cxn>
              <a:cxn ang="0">
                <a:pos x="49" y="76"/>
              </a:cxn>
              <a:cxn ang="0">
                <a:pos x="46" y="82"/>
              </a:cxn>
              <a:cxn ang="0">
                <a:pos x="43" y="88"/>
              </a:cxn>
              <a:cxn ang="0">
                <a:pos x="37" y="91"/>
              </a:cxn>
              <a:cxn ang="0">
                <a:pos x="31" y="94"/>
              </a:cxn>
              <a:cxn ang="0">
                <a:pos x="25" y="97"/>
              </a:cxn>
              <a:cxn ang="0">
                <a:pos x="15" y="100"/>
              </a:cxn>
              <a:cxn ang="0">
                <a:pos x="6" y="97"/>
              </a:cxn>
              <a:cxn ang="0">
                <a:pos x="3" y="97"/>
              </a:cxn>
              <a:cxn ang="0">
                <a:pos x="0" y="94"/>
              </a:cxn>
              <a:cxn ang="0">
                <a:pos x="0" y="88"/>
              </a:cxn>
              <a:cxn ang="0">
                <a:pos x="0" y="88"/>
              </a:cxn>
              <a:cxn ang="0">
                <a:pos x="0" y="85"/>
              </a:cxn>
              <a:cxn ang="0">
                <a:pos x="3" y="85"/>
              </a:cxn>
              <a:cxn ang="0">
                <a:pos x="3" y="85"/>
              </a:cxn>
              <a:cxn ang="0">
                <a:pos x="6" y="85"/>
              </a:cxn>
              <a:cxn ang="0">
                <a:pos x="6" y="85"/>
              </a:cxn>
              <a:cxn ang="0">
                <a:pos x="9" y="85"/>
              </a:cxn>
              <a:cxn ang="0">
                <a:pos x="12" y="88"/>
              </a:cxn>
              <a:cxn ang="0">
                <a:pos x="18" y="91"/>
              </a:cxn>
              <a:cxn ang="0">
                <a:pos x="22" y="91"/>
              </a:cxn>
              <a:cxn ang="0">
                <a:pos x="31" y="91"/>
              </a:cxn>
              <a:cxn ang="0">
                <a:pos x="37" y="85"/>
              </a:cxn>
              <a:cxn ang="0">
                <a:pos x="43" y="79"/>
              </a:cxn>
              <a:cxn ang="0">
                <a:pos x="43" y="70"/>
              </a:cxn>
              <a:cxn ang="0">
                <a:pos x="43" y="61"/>
              </a:cxn>
              <a:cxn ang="0">
                <a:pos x="37" y="55"/>
              </a:cxn>
              <a:cxn ang="0">
                <a:pos x="31" y="46"/>
              </a:cxn>
              <a:cxn ang="0">
                <a:pos x="22" y="42"/>
              </a:cxn>
              <a:cxn ang="0">
                <a:pos x="12" y="39"/>
              </a:cxn>
              <a:cxn ang="0">
                <a:pos x="0" y="39"/>
              </a:cxn>
              <a:cxn ang="0">
                <a:pos x="18" y="0"/>
              </a:cxn>
              <a:cxn ang="0">
                <a:pos x="55" y="0"/>
              </a:cxn>
            </a:cxnLst>
            <a:rect l="0" t="0" r="r" b="b"/>
            <a:pathLst>
              <a:path w="55" h="100">
                <a:moveTo>
                  <a:pt x="55" y="0"/>
                </a:moveTo>
                <a:lnTo>
                  <a:pt x="49" y="12"/>
                </a:lnTo>
                <a:lnTo>
                  <a:pt x="18" y="12"/>
                </a:lnTo>
                <a:lnTo>
                  <a:pt x="12" y="27"/>
                </a:lnTo>
                <a:lnTo>
                  <a:pt x="25" y="27"/>
                </a:lnTo>
                <a:lnTo>
                  <a:pt x="34" y="33"/>
                </a:lnTo>
                <a:lnTo>
                  <a:pt x="43" y="39"/>
                </a:lnTo>
                <a:lnTo>
                  <a:pt x="49" y="46"/>
                </a:lnTo>
                <a:lnTo>
                  <a:pt x="52" y="55"/>
                </a:lnTo>
                <a:lnTo>
                  <a:pt x="52" y="64"/>
                </a:lnTo>
                <a:lnTo>
                  <a:pt x="52" y="70"/>
                </a:lnTo>
                <a:lnTo>
                  <a:pt x="49" y="76"/>
                </a:lnTo>
                <a:lnTo>
                  <a:pt x="46" y="82"/>
                </a:lnTo>
                <a:lnTo>
                  <a:pt x="43" y="88"/>
                </a:lnTo>
                <a:lnTo>
                  <a:pt x="37" y="91"/>
                </a:lnTo>
                <a:lnTo>
                  <a:pt x="31" y="94"/>
                </a:lnTo>
                <a:lnTo>
                  <a:pt x="25" y="97"/>
                </a:lnTo>
                <a:lnTo>
                  <a:pt x="15" y="100"/>
                </a:lnTo>
                <a:lnTo>
                  <a:pt x="6" y="97"/>
                </a:lnTo>
                <a:lnTo>
                  <a:pt x="3" y="97"/>
                </a:lnTo>
                <a:lnTo>
                  <a:pt x="0" y="94"/>
                </a:lnTo>
                <a:lnTo>
                  <a:pt x="0" y="88"/>
                </a:lnTo>
                <a:lnTo>
                  <a:pt x="0" y="88"/>
                </a:lnTo>
                <a:lnTo>
                  <a:pt x="0" y="85"/>
                </a:lnTo>
                <a:lnTo>
                  <a:pt x="3" y="85"/>
                </a:lnTo>
                <a:lnTo>
                  <a:pt x="3" y="85"/>
                </a:lnTo>
                <a:lnTo>
                  <a:pt x="6" y="85"/>
                </a:lnTo>
                <a:lnTo>
                  <a:pt x="6" y="85"/>
                </a:lnTo>
                <a:lnTo>
                  <a:pt x="9" y="85"/>
                </a:lnTo>
                <a:lnTo>
                  <a:pt x="12" y="88"/>
                </a:lnTo>
                <a:lnTo>
                  <a:pt x="18" y="91"/>
                </a:lnTo>
                <a:lnTo>
                  <a:pt x="22" y="91"/>
                </a:lnTo>
                <a:lnTo>
                  <a:pt x="31" y="91"/>
                </a:lnTo>
                <a:lnTo>
                  <a:pt x="37" y="85"/>
                </a:lnTo>
                <a:lnTo>
                  <a:pt x="43" y="79"/>
                </a:lnTo>
                <a:lnTo>
                  <a:pt x="43" y="70"/>
                </a:lnTo>
                <a:lnTo>
                  <a:pt x="43" y="61"/>
                </a:lnTo>
                <a:lnTo>
                  <a:pt x="37" y="55"/>
                </a:lnTo>
                <a:lnTo>
                  <a:pt x="31" y="46"/>
                </a:lnTo>
                <a:lnTo>
                  <a:pt x="22" y="42"/>
                </a:lnTo>
                <a:lnTo>
                  <a:pt x="12" y="39"/>
                </a:lnTo>
                <a:lnTo>
                  <a:pt x="0" y="39"/>
                </a:lnTo>
                <a:lnTo>
                  <a:pt x="18" y="0"/>
                </a:lnTo>
                <a:lnTo>
                  <a:pt x="5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68" name="Freeform 52"/>
          <p:cNvSpPr>
            <a:spLocks noEditPoints="1"/>
          </p:cNvSpPr>
          <p:nvPr/>
        </p:nvSpPr>
        <p:spPr bwMode="auto">
          <a:xfrm>
            <a:off x="647700" y="392113"/>
            <a:ext cx="96838" cy="158750"/>
          </a:xfrm>
          <a:custGeom>
            <a:avLst/>
            <a:gdLst/>
            <a:ahLst/>
            <a:cxnLst>
              <a:cxn ang="0">
                <a:pos x="0" y="49"/>
              </a:cxn>
              <a:cxn ang="0">
                <a:pos x="0" y="33"/>
              </a:cxn>
              <a:cxn ang="0">
                <a:pos x="6" y="21"/>
              </a:cxn>
              <a:cxn ang="0">
                <a:pos x="9" y="12"/>
              </a:cxn>
              <a:cxn ang="0">
                <a:pos x="18" y="3"/>
              </a:cxn>
              <a:cxn ang="0">
                <a:pos x="25" y="0"/>
              </a:cxn>
              <a:cxn ang="0">
                <a:pos x="31" y="0"/>
              </a:cxn>
              <a:cxn ang="0">
                <a:pos x="37" y="0"/>
              </a:cxn>
              <a:cxn ang="0">
                <a:pos x="46" y="3"/>
              </a:cxn>
              <a:cxn ang="0">
                <a:pos x="49" y="9"/>
              </a:cxn>
              <a:cxn ang="0">
                <a:pos x="55" y="21"/>
              </a:cxn>
              <a:cxn ang="0">
                <a:pos x="61" y="33"/>
              </a:cxn>
              <a:cxn ang="0">
                <a:pos x="61" y="49"/>
              </a:cxn>
              <a:cxn ang="0">
                <a:pos x="61" y="64"/>
              </a:cxn>
              <a:cxn ang="0">
                <a:pos x="55" y="76"/>
              </a:cxn>
              <a:cxn ang="0">
                <a:pos x="52" y="88"/>
              </a:cxn>
              <a:cxn ang="0">
                <a:pos x="43" y="94"/>
              </a:cxn>
              <a:cxn ang="0">
                <a:pos x="37" y="97"/>
              </a:cxn>
              <a:cxn ang="0">
                <a:pos x="31" y="100"/>
              </a:cxn>
              <a:cxn ang="0">
                <a:pos x="22" y="97"/>
              </a:cxn>
              <a:cxn ang="0">
                <a:pos x="15" y="91"/>
              </a:cxn>
              <a:cxn ang="0">
                <a:pos x="6" y="82"/>
              </a:cxn>
              <a:cxn ang="0">
                <a:pos x="3" y="73"/>
              </a:cxn>
              <a:cxn ang="0">
                <a:pos x="0" y="61"/>
              </a:cxn>
              <a:cxn ang="0">
                <a:pos x="0" y="49"/>
              </a:cxn>
              <a:cxn ang="0">
                <a:pos x="15" y="52"/>
              </a:cxn>
              <a:cxn ang="0">
                <a:pos x="15" y="70"/>
              </a:cxn>
              <a:cxn ang="0">
                <a:pos x="18" y="85"/>
              </a:cxn>
              <a:cxn ang="0">
                <a:pos x="22" y="91"/>
              </a:cxn>
              <a:cxn ang="0">
                <a:pos x="25" y="94"/>
              </a:cxn>
              <a:cxn ang="0">
                <a:pos x="31" y="94"/>
              </a:cxn>
              <a:cxn ang="0">
                <a:pos x="34" y="94"/>
              </a:cxn>
              <a:cxn ang="0">
                <a:pos x="37" y="91"/>
              </a:cxn>
              <a:cxn ang="0">
                <a:pos x="43" y="85"/>
              </a:cxn>
              <a:cxn ang="0">
                <a:pos x="43" y="79"/>
              </a:cxn>
              <a:cxn ang="0">
                <a:pos x="46" y="70"/>
              </a:cxn>
              <a:cxn ang="0">
                <a:pos x="46" y="58"/>
              </a:cxn>
              <a:cxn ang="0">
                <a:pos x="49" y="46"/>
              </a:cxn>
              <a:cxn ang="0">
                <a:pos x="46" y="30"/>
              </a:cxn>
              <a:cxn ang="0">
                <a:pos x="43" y="18"/>
              </a:cxn>
              <a:cxn ang="0">
                <a:pos x="40" y="9"/>
              </a:cxn>
              <a:cxn ang="0">
                <a:pos x="37" y="6"/>
              </a:cxn>
              <a:cxn ang="0">
                <a:pos x="34" y="3"/>
              </a:cxn>
              <a:cxn ang="0">
                <a:pos x="31" y="3"/>
              </a:cxn>
              <a:cxn ang="0">
                <a:pos x="28" y="3"/>
              </a:cxn>
              <a:cxn ang="0">
                <a:pos x="22" y="6"/>
              </a:cxn>
              <a:cxn ang="0">
                <a:pos x="18" y="15"/>
              </a:cxn>
              <a:cxn ang="0">
                <a:pos x="15" y="27"/>
              </a:cxn>
              <a:cxn ang="0">
                <a:pos x="15" y="39"/>
              </a:cxn>
              <a:cxn ang="0">
                <a:pos x="15" y="52"/>
              </a:cxn>
            </a:cxnLst>
            <a:rect l="0" t="0" r="r" b="b"/>
            <a:pathLst>
              <a:path w="61" h="100">
                <a:moveTo>
                  <a:pt x="0" y="49"/>
                </a:moveTo>
                <a:lnTo>
                  <a:pt x="0" y="33"/>
                </a:lnTo>
                <a:lnTo>
                  <a:pt x="6" y="21"/>
                </a:lnTo>
                <a:lnTo>
                  <a:pt x="9" y="12"/>
                </a:lnTo>
                <a:lnTo>
                  <a:pt x="18" y="3"/>
                </a:lnTo>
                <a:lnTo>
                  <a:pt x="25" y="0"/>
                </a:lnTo>
                <a:lnTo>
                  <a:pt x="31" y="0"/>
                </a:lnTo>
                <a:lnTo>
                  <a:pt x="37" y="0"/>
                </a:lnTo>
                <a:lnTo>
                  <a:pt x="46" y="3"/>
                </a:lnTo>
                <a:lnTo>
                  <a:pt x="49" y="9"/>
                </a:lnTo>
                <a:lnTo>
                  <a:pt x="55" y="21"/>
                </a:lnTo>
                <a:lnTo>
                  <a:pt x="61" y="33"/>
                </a:lnTo>
                <a:lnTo>
                  <a:pt x="61" y="49"/>
                </a:lnTo>
                <a:lnTo>
                  <a:pt x="61" y="64"/>
                </a:lnTo>
                <a:lnTo>
                  <a:pt x="55" y="76"/>
                </a:lnTo>
                <a:lnTo>
                  <a:pt x="52" y="88"/>
                </a:lnTo>
                <a:lnTo>
                  <a:pt x="43" y="94"/>
                </a:lnTo>
                <a:lnTo>
                  <a:pt x="37" y="97"/>
                </a:lnTo>
                <a:lnTo>
                  <a:pt x="31" y="100"/>
                </a:lnTo>
                <a:lnTo>
                  <a:pt x="22" y="97"/>
                </a:lnTo>
                <a:lnTo>
                  <a:pt x="15" y="91"/>
                </a:lnTo>
                <a:lnTo>
                  <a:pt x="6" y="82"/>
                </a:lnTo>
                <a:lnTo>
                  <a:pt x="3" y="73"/>
                </a:lnTo>
                <a:lnTo>
                  <a:pt x="0" y="61"/>
                </a:lnTo>
                <a:lnTo>
                  <a:pt x="0" y="49"/>
                </a:lnTo>
                <a:close/>
                <a:moveTo>
                  <a:pt x="15" y="52"/>
                </a:moveTo>
                <a:lnTo>
                  <a:pt x="15" y="70"/>
                </a:lnTo>
                <a:lnTo>
                  <a:pt x="18" y="85"/>
                </a:lnTo>
                <a:lnTo>
                  <a:pt x="22" y="91"/>
                </a:lnTo>
                <a:lnTo>
                  <a:pt x="25" y="94"/>
                </a:lnTo>
                <a:lnTo>
                  <a:pt x="31" y="94"/>
                </a:lnTo>
                <a:lnTo>
                  <a:pt x="34" y="94"/>
                </a:lnTo>
                <a:lnTo>
                  <a:pt x="37" y="91"/>
                </a:lnTo>
                <a:lnTo>
                  <a:pt x="43" y="85"/>
                </a:lnTo>
                <a:lnTo>
                  <a:pt x="43" y="79"/>
                </a:lnTo>
                <a:lnTo>
                  <a:pt x="46" y="70"/>
                </a:lnTo>
                <a:lnTo>
                  <a:pt x="46" y="58"/>
                </a:lnTo>
                <a:lnTo>
                  <a:pt x="49" y="46"/>
                </a:lnTo>
                <a:lnTo>
                  <a:pt x="46" y="30"/>
                </a:lnTo>
                <a:lnTo>
                  <a:pt x="43" y="18"/>
                </a:lnTo>
                <a:lnTo>
                  <a:pt x="40" y="9"/>
                </a:lnTo>
                <a:lnTo>
                  <a:pt x="37" y="6"/>
                </a:lnTo>
                <a:lnTo>
                  <a:pt x="34" y="3"/>
                </a:lnTo>
                <a:lnTo>
                  <a:pt x="31" y="3"/>
                </a:lnTo>
                <a:lnTo>
                  <a:pt x="28" y="3"/>
                </a:lnTo>
                <a:lnTo>
                  <a:pt x="22" y="6"/>
                </a:lnTo>
                <a:lnTo>
                  <a:pt x="18" y="15"/>
                </a:lnTo>
                <a:lnTo>
                  <a:pt x="15" y="27"/>
                </a:lnTo>
                <a:lnTo>
                  <a:pt x="15" y="39"/>
                </a:lnTo>
                <a:lnTo>
                  <a:pt x="15" y="5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669" name="Line 53"/>
          <p:cNvSpPr>
            <a:spLocks noChangeShapeType="1"/>
          </p:cNvSpPr>
          <p:nvPr/>
        </p:nvSpPr>
        <p:spPr bwMode="auto">
          <a:xfrm>
            <a:off x="1044575" y="5491163"/>
            <a:ext cx="1588" cy="527050"/>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0" name="Line 54"/>
          <p:cNvSpPr>
            <a:spLocks noChangeShapeType="1"/>
          </p:cNvSpPr>
          <p:nvPr/>
        </p:nvSpPr>
        <p:spPr bwMode="auto">
          <a:xfrm>
            <a:off x="1016000" y="5491163"/>
            <a:ext cx="6191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1" name="Line 55"/>
          <p:cNvSpPr>
            <a:spLocks noChangeShapeType="1"/>
          </p:cNvSpPr>
          <p:nvPr/>
        </p:nvSpPr>
        <p:spPr bwMode="auto">
          <a:xfrm>
            <a:off x="1016000" y="6018213"/>
            <a:ext cx="6191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2" name="Line 56"/>
          <p:cNvSpPr>
            <a:spLocks noChangeShapeType="1"/>
          </p:cNvSpPr>
          <p:nvPr/>
        </p:nvSpPr>
        <p:spPr bwMode="auto">
          <a:xfrm>
            <a:off x="1169988" y="5245100"/>
            <a:ext cx="1587" cy="7381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3" name="Line 57"/>
          <p:cNvSpPr>
            <a:spLocks noChangeShapeType="1"/>
          </p:cNvSpPr>
          <p:nvPr/>
        </p:nvSpPr>
        <p:spPr bwMode="auto">
          <a:xfrm>
            <a:off x="1136650" y="5245100"/>
            <a:ext cx="61913" cy="15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4" name="Line 58"/>
          <p:cNvSpPr>
            <a:spLocks noChangeShapeType="1"/>
          </p:cNvSpPr>
          <p:nvPr/>
        </p:nvSpPr>
        <p:spPr bwMode="auto">
          <a:xfrm>
            <a:off x="1136650" y="5983288"/>
            <a:ext cx="6191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5" name="Line 59"/>
          <p:cNvSpPr>
            <a:spLocks noChangeShapeType="1"/>
          </p:cNvSpPr>
          <p:nvPr/>
        </p:nvSpPr>
        <p:spPr bwMode="auto">
          <a:xfrm>
            <a:off x="1290638" y="5219700"/>
            <a:ext cx="1587" cy="6873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6" name="Line 60"/>
          <p:cNvSpPr>
            <a:spLocks noChangeShapeType="1"/>
          </p:cNvSpPr>
          <p:nvPr/>
        </p:nvSpPr>
        <p:spPr bwMode="auto">
          <a:xfrm>
            <a:off x="1257300" y="5219700"/>
            <a:ext cx="61913" cy="15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7" name="Line 61"/>
          <p:cNvSpPr>
            <a:spLocks noChangeShapeType="1"/>
          </p:cNvSpPr>
          <p:nvPr/>
        </p:nvSpPr>
        <p:spPr bwMode="auto">
          <a:xfrm>
            <a:off x="1257300" y="5907088"/>
            <a:ext cx="6191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8" name="Line 62"/>
          <p:cNvSpPr>
            <a:spLocks noChangeShapeType="1"/>
          </p:cNvSpPr>
          <p:nvPr/>
        </p:nvSpPr>
        <p:spPr bwMode="auto">
          <a:xfrm>
            <a:off x="1411288" y="5335588"/>
            <a:ext cx="1587" cy="581025"/>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79" name="Line 63"/>
          <p:cNvSpPr>
            <a:spLocks noChangeShapeType="1"/>
          </p:cNvSpPr>
          <p:nvPr/>
        </p:nvSpPr>
        <p:spPr bwMode="auto">
          <a:xfrm>
            <a:off x="1377950" y="5335588"/>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0" name="Line 64"/>
          <p:cNvSpPr>
            <a:spLocks noChangeShapeType="1"/>
          </p:cNvSpPr>
          <p:nvPr/>
        </p:nvSpPr>
        <p:spPr bwMode="auto">
          <a:xfrm>
            <a:off x="1377950" y="5916613"/>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1" name="Line 65"/>
          <p:cNvSpPr>
            <a:spLocks noChangeShapeType="1"/>
          </p:cNvSpPr>
          <p:nvPr/>
        </p:nvSpPr>
        <p:spPr bwMode="auto">
          <a:xfrm>
            <a:off x="1531938" y="5205413"/>
            <a:ext cx="1587" cy="614362"/>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2" name="Line 66"/>
          <p:cNvSpPr>
            <a:spLocks noChangeShapeType="1"/>
          </p:cNvSpPr>
          <p:nvPr/>
        </p:nvSpPr>
        <p:spPr bwMode="auto">
          <a:xfrm>
            <a:off x="1498600" y="5205413"/>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3" name="Line 67"/>
          <p:cNvSpPr>
            <a:spLocks noChangeShapeType="1"/>
          </p:cNvSpPr>
          <p:nvPr/>
        </p:nvSpPr>
        <p:spPr bwMode="auto">
          <a:xfrm>
            <a:off x="1498600" y="5819775"/>
            <a:ext cx="68263" cy="15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4" name="Line 68"/>
          <p:cNvSpPr>
            <a:spLocks noChangeShapeType="1"/>
          </p:cNvSpPr>
          <p:nvPr/>
        </p:nvSpPr>
        <p:spPr bwMode="auto">
          <a:xfrm>
            <a:off x="1774825" y="5080000"/>
            <a:ext cx="1588" cy="749300"/>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5" name="Line 69"/>
          <p:cNvSpPr>
            <a:spLocks noChangeShapeType="1"/>
          </p:cNvSpPr>
          <p:nvPr/>
        </p:nvSpPr>
        <p:spPr bwMode="auto">
          <a:xfrm>
            <a:off x="1739900" y="5080000"/>
            <a:ext cx="68263" cy="15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6" name="Line 70"/>
          <p:cNvSpPr>
            <a:spLocks noChangeShapeType="1"/>
          </p:cNvSpPr>
          <p:nvPr/>
        </p:nvSpPr>
        <p:spPr bwMode="auto">
          <a:xfrm>
            <a:off x="1739900" y="5829300"/>
            <a:ext cx="68263" cy="15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7" name="Line 71"/>
          <p:cNvSpPr>
            <a:spLocks noChangeShapeType="1"/>
          </p:cNvSpPr>
          <p:nvPr/>
        </p:nvSpPr>
        <p:spPr bwMode="auto">
          <a:xfrm>
            <a:off x="1895475" y="5370513"/>
            <a:ext cx="1588" cy="434975"/>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8" name="Line 72"/>
          <p:cNvSpPr>
            <a:spLocks noChangeShapeType="1"/>
          </p:cNvSpPr>
          <p:nvPr/>
        </p:nvSpPr>
        <p:spPr bwMode="auto">
          <a:xfrm>
            <a:off x="1860550" y="5370513"/>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89" name="Line 73"/>
          <p:cNvSpPr>
            <a:spLocks noChangeShapeType="1"/>
          </p:cNvSpPr>
          <p:nvPr/>
        </p:nvSpPr>
        <p:spPr bwMode="auto">
          <a:xfrm>
            <a:off x="1860550" y="5805488"/>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0" name="Line 74"/>
          <p:cNvSpPr>
            <a:spLocks noChangeShapeType="1"/>
          </p:cNvSpPr>
          <p:nvPr/>
        </p:nvSpPr>
        <p:spPr bwMode="auto">
          <a:xfrm>
            <a:off x="2136775" y="4794250"/>
            <a:ext cx="1588" cy="90963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1" name="Line 75"/>
          <p:cNvSpPr>
            <a:spLocks noChangeShapeType="1"/>
          </p:cNvSpPr>
          <p:nvPr/>
        </p:nvSpPr>
        <p:spPr bwMode="auto">
          <a:xfrm>
            <a:off x="2108200" y="4794250"/>
            <a:ext cx="61913" cy="15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2" name="Line 76"/>
          <p:cNvSpPr>
            <a:spLocks noChangeShapeType="1"/>
          </p:cNvSpPr>
          <p:nvPr/>
        </p:nvSpPr>
        <p:spPr bwMode="auto">
          <a:xfrm>
            <a:off x="2108200" y="5703888"/>
            <a:ext cx="6191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3" name="Line 77"/>
          <p:cNvSpPr>
            <a:spLocks noChangeShapeType="1"/>
          </p:cNvSpPr>
          <p:nvPr/>
        </p:nvSpPr>
        <p:spPr bwMode="auto">
          <a:xfrm>
            <a:off x="2503488" y="5011738"/>
            <a:ext cx="1587" cy="638175"/>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4" name="Line 78"/>
          <p:cNvSpPr>
            <a:spLocks noChangeShapeType="1"/>
          </p:cNvSpPr>
          <p:nvPr/>
        </p:nvSpPr>
        <p:spPr bwMode="auto">
          <a:xfrm>
            <a:off x="2470150" y="5011738"/>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5" name="Line 79"/>
          <p:cNvSpPr>
            <a:spLocks noChangeShapeType="1"/>
          </p:cNvSpPr>
          <p:nvPr/>
        </p:nvSpPr>
        <p:spPr bwMode="auto">
          <a:xfrm>
            <a:off x="2470150" y="5649913"/>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6" name="Line 80"/>
          <p:cNvSpPr>
            <a:spLocks noChangeShapeType="1"/>
          </p:cNvSpPr>
          <p:nvPr/>
        </p:nvSpPr>
        <p:spPr bwMode="auto">
          <a:xfrm>
            <a:off x="2746375" y="4964113"/>
            <a:ext cx="1588" cy="695325"/>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7" name="Line 81"/>
          <p:cNvSpPr>
            <a:spLocks noChangeShapeType="1"/>
          </p:cNvSpPr>
          <p:nvPr/>
        </p:nvSpPr>
        <p:spPr bwMode="auto">
          <a:xfrm>
            <a:off x="2711450" y="4964113"/>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8" name="Line 82"/>
          <p:cNvSpPr>
            <a:spLocks noChangeShapeType="1"/>
          </p:cNvSpPr>
          <p:nvPr/>
        </p:nvSpPr>
        <p:spPr bwMode="auto">
          <a:xfrm>
            <a:off x="2711450" y="5659438"/>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699" name="Line 83"/>
          <p:cNvSpPr>
            <a:spLocks noChangeShapeType="1"/>
          </p:cNvSpPr>
          <p:nvPr/>
        </p:nvSpPr>
        <p:spPr bwMode="auto">
          <a:xfrm>
            <a:off x="3228975" y="4872038"/>
            <a:ext cx="1588" cy="633412"/>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700" name="Line 84"/>
          <p:cNvSpPr>
            <a:spLocks noChangeShapeType="1"/>
          </p:cNvSpPr>
          <p:nvPr/>
        </p:nvSpPr>
        <p:spPr bwMode="auto">
          <a:xfrm>
            <a:off x="3200400" y="4872038"/>
            <a:ext cx="6191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701" name="Line 85"/>
          <p:cNvSpPr>
            <a:spLocks noChangeShapeType="1"/>
          </p:cNvSpPr>
          <p:nvPr/>
        </p:nvSpPr>
        <p:spPr bwMode="auto">
          <a:xfrm>
            <a:off x="3200400" y="5505450"/>
            <a:ext cx="61913" cy="15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702" name="Line 86"/>
          <p:cNvSpPr>
            <a:spLocks noChangeShapeType="1"/>
          </p:cNvSpPr>
          <p:nvPr/>
        </p:nvSpPr>
        <p:spPr bwMode="auto">
          <a:xfrm>
            <a:off x="3716338" y="5132388"/>
            <a:ext cx="1587" cy="392112"/>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703" name="Line 87"/>
          <p:cNvSpPr>
            <a:spLocks noChangeShapeType="1"/>
          </p:cNvSpPr>
          <p:nvPr/>
        </p:nvSpPr>
        <p:spPr bwMode="auto">
          <a:xfrm>
            <a:off x="3683000" y="5132388"/>
            <a:ext cx="6826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704" name="Line 88"/>
          <p:cNvSpPr>
            <a:spLocks noChangeShapeType="1"/>
          </p:cNvSpPr>
          <p:nvPr/>
        </p:nvSpPr>
        <p:spPr bwMode="auto">
          <a:xfrm>
            <a:off x="3683000" y="5524500"/>
            <a:ext cx="68263" cy="15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705" name="Line 89"/>
          <p:cNvSpPr>
            <a:spLocks noChangeShapeType="1"/>
          </p:cNvSpPr>
          <p:nvPr/>
        </p:nvSpPr>
        <p:spPr bwMode="auto">
          <a:xfrm>
            <a:off x="4321175" y="5080000"/>
            <a:ext cx="1588" cy="40163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706" name="Line 90"/>
          <p:cNvSpPr>
            <a:spLocks noChangeShapeType="1"/>
          </p:cNvSpPr>
          <p:nvPr/>
        </p:nvSpPr>
        <p:spPr bwMode="auto">
          <a:xfrm>
            <a:off x="4292600" y="5080000"/>
            <a:ext cx="61913" cy="1588"/>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707" name="Line 91"/>
          <p:cNvSpPr>
            <a:spLocks noChangeShapeType="1"/>
          </p:cNvSpPr>
          <p:nvPr/>
        </p:nvSpPr>
        <p:spPr bwMode="auto">
          <a:xfrm>
            <a:off x="4292600" y="5481638"/>
            <a:ext cx="61913" cy="1587"/>
          </a:xfrm>
          <a:prstGeom prst="line">
            <a:avLst/>
          </a:prstGeom>
          <a:noFill/>
          <a:ln w="9525">
            <a:solidFill>
              <a:srgbClr val="FF0000"/>
            </a:solidFill>
            <a:round/>
            <a:headEnd/>
            <a:tailEnd/>
          </a:ln>
        </p:spPr>
        <p:txBody>
          <a:bodyPr>
            <a:prstTxWarp prst="textNoShape">
              <a:avLst/>
            </a:prstTxWarp>
          </a:bodyPr>
          <a:lstStyle/>
          <a:p>
            <a:endParaRPr lang="en-US"/>
          </a:p>
        </p:txBody>
      </p:sp>
      <p:sp>
        <p:nvSpPr>
          <p:cNvPr id="239708" name="Freeform 92"/>
          <p:cNvSpPr>
            <a:spLocks/>
          </p:cNvSpPr>
          <p:nvPr/>
        </p:nvSpPr>
        <p:spPr bwMode="auto">
          <a:xfrm>
            <a:off x="1044575" y="5214938"/>
            <a:ext cx="3276600" cy="590550"/>
          </a:xfrm>
          <a:custGeom>
            <a:avLst/>
            <a:gdLst/>
            <a:ahLst/>
            <a:cxnLst>
              <a:cxn ang="0">
                <a:pos x="0" y="372"/>
              </a:cxn>
              <a:cxn ang="0">
                <a:pos x="79" y="320"/>
              </a:cxn>
              <a:cxn ang="0">
                <a:pos x="155" y="317"/>
              </a:cxn>
              <a:cxn ang="0">
                <a:pos x="231" y="277"/>
              </a:cxn>
              <a:cxn ang="0">
                <a:pos x="307" y="67"/>
              </a:cxn>
              <a:cxn ang="0">
                <a:pos x="460" y="174"/>
              </a:cxn>
              <a:cxn ang="0">
                <a:pos x="536" y="262"/>
              </a:cxn>
              <a:cxn ang="0">
                <a:pos x="688" y="82"/>
              </a:cxn>
              <a:cxn ang="0">
                <a:pos x="919" y="46"/>
              </a:cxn>
              <a:cxn ang="0">
                <a:pos x="1072" y="119"/>
              </a:cxn>
              <a:cxn ang="0">
                <a:pos x="1376" y="0"/>
              </a:cxn>
              <a:cxn ang="0">
                <a:pos x="1683" y="64"/>
              </a:cxn>
              <a:cxn ang="0">
                <a:pos x="2064" y="40"/>
              </a:cxn>
            </a:cxnLst>
            <a:rect l="0" t="0" r="r" b="b"/>
            <a:pathLst>
              <a:path w="2064" h="372">
                <a:moveTo>
                  <a:pt x="0" y="372"/>
                </a:moveTo>
                <a:lnTo>
                  <a:pt x="79" y="320"/>
                </a:lnTo>
                <a:lnTo>
                  <a:pt x="155" y="317"/>
                </a:lnTo>
                <a:lnTo>
                  <a:pt x="231" y="277"/>
                </a:lnTo>
                <a:lnTo>
                  <a:pt x="307" y="67"/>
                </a:lnTo>
                <a:lnTo>
                  <a:pt x="460" y="174"/>
                </a:lnTo>
                <a:lnTo>
                  <a:pt x="536" y="262"/>
                </a:lnTo>
                <a:lnTo>
                  <a:pt x="688" y="82"/>
                </a:lnTo>
                <a:lnTo>
                  <a:pt x="919" y="46"/>
                </a:lnTo>
                <a:lnTo>
                  <a:pt x="1072" y="119"/>
                </a:lnTo>
                <a:lnTo>
                  <a:pt x="1376" y="0"/>
                </a:lnTo>
                <a:lnTo>
                  <a:pt x="1683" y="64"/>
                </a:lnTo>
                <a:lnTo>
                  <a:pt x="2064" y="40"/>
                </a:lnTo>
              </a:path>
            </a:pathLst>
          </a:custGeom>
          <a:noFill/>
          <a:ln w="9525">
            <a:solidFill>
              <a:srgbClr val="FF0000"/>
            </a:solidFill>
            <a:prstDash val="solid"/>
            <a:round/>
            <a:headEnd/>
            <a:tailEnd/>
          </a:ln>
        </p:spPr>
        <p:txBody>
          <a:bodyPr>
            <a:prstTxWarp prst="textNoShape">
              <a:avLst/>
            </a:prstTxWarp>
          </a:bodyPr>
          <a:lstStyle/>
          <a:p>
            <a:endParaRPr lang="en-US"/>
          </a:p>
        </p:txBody>
      </p:sp>
      <p:sp>
        <p:nvSpPr>
          <p:cNvPr id="239709" name="Freeform 93"/>
          <p:cNvSpPr>
            <a:spLocks/>
          </p:cNvSpPr>
          <p:nvPr/>
        </p:nvSpPr>
        <p:spPr bwMode="auto">
          <a:xfrm>
            <a:off x="1044575" y="5214938"/>
            <a:ext cx="3276600" cy="590550"/>
          </a:xfrm>
          <a:custGeom>
            <a:avLst/>
            <a:gdLst/>
            <a:ahLst/>
            <a:cxnLst>
              <a:cxn ang="0">
                <a:pos x="0" y="372"/>
              </a:cxn>
              <a:cxn ang="0">
                <a:pos x="79" y="320"/>
              </a:cxn>
              <a:cxn ang="0">
                <a:pos x="155" y="317"/>
              </a:cxn>
              <a:cxn ang="0">
                <a:pos x="231" y="277"/>
              </a:cxn>
              <a:cxn ang="0">
                <a:pos x="307" y="67"/>
              </a:cxn>
              <a:cxn ang="0">
                <a:pos x="460" y="174"/>
              </a:cxn>
              <a:cxn ang="0">
                <a:pos x="536" y="262"/>
              </a:cxn>
              <a:cxn ang="0">
                <a:pos x="688" y="82"/>
              </a:cxn>
              <a:cxn ang="0">
                <a:pos x="919" y="46"/>
              </a:cxn>
              <a:cxn ang="0">
                <a:pos x="1072" y="119"/>
              </a:cxn>
              <a:cxn ang="0">
                <a:pos x="1376" y="0"/>
              </a:cxn>
              <a:cxn ang="0">
                <a:pos x="1683" y="64"/>
              </a:cxn>
              <a:cxn ang="0">
                <a:pos x="2064" y="40"/>
              </a:cxn>
            </a:cxnLst>
            <a:rect l="0" t="0" r="r" b="b"/>
            <a:pathLst>
              <a:path w="2064" h="372">
                <a:moveTo>
                  <a:pt x="0" y="372"/>
                </a:moveTo>
                <a:lnTo>
                  <a:pt x="79" y="320"/>
                </a:lnTo>
                <a:lnTo>
                  <a:pt x="155" y="317"/>
                </a:lnTo>
                <a:lnTo>
                  <a:pt x="231" y="277"/>
                </a:lnTo>
                <a:lnTo>
                  <a:pt x="307" y="67"/>
                </a:lnTo>
                <a:lnTo>
                  <a:pt x="460" y="174"/>
                </a:lnTo>
                <a:lnTo>
                  <a:pt x="536" y="262"/>
                </a:lnTo>
                <a:lnTo>
                  <a:pt x="688" y="82"/>
                </a:lnTo>
                <a:lnTo>
                  <a:pt x="919" y="46"/>
                </a:lnTo>
                <a:lnTo>
                  <a:pt x="1072" y="119"/>
                </a:lnTo>
                <a:lnTo>
                  <a:pt x="1376" y="0"/>
                </a:lnTo>
                <a:lnTo>
                  <a:pt x="1683" y="64"/>
                </a:lnTo>
                <a:lnTo>
                  <a:pt x="2064" y="40"/>
                </a:lnTo>
              </a:path>
            </a:pathLst>
          </a:custGeom>
          <a:noFill/>
          <a:ln w="38100">
            <a:solidFill>
              <a:srgbClr val="FF0000"/>
            </a:solidFill>
            <a:prstDash val="solid"/>
            <a:round/>
            <a:headEnd/>
            <a:tailEnd/>
          </a:ln>
        </p:spPr>
        <p:txBody>
          <a:bodyPr>
            <a:prstTxWarp prst="textNoShape">
              <a:avLst/>
            </a:prstTxWarp>
          </a:bodyPr>
          <a:lstStyle/>
          <a:p>
            <a:endParaRPr lang="en-US"/>
          </a:p>
        </p:txBody>
      </p:sp>
      <p:sp>
        <p:nvSpPr>
          <p:cNvPr id="239710" name="Line 94"/>
          <p:cNvSpPr>
            <a:spLocks noChangeShapeType="1"/>
          </p:cNvSpPr>
          <p:nvPr/>
        </p:nvSpPr>
        <p:spPr bwMode="auto">
          <a:xfrm>
            <a:off x="1044575" y="5278438"/>
            <a:ext cx="1588" cy="730250"/>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11" name="Line 95"/>
          <p:cNvSpPr>
            <a:spLocks noChangeShapeType="1"/>
          </p:cNvSpPr>
          <p:nvPr/>
        </p:nvSpPr>
        <p:spPr bwMode="auto">
          <a:xfrm>
            <a:off x="1016000" y="5278438"/>
            <a:ext cx="6191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12" name="Line 96"/>
          <p:cNvSpPr>
            <a:spLocks noChangeShapeType="1"/>
          </p:cNvSpPr>
          <p:nvPr/>
        </p:nvSpPr>
        <p:spPr bwMode="auto">
          <a:xfrm>
            <a:off x="1016000" y="6008688"/>
            <a:ext cx="6191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13" name="Line 97"/>
          <p:cNvSpPr>
            <a:spLocks noChangeShapeType="1"/>
          </p:cNvSpPr>
          <p:nvPr/>
        </p:nvSpPr>
        <p:spPr bwMode="auto">
          <a:xfrm>
            <a:off x="1169988" y="5321300"/>
            <a:ext cx="1587" cy="633413"/>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14" name="Line 98"/>
          <p:cNvSpPr>
            <a:spLocks noChangeShapeType="1"/>
          </p:cNvSpPr>
          <p:nvPr/>
        </p:nvSpPr>
        <p:spPr bwMode="auto">
          <a:xfrm>
            <a:off x="1136650" y="5321300"/>
            <a:ext cx="6191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15" name="Line 99"/>
          <p:cNvSpPr>
            <a:spLocks noChangeShapeType="1"/>
          </p:cNvSpPr>
          <p:nvPr/>
        </p:nvSpPr>
        <p:spPr bwMode="auto">
          <a:xfrm>
            <a:off x="1136650" y="5954713"/>
            <a:ext cx="6191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16" name="Line 100"/>
          <p:cNvSpPr>
            <a:spLocks noChangeShapeType="1"/>
          </p:cNvSpPr>
          <p:nvPr/>
        </p:nvSpPr>
        <p:spPr bwMode="auto">
          <a:xfrm>
            <a:off x="1290638" y="5041900"/>
            <a:ext cx="1587" cy="787400"/>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17" name="Line 101"/>
          <p:cNvSpPr>
            <a:spLocks noChangeShapeType="1"/>
          </p:cNvSpPr>
          <p:nvPr/>
        </p:nvSpPr>
        <p:spPr bwMode="auto">
          <a:xfrm>
            <a:off x="1257300" y="5041900"/>
            <a:ext cx="6191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18" name="Line 102"/>
          <p:cNvSpPr>
            <a:spLocks noChangeShapeType="1"/>
          </p:cNvSpPr>
          <p:nvPr/>
        </p:nvSpPr>
        <p:spPr bwMode="auto">
          <a:xfrm>
            <a:off x="1257300" y="5829300"/>
            <a:ext cx="6191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19" name="Line 103"/>
          <p:cNvSpPr>
            <a:spLocks noChangeShapeType="1"/>
          </p:cNvSpPr>
          <p:nvPr/>
        </p:nvSpPr>
        <p:spPr bwMode="auto">
          <a:xfrm>
            <a:off x="1411288" y="4316413"/>
            <a:ext cx="1587" cy="1489075"/>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0" name="Line 104"/>
          <p:cNvSpPr>
            <a:spLocks noChangeShapeType="1"/>
          </p:cNvSpPr>
          <p:nvPr/>
        </p:nvSpPr>
        <p:spPr bwMode="auto">
          <a:xfrm>
            <a:off x="1377950" y="4316413"/>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1" name="Line 105"/>
          <p:cNvSpPr>
            <a:spLocks noChangeShapeType="1"/>
          </p:cNvSpPr>
          <p:nvPr/>
        </p:nvSpPr>
        <p:spPr bwMode="auto">
          <a:xfrm>
            <a:off x="1377950" y="5805488"/>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2" name="Line 106"/>
          <p:cNvSpPr>
            <a:spLocks noChangeShapeType="1"/>
          </p:cNvSpPr>
          <p:nvPr/>
        </p:nvSpPr>
        <p:spPr bwMode="auto">
          <a:xfrm>
            <a:off x="1531938" y="4708525"/>
            <a:ext cx="1587" cy="96043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3" name="Line 107"/>
          <p:cNvSpPr>
            <a:spLocks noChangeShapeType="1"/>
          </p:cNvSpPr>
          <p:nvPr/>
        </p:nvSpPr>
        <p:spPr bwMode="auto">
          <a:xfrm>
            <a:off x="1498600" y="4708525"/>
            <a:ext cx="6826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4" name="Line 108"/>
          <p:cNvSpPr>
            <a:spLocks noChangeShapeType="1"/>
          </p:cNvSpPr>
          <p:nvPr/>
        </p:nvSpPr>
        <p:spPr bwMode="auto">
          <a:xfrm>
            <a:off x="1498600" y="5668963"/>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5" name="Line 109"/>
          <p:cNvSpPr>
            <a:spLocks noChangeShapeType="1"/>
          </p:cNvSpPr>
          <p:nvPr/>
        </p:nvSpPr>
        <p:spPr bwMode="auto">
          <a:xfrm>
            <a:off x="1774825" y="4384675"/>
            <a:ext cx="1588" cy="11064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6" name="Line 110"/>
          <p:cNvSpPr>
            <a:spLocks noChangeShapeType="1"/>
          </p:cNvSpPr>
          <p:nvPr/>
        </p:nvSpPr>
        <p:spPr bwMode="auto">
          <a:xfrm>
            <a:off x="1739900" y="4384675"/>
            <a:ext cx="6826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7" name="Line 111"/>
          <p:cNvSpPr>
            <a:spLocks noChangeShapeType="1"/>
          </p:cNvSpPr>
          <p:nvPr/>
        </p:nvSpPr>
        <p:spPr bwMode="auto">
          <a:xfrm>
            <a:off x="1739900" y="5491163"/>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8" name="Line 112"/>
          <p:cNvSpPr>
            <a:spLocks noChangeShapeType="1"/>
          </p:cNvSpPr>
          <p:nvPr/>
        </p:nvSpPr>
        <p:spPr bwMode="auto">
          <a:xfrm>
            <a:off x="1895475" y="4167188"/>
            <a:ext cx="1588" cy="1236662"/>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29" name="Line 113"/>
          <p:cNvSpPr>
            <a:spLocks noChangeShapeType="1"/>
          </p:cNvSpPr>
          <p:nvPr/>
        </p:nvSpPr>
        <p:spPr bwMode="auto">
          <a:xfrm>
            <a:off x="1860550" y="4167188"/>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0" name="Line 114"/>
          <p:cNvSpPr>
            <a:spLocks noChangeShapeType="1"/>
          </p:cNvSpPr>
          <p:nvPr/>
        </p:nvSpPr>
        <p:spPr bwMode="auto">
          <a:xfrm>
            <a:off x="1860550" y="5403850"/>
            <a:ext cx="6826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1" name="Line 115"/>
          <p:cNvSpPr>
            <a:spLocks noChangeShapeType="1"/>
          </p:cNvSpPr>
          <p:nvPr/>
        </p:nvSpPr>
        <p:spPr bwMode="auto">
          <a:xfrm>
            <a:off x="2136775" y="3630613"/>
            <a:ext cx="1588" cy="1357312"/>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2" name="Line 116"/>
          <p:cNvSpPr>
            <a:spLocks noChangeShapeType="1"/>
          </p:cNvSpPr>
          <p:nvPr/>
        </p:nvSpPr>
        <p:spPr bwMode="auto">
          <a:xfrm>
            <a:off x="2108200" y="3630613"/>
            <a:ext cx="6191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3" name="Line 117"/>
          <p:cNvSpPr>
            <a:spLocks noChangeShapeType="1"/>
          </p:cNvSpPr>
          <p:nvPr/>
        </p:nvSpPr>
        <p:spPr bwMode="auto">
          <a:xfrm>
            <a:off x="2108200" y="4987925"/>
            <a:ext cx="6191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4" name="Line 118"/>
          <p:cNvSpPr>
            <a:spLocks noChangeShapeType="1"/>
          </p:cNvSpPr>
          <p:nvPr/>
        </p:nvSpPr>
        <p:spPr bwMode="auto">
          <a:xfrm>
            <a:off x="2503488" y="2909888"/>
            <a:ext cx="1587" cy="1730375"/>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5" name="Line 119"/>
          <p:cNvSpPr>
            <a:spLocks noChangeShapeType="1"/>
          </p:cNvSpPr>
          <p:nvPr/>
        </p:nvSpPr>
        <p:spPr bwMode="auto">
          <a:xfrm>
            <a:off x="2470150" y="2909888"/>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6" name="Line 120"/>
          <p:cNvSpPr>
            <a:spLocks noChangeShapeType="1"/>
          </p:cNvSpPr>
          <p:nvPr/>
        </p:nvSpPr>
        <p:spPr bwMode="auto">
          <a:xfrm>
            <a:off x="2470150" y="4640263"/>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7" name="Line 121"/>
          <p:cNvSpPr>
            <a:spLocks noChangeShapeType="1"/>
          </p:cNvSpPr>
          <p:nvPr/>
        </p:nvSpPr>
        <p:spPr bwMode="auto">
          <a:xfrm>
            <a:off x="2746375" y="2832100"/>
            <a:ext cx="1588" cy="207803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8" name="Line 122"/>
          <p:cNvSpPr>
            <a:spLocks noChangeShapeType="1"/>
          </p:cNvSpPr>
          <p:nvPr/>
        </p:nvSpPr>
        <p:spPr bwMode="auto">
          <a:xfrm>
            <a:off x="2711450" y="2832100"/>
            <a:ext cx="6826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39" name="Line 123"/>
          <p:cNvSpPr>
            <a:spLocks noChangeShapeType="1"/>
          </p:cNvSpPr>
          <p:nvPr/>
        </p:nvSpPr>
        <p:spPr bwMode="auto">
          <a:xfrm>
            <a:off x="2711450" y="4910138"/>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40" name="Line 124"/>
          <p:cNvSpPr>
            <a:spLocks noChangeShapeType="1"/>
          </p:cNvSpPr>
          <p:nvPr/>
        </p:nvSpPr>
        <p:spPr bwMode="auto">
          <a:xfrm>
            <a:off x="3228975" y="2441575"/>
            <a:ext cx="1588" cy="1527175"/>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41" name="Line 125"/>
          <p:cNvSpPr>
            <a:spLocks noChangeShapeType="1"/>
          </p:cNvSpPr>
          <p:nvPr/>
        </p:nvSpPr>
        <p:spPr bwMode="auto">
          <a:xfrm>
            <a:off x="3200400" y="2441575"/>
            <a:ext cx="6191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42" name="Line 126"/>
          <p:cNvSpPr>
            <a:spLocks noChangeShapeType="1"/>
          </p:cNvSpPr>
          <p:nvPr/>
        </p:nvSpPr>
        <p:spPr bwMode="auto">
          <a:xfrm>
            <a:off x="3200400" y="3968750"/>
            <a:ext cx="61913" cy="15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43" name="Line 127"/>
          <p:cNvSpPr>
            <a:spLocks noChangeShapeType="1"/>
          </p:cNvSpPr>
          <p:nvPr/>
        </p:nvSpPr>
        <p:spPr bwMode="auto">
          <a:xfrm>
            <a:off x="3716338" y="1319213"/>
            <a:ext cx="1587" cy="2387600"/>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44" name="Line 128"/>
          <p:cNvSpPr>
            <a:spLocks noChangeShapeType="1"/>
          </p:cNvSpPr>
          <p:nvPr/>
        </p:nvSpPr>
        <p:spPr bwMode="auto">
          <a:xfrm>
            <a:off x="3683000" y="1319213"/>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45" name="Line 129"/>
          <p:cNvSpPr>
            <a:spLocks noChangeShapeType="1"/>
          </p:cNvSpPr>
          <p:nvPr/>
        </p:nvSpPr>
        <p:spPr bwMode="auto">
          <a:xfrm>
            <a:off x="3683000" y="3706813"/>
            <a:ext cx="6826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46" name="Line 130"/>
          <p:cNvSpPr>
            <a:spLocks noChangeShapeType="1"/>
          </p:cNvSpPr>
          <p:nvPr/>
        </p:nvSpPr>
        <p:spPr bwMode="auto">
          <a:xfrm>
            <a:off x="4321175" y="555625"/>
            <a:ext cx="1588" cy="2770188"/>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47" name="Line 131"/>
          <p:cNvSpPr>
            <a:spLocks noChangeShapeType="1"/>
          </p:cNvSpPr>
          <p:nvPr/>
        </p:nvSpPr>
        <p:spPr bwMode="auto">
          <a:xfrm>
            <a:off x="4292600" y="3325813"/>
            <a:ext cx="61913" cy="1587"/>
          </a:xfrm>
          <a:prstGeom prst="line">
            <a:avLst/>
          </a:prstGeom>
          <a:noFill/>
          <a:ln w="9525">
            <a:solidFill>
              <a:srgbClr val="0000FF"/>
            </a:solidFill>
            <a:round/>
            <a:headEnd/>
            <a:tailEnd/>
          </a:ln>
        </p:spPr>
        <p:txBody>
          <a:bodyPr>
            <a:prstTxWarp prst="textNoShape">
              <a:avLst/>
            </a:prstTxWarp>
          </a:bodyPr>
          <a:lstStyle/>
          <a:p>
            <a:endParaRPr lang="en-US"/>
          </a:p>
        </p:txBody>
      </p:sp>
      <p:sp>
        <p:nvSpPr>
          <p:cNvPr id="239748" name="Freeform 132"/>
          <p:cNvSpPr>
            <a:spLocks/>
          </p:cNvSpPr>
          <p:nvPr/>
        </p:nvSpPr>
        <p:spPr bwMode="auto">
          <a:xfrm>
            <a:off x="1044575" y="2127250"/>
            <a:ext cx="3276600" cy="3629025"/>
          </a:xfrm>
          <a:custGeom>
            <a:avLst/>
            <a:gdLst/>
            <a:ahLst/>
            <a:cxnLst>
              <a:cxn ang="0">
                <a:pos x="0" y="2286"/>
              </a:cxn>
              <a:cxn ang="0">
                <a:pos x="79" y="2241"/>
              </a:cxn>
              <a:cxn ang="0">
                <a:pos x="155" y="2155"/>
              </a:cxn>
              <a:cxn ang="0">
                <a:pos x="231" y="2021"/>
              </a:cxn>
              <a:cxn ang="0">
                <a:pos x="307" y="2012"/>
              </a:cxn>
              <a:cxn ang="0">
                <a:pos x="460" y="1705"/>
              </a:cxn>
              <a:cxn ang="0">
                <a:pos x="536" y="1790"/>
              </a:cxn>
              <a:cxn ang="0">
                <a:pos x="688" y="1394"/>
              </a:cxn>
              <a:cxn ang="0">
                <a:pos x="919" y="965"/>
              </a:cxn>
              <a:cxn ang="0">
                <a:pos x="1072" y="1145"/>
              </a:cxn>
              <a:cxn ang="0">
                <a:pos x="1376" y="761"/>
              </a:cxn>
              <a:cxn ang="0">
                <a:pos x="1683" y="493"/>
              </a:cxn>
              <a:cxn ang="0">
                <a:pos x="2064" y="0"/>
              </a:cxn>
            </a:cxnLst>
            <a:rect l="0" t="0" r="r" b="b"/>
            <a:pathLst>
              <a:path w="2064" h="2286">
                <a:moveTo>
                  <a:pt x="0" y="2286"/>
                </a:moveTo>
                <a:lnTo>
                  <a:pt x="79" y="2241"/>
                </a:lnTo>
                <a:lnTo>
                  <a:pt x="155" y="2155"/>
                </a:lnTo>
                <a:lnTo>
                  <a:pt x="231" y="2021"/>
                </a:lnTo>
                <a:lnTo>
                  <a:pt x="307" y="2012"/>
                </a:lnTo>
                <a:lnTo>
                  <a:pt x="460" y="1705"/>
                </a:lnTo>
                <a:lnTo>
                  <a:pt x="536" y="1790"/>
                </a:lnTo>
                <a:lnTo>
                  <a:pt x="688" y="1394"/>
                </a:lnTo>
                <a:lnTo>
                  <a:pt x="919" y="965"/>
                </a:lnTo>
                <a:lnTo>
                  <a:pt x="1072" y="1145"/>
                </a:lnTo>
                <a:lnTo>
                  <a:pt x="1376" y="761"/>
                </a:lnTo>
                <a:lnTo>
                  <a:pt x="1683" y="493"/>
                </a:lnTo>
                <a:lnTo>
                  <a:pt x="2064" y="0"/>
                </a:lnTo>
              </a:path>
            </a:pathLst>
          </a:custGeom>
          <a:noFill/>
          <a:ln w="9525">
            <a:solidFill>
              <a:srgbClr val="0000FF"/>
            </a:solidFill>
            <a:prstDash val="solid"/>
            <a:round/>
            <a:headEnd/>
            <a:tailEnd/>
          </a:ln>
        </p:spPr>
        <p:txBody>
          <a:bodyPr>
            <a:prstTxWarp prst="textNoShape">
              <a:avLst/>
            </a:prstTxWarp>
          </a:bodyPr>
          <a:lstStyle/>
          <a:p>
            <a:endParaRPr lang="en-US"/>
          </a:p>
        </p:txBody>
      </p:sp>
      <p:sp>
        <p:nvSpPr>
          <p:cNvPr id="239749" name="Freeform 133"/>
          <p:cNvSpPr>
            <a:spLocks/>
          </p:cNvSpPr>
          <p:nvPr/>
        </p:nvSpPr>
        <p:spPr bwMode="auto">
          <a:xfrm>
            <a:off x="1044575" y="2127250"/>
            <a:ext cx="3276600" cy="3629025"/>
          </a:xfrm>
          <a:custGeom>
            <a:avLst/>
            <a:gdLst/>
            <a:ahLst/>
            <a:cxnLst>
              <a:cxn ang="0">
                <a:pos x="0" y="2286"/>
              </a:cxn>
              <a:cxn ang="0">
                <a:pos x="79" y="2241"/>
              </a:cxn>
              <a:cxn ang="0">
                <a:pos x="155" y="2155"/>
              </a:cxn>
              <a:cxn ang="0">
                <a:pos x="231" y="2021"/>
              </a:cxn>
              <a:cxn ang="0">
                <a:pos x="307" y="2012"/>
              </a:cxn>
              <a:cxn ang="0">
                <a:pos x="460" y="1705"/>
              </a:cxn>
              <a:cxn ang="0">
                <a:pos x="536" y="1790"/>
              </a:cxn>
              <a:cxn ang="0">
                <a:pos x="688" y="1394"/>
              </a:cxn>
              <a:cxn ang="0">
                <a:pos x="919" y="965"/>
              </a:cxn>
              <a:cxn ang="0">
                <a:pos x="1072" y="1145"/>
              </a:cxn>
              <a:cxn ang="0">
                <a:pos x="1376" y="761"/>
              </a:cxn>
              <a:cxn ang="0">
                <a:pos x="1683" y="493"/>
              </a:cxn>
              <a:cxn ang="0">
                <a:pos x="2064" y="0"/>
              </a:cxn>
            </a:cxnLst>
            <a:rect l="0" t="0" r="r" b="b"/>
            <a:pathLst>
              <a:path w="2064" h="2286">
                <a:moveTo>
                  <a:pt x="0" y="2286"/>
                </a:moveTo>
                <a:lnTo>
                  <a:pt x="79" y="2241"/>
                </a:lnTo>
                <a:lnTo>
                  <a:pt x="155" y="2155"/>
                </a:lnTo>
                <a:lnTo>
                  <a:pt x="231" y="2021"/>
                </a:lnTo>
                <a:lnTo>
                  <a:pt x="307" y="2012"/>
                </a:lnTo>
                <a:lnTo>
                  <a:pt x="460" y="1705"/>
                </a:lnTo>
                <a:lnTo>
                  <a:pt x="536" y="1790"/>
                </a:lnTo>
                <a:lnTo>
                  <a:pt x="688" y="1394"/>
                </a:lnTo>
                <a:lnTo>
                  <a:pt x="919" y="965"/>
                </a:lnTo>
                <a:lnTo>
                  <a:pt x="1072" y="1145"/>
                </a:lnTo>
                <a:lnTo>
                  <a:pt x="1376" y="761"/>
                </a:lnTo>
                <a:lnTo>
                  <a:pt x="1683" y="493"/>
                </a:lnTo>
                <a:lnTo>
                  <a:pt x="2064" y="0"/>
                </a:lnTo>
              </a:path>
            </a:pathLst>
          </a:custGeom>
          <a:noFill/>
          <a:ln w="38100">
            <a:solidFill>
              <a:srgbClr val="0000FF"/>
            </a:solidFill>
            <a:prstDash val="solid"/>
            <a:round/>
            <a:headEnd/>
            <a:tailEnd/>
          </a:ln>
        </p:spPr>
        <p:txBody>
          <a:bodyPr>
            <a:prstTxWarp prst="textNoShape">
              <a:avLst/>
            </a:prstTxWarp>
          </a:bodyPr>
          <a:lstStyle/>
          <a:p>
            <a:endParaRPr lang="en-US"/>
          </a:p>
        </p:txBody>
      </p:sp>
      <p:sp>
        <p:nvSpPr>
          <p:cNvPr id="239751" name="Freeform 135"/>
          <p:cNvSpPr>
            <a:spLocks/>
          </p:cNvSpPr>
          <p:nvPr/>
        </p:nvSpPr>
        <p:spPr bwMode="auto">
          <a:xfrm>
            <a:off x="923925" y="628650"/>
            <a:ext cx="153988" cy="179388"/>
          </a:xfrm>
          <a:custGeom>
            <a:avLst/>
            <a:gdLst/>
            <a:ahLst/>
            <a:cxnLst>
              <a:cxn ang="0">
                <a:pos x="94" y="0"/>
              </a:cxn>
              <a:cxn ang="0">
                <a:pos x="97" y="24"/>
              </a:cxn>
              <a:cxn ang="0">
                <a:pos x="94" y="24"/>
              </a:cxn>
              <a:cxn ang="0">
                <a:pos x="91" y="18"/>
              </a:cxn>
              <a:cxn ang="0">
                <a:pos x="91" y="15"/>
              </a:cxn>
              <a:cxn ang="0">
                <a:pos x="88" y="9"/>
              </a:cxn>
              <a:cxn ang="0">
                <a:pos x="85" y="6"/>
              </a:cxn>
              <a:cxn ang="0">
                <a:pos x="79" y="6"/>
              </a:cxn>
              <a:cxn ang="0">
                <a:pos x="73" y="6"/>
              </a:cxn>
              <a:cxn ang="0">
                <a:pos x="55" y="6"/>
              </a:cxn>
              <a:cxn ang="0">
                <a:pos x="55" y="94"/>
              </a:cxn>
              <a:cxn ang="0">
                <a:pos x="58" y="104"/>
              </a:cxn>
              <a:cxn ang="0">
                <a:pos x="58" y="107"/>
              </a:cxn>
              <a:cxn ang="0">
                <a:pos x="64" y="110"/>
              </a:cxn>
              <a:cxn ang="0">
                <a:pos x="67" y="113"/>
              </a:cxn>
              <a:cxn ang="0">
                <a:pos x="73" y="113"/>
              </a:cxn>
              <a:cxn ang="0">
                <a:pos x="73" y="113"/>
              </a:cxn>
              <a:cxn ang="0">
                <a:pos x="24" y="113"/>
              </a:cxn>
              <a:cxn ang="0">
                <a:pos x="24" y="113"/>
              </a:cxn>
              <a:cxn ang="0">
                <a:pos x="27" y="113"/>
              </a:cxn>
              <a:cxn ang="0">
                <a:pos x="33" y="110"/>
              </a:cxn>
              <a:cxn ang="0">
                <a:pos x="39" y="107"/>
              </a:cxn>
              <a:cxn ang="0">
                <a:pos x="39" y="100"/>
              </a:cxn>
              <a:cxn ang="0">
                <a:pos x="39" y="94"/>
              </a:cxn>
              <a:cxn ang="0">
                <a:pos x="39" y="6"/>
              </a:cxn>
              <a:cxn ang="0">
                <a:pos x="27" y="6"/>
              </a:cxn>
              <a:cxn ang="0">
                <a:pos x="21" y="6"/>
              </a:cxn>
              <a:cxn ang="0">
                <a:pos x="15" y="6"/>
              </a:cxn>
              <a:cxn ang="0">
                <a:pos x="12" y="9"/>
              </a:cxn>
              <a:cxn ang="0">
                <a:pos x="9" y="12"/>
              </a:cxn>
              <a:cxn ang="0">
                <a:pos x="6" y="18"/>
              </a:cxn>
              <a:cxn ang="0">
                <a:pos x="3" y="24"/>
              </a:cxn>
              <a:cxn ang="0">
                <a:pos x="0" y="24"/>
              </a:cxn>
              <a:cxn ang="0">
                <a:pos x="3" y="0"/>
              </a:cxn>
              <a:cxn ang="0">
                <a:pos x="94" y="0"/>
              </a:cxn>
            </a:cxnLst>
            <a:rect l="0" t="0" r="r" b="b"/>
            <a:pathLst>
              <a:path w="97" h="113">
                <a:moveTo>
                  <a:pt x="94" y="0"/>
                </a:moveTo>
                <a:lnTo>
                  <a:pt x="97" y="24"/>
                </a:lnTo>
                <a:lnTo>
                  <a:pt x="94" y="24"/>
                </a:lnTo>
                <a:lnTo>
                  <a:pt x="91" y="18"/>
                </a:lnTo>
                <a:lnTo>
                  <a:pt x="91" y="15"/>
                </a:lnTo>
                <a:lnTo>
                  <a:pt x="88" y="9"/>
                </a:lnTo>
                <a:lnTo>
                  <a:pt x="85" y="6"/>
                </a:lnTo>
                <a:lnTo>
                  <a:pt x="79" y="6"/>
                </a:lnTo>
                <a:lnTo>
                  <a:pt x="73" y="6"/>
                </a:lnTo>
                <a:lnTo>
                  <a:pt x="55" y="6"/>
                </a:lnTo>
                <a:lnTo>
                  <a:pt x="55" y="94"/>
                </a:lnTo>
                <a:lnTo>
                  <a:pt x="58" y="104"/>
                </a:lnTo>
                <a:lnTo>
                  <a:pt x="58" y="107"/>
                </a:lnTo>
                <a:lnTo>
                  <a:pt x="64" y="110"/>
                </a:lnTo>
                <a:lnTo>
                  <a:pt x="67" y="113"/>
                </a:lnTo>
                <a:lnTo>
                  <a:pt x="73" y="113"/>
                </a:lnTo>
                <a:lnTo>
                  <a:pt x="73" y="113"/>
                </a:lnTo>
                <a:lnTo>
                  <a:pt x="24" y="113"/>
                </a:lnTo>
                <a:lnTo>
                  <a:pt x="24" y="113"/>
                </a:lnTo>
                <a:lnTo>
                  <a:pt x="27" y="113"/>
                </a:lnTo>
                <a:lnTo>
                  <a:pt x="33" y="110"/>
                </a:lnTo>
                <a:lnTo>
                  <a:pt x="39" y="107"/>
                </a:lnTo>
                <a:lnTo>
                  <a:pt x="39" y="100"/>
                </a:lnTo>
                <a:lnTo>
                  <a:pt x="39" y="94"/>
                </a:lnTo>
                <a:lnTo>
                  <a:pt x="39" y="6"/>
                </a:lnTo>
                <a:lnTo>
                  <a:pt x="27" y="6"/>
                </a:lnTo>
                <a:lnTo>
                  <a:pt x="21" y="6"/>
                </a:lnTo>
                <a:lnTo>
                  <a:pt x="15" y="6"/>
                </a:lnTo>
                <a:lnTo>
                  <a:pt x="12" y="9"/>
                </a:lnTo>
                <a:lnTo>
                  <a:pt x="9" y="12"/>
                </a:lnTo>
                <a:lnTo>
                  <a:pt x="6" y="18"/>
                </a:lnTo>
                <a:lnTo>
                  <a:pt x="3" y="24"/>
                </a:lnTo>
                <a:lnTo>
                  <a:pt x="0" y="24"/>
                </a:lnTo>
                <a:lnTo>
                  <a:pt x="3" y="0"/>
                </a:lnTo>
                <a:lnTo>
                  <a:pt x="94"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52" name="Freeform 136"/>
          <p:cNvSpPr>
            <a:spLocks noEditPoints="1"/>
          </p:cNvSpPr>
          <p:nvPr/>
        </p:nvSpPr>
        <p:spPr bwMode="auto">
          <a:xfrm>
            <a:off x="1092200" y="682625"/>
            <a:ext cx="115888" cy="130175"/>
          </a:xfrm>
          <a:custGeom>
            <a:avLst/>
            <a:gdLst/>
            <a:ahLst/>
            <a:cxnLst>
              <a:cxn ang="0">
                <a:pos x="37" y="0"/>
              </a:cxn>
              <a:cxn ang="0">
                <a:pos x="46" y="3"/>
              </a:cxn>
              <a:cxn ang="0">
                <a:pos x="55" y="6"/>
              </a:cxn>
              <a:cxn ang="0">
                <a:pos x="64" y="15"/>
              </a:cxn>
              <a:cxn ang="0">
                <a:pos x="70" y="27"/>
              </a:cxn>
              <a:cxn ang="0">
                <a:pos x="73" y="39"/>
              </a:cxn>
              <a:cxn ang="0">
                <a:pos x="70" y="48"/>
              </a:cxn>
              <a:cxn ang="0">
                <a:pos x="67" y="60"/>
              </a:cxn>
              <a:cxn ang="0">
                <a:pos x="61" y="70"/>
              </a:cxn>
              <a:cxn ang="0">
                <a:pos x="55" y="76"/>
              </a:cxn>
              <a:cxn ang="0">
                <a:pos x="46" y="79"/>
              </a:cxn>
              <a:cxn ang="0">
                <a:pos x="34" y="82"/>
              </a:cxn>
              <a:cxn ang="0">
                <a:pos x="25" y="79"/>
              </a:cxn>
              <a:cxn ang="0">
                <a:pos x="16" y="76"/>
              </a:cxn>
              <a:cxn ang="0">
                <a:pos x="9" y="66"/>
              </a:cxn>
              <a:cxn ang="0">
                <a:pos x="0" y="54"/>
              </a:cxn>
              <a:cxn ang="0">
                <a:pos x="0" y="42"/>
              </a:cxn>
              <a:cxn ang="0">
                <a:pos x="0" y="30"/>
              </a:cxn>
              <a:cxn ang="0">
                <a:pos x="3" y="21"/>
              </a:cxn>
              <a:cxn ang="0">
                <a:pos x="9" y="12"/>
              </a:cxn>
              <a:cxn ang="0">
                <a:pos x="19" y="6"/>
              </a:cxn>
              <a:cxn ang="0">
                <a:pos x="28" y="3"/>
              </a:cxn>
              <a:cxn ang="0">
                <a:pos x="37" y="0"/>
              </a:cxn>
              <a:cxn ang="0">
                <a:pos x="34" y="6"/>
              </a:cxn>
              <a:cxn ang="0">
                <a:pos x="28" y="6"/>
              </a:cxn>
              <a:cxn ang="0">
                <a:pos x="25" y="9"/>
              </a:cxn>
              <a:cxn ang="0">
                <a:pos x="19" y="12"/>
              </a:cxn>
              <a:cxn ang="0">
                <a:pos x="16" y="18"/>
              </a:cxn>
              <a:cxn ang="0">
                <a:pos x="16" y="27"/>
              </a:cxn>
              <a:cxn ang="0">
                <a:pos x="12" y="36"/>
              </a:cxn>
              <a:cxn ang="0">
                <a:pos x="16" y="51"/>
              </a:cxn>
              <a:cxn ang="0">
                <a:pos x="22" y="63"/>
              </a:cxn>
              <a:cxn ang="0">
                <a:pos x="25" y="70"/>
              </a:cxn>
              <a:cxn ang="0">
                <a:pos x="31" y="73"/>
              </a:cxn>
              <a:cxn ang="0">
                <a:pos x="40" y="76"/>
              </a:cxn>
              <a:cxn ang="0">
                <a:pos x="46" y="73"/>
              </a:cxn>
              <a:cxn ang="0">
                <a:pos x="52" y="70"/>
              </a:cxn>
              <a:cxn ang="0">
                <a:pos x="55" y="63"/>
              </a:cxn>
              <a:cxn ang="0">
                <a:pos x="58" y="54"/>
              </a:cxn>
              <a:cxn ang="0">
                <a:pos x="58" y="45"/>
              </a:cxn>
              <a:cxn ang="0">
                <a:pos x="58" y="33"/>
              </a:cxn>
              <a:cxn ang="0">
                <a:pos x="55" y="24"/>
              </a:cxn>
              <a:cxn ang="0">
                <a:pos x="49" y="15"/>
              </a:cxn>
              <a:cxn ang="0">
                <a:pos x="43" y="9"/>
              </a:cxn>
              <a:cxn ang="0">
                <a:pos x="34" y="6"/>
              </a:cxn>
            </a:cxnLst>
            <a:rect l="0" t="0" r="r" b="b"/>
            <a:pathLst>
              <a:path w="73" h="82">
                <a:moveTo>
                  <a:pt x="37" y="0"/>
                </a:moveTo>
                <a:lnTo>
                  <a:pt x="46" y="3"/>
                </a:lnTo>
                <a:lnTo>
                  <a:pt x="55" y="6"/>
                </a:lnTo>
                <a:lnTo>
                  <a:pt x="64" y="15"/>
                </a:lnTo>
                <a:lnTo>
                  <a:pt x="70" y="27"/>
                </a:lnTo>
                <a:lnTo>
                  <a:pt x="73" y="39"/>
                </a:lnTo>
                <a:lnTo>
                  <a:pt x="70" y="48"/>
                </a:lnTo>
                <a:lnTo>
                  <a:pt x="67" y="60"/>
                </a:lnTo>
                <a:lnTo>
                  <a:pt x="61" y="70"/>
                </a:lnTo>
                <a:lnTo>
                  <a:pt x="55" y="76"/>
                </a:lnTo>
                <a:lnTo>
                  <a:pt x="46" y="79"/>
                </a:lnTo>
                <a:lnTo>
                  <a:pt x="34" y="82"/>
                </a:lnTo>
                <a:lnTo>
                  <a:pt x="25" y="79"/>
                </a:lnTo>
                <a:lnTo>
                  <a:pt x="16" y="76"/>
                </a:lnTo>
                <a:lnTo>
                  <a:pt x="9" y="66"/>
                </a:lnTo>
                <a:lnTo>
                  <a:pt x="0" y="54"/>
                </a:lnTo>
                <a:lnTo>
                  <a:pt x="0" y="42"/>
                </a:lnTo>
                <a:lnTo>
                  <a:pt x="0" y="30"/>
                </a:lnTo>
                <a:lnTo>
                  <a:pt x="3" y="21"/>
                </a:lnTo>
                <a:lnTo>
                  <a:pt x="9" y="12"/>
                </a:lnTo>
                <a:lnTo>
                  <a:pt x="19" y="6"/>
                </a:lnTo>
                <a:lnTo>
                  <a:pt x="28" y="3"/>
                </a:lnTo>
                <a:lnTo>
                  <a:pt x="37" y="0"/>
                </a:lnTo>
                <a:close/>
                <a:moveTo>
                  <a:pt x="34" y="6"/>
                </a:moveTo>
                <a:lnTo>
                  <a:pt x="28" y="6"/>
                </a:lnTo>
                <a:lnTo>
                  <a:pt x="25" y="9"/>
                </a:lnTo>
                <a:lnTo>
                  <a:pt x="19" y="12"/>
                </a:lnTo>
                <a:lnTo>
                  <a:pt x="16" y="18"/>
                </a:lnTo>
                <a:lnTo>
                  <a:pt x="16" y="27"/>
                </a:lnTo>
                <a:lnTo>
                  <a:pt x="12" y="36"/>
                </a:lnTo>
                <a:lnTo>
                  <a:pt x="16" y="51"/>
                </a:lnTo>
                <a:lnTo>
                  <a:pt x="22" y="63"/>
                </a:lnTo>
                <a:lnTo>
                  <a:pt x="25" y="70"/>
                </a:lnTo>
                <a:lnTo>
                  <a:pt x="31" y="73"/>
                </a:lnTo>
                <a:lnTo>
                  <a:pt x="40" y="76"/>
                </a:lnTo>
                <a:lnTo>
                  <a:pt x="46" y="73"/>
                </a:lnTo>
                <a:lnTo>
                  <a:pt x="52" y="70"/>
                </a:lnTo>
                <a:lnTo>
                  <a:pt x="55" y="63"/>
                </a:lnTo>
                <a:lnTo>
                  <a:pt x="58" y="54"/>
                </a:lnTo>
                <a:lnTo>
                  <a:pt x="58" y="45"/>
                </a:lnTo>
                <a:lnTo>
                  <a:pt x="58" y="33"/>
                </a:lnTo>
                <a:lnTo>
                  <a:pt x="55" y="24"/>
                </a:lnTo>
                <a:lnTo>
                  <a:pt x="49" y="15"/>
                </a:lnTo>
                <a:lnTo>
                  <a:pt x="43" y="9"/>
                </a:lnTo>
                <a:lnTo>
                  <a:pt x="34" y="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53" name="Freeform 137"/>
          <p:cNvSpPr>
            <a:spLocks/>
          </p:cNvSpPr>
          <p:nvPr/>
        </p:nvSpPr>
        <p:spPr bwMode="auto">
          <a:xfrm>
            <a:off x="1217613" y="647700"/>
            <a:ext cx="77787" cy="165100"/>
          </a:xfrm>
          <a:custGeom>
            <a:avLst/>
            <a:gdLst/>
            <a:ahLst/>
            <a:cxnLst>
              <a:cxn ang="0">
                <a:pos x="28" y="0"/>
              </a:cxn>
              <a:cxn ang="0">
                <a:pos x="28" y="25"/>
              </a:cxn>
              <a:cxn ang="0">
                <a:pos x="46" y="25"/>
              </a:cxn>
              <a:cxn ang="0">
                <a:pos x="46" y="31"/>
              </a:cxn>
              <a:cxn ang="0">
                <a:pos x="28" y="31"/>
              </a:cxn>
              <a:cxn ang="0">
                <a:pos x="28" y="79"/>
              </a:cxn>
              <a:cxn ang="0">
                <a:pos x="28" y="85"/>
              </a:cxn>
              <a:cxn ang="0">
                <a:pos x="31" y="88"/>
              </a:cxn>
              <a:cxn ang="0">
                <a:pos x="31" y="92"/>
              </a:cxn>
              <a:cxn ang="0">
                <a:pos x="34" y="92"/>
              </a:cxn>
              <a:cxn ang="0">
                <a:pos x="37" y="92"/>
              </a:cxn>
              <a:cxn ang="0">
                <a:pos x="40" y="92"/>
              </a:cxn>
              <a:cxn ang="0">
                <a:pos x="43" y="88"/>
              </a:cxn>
              <a:cxn ang="0">
                <a:pos x="46" y="85"/>
              </a:cxn>
              <a:cxn ang="0">
                <a:pos x="49" y="85"/>
              </a:cxn>
              <a:cxn ang="0">
                <a:pos x="46" y="95"/>
              </a:cxn>
              <a:cxn ang="0">
                <a:pos x="40" y="98"/>
              </a:cxn>
              <a:cxn ang="0">
                <a:pos x="34" y="101"/>
              </a:cxn>
              <a:cxn ang="0">
                <a:pos x="28" y="104"/>
              </a:cxn>
              <a:cxn ang="0">
                <a:pos x="25" y="101"/>
              </a:cxn>
              <a:cxn ang="0">
                <a:pos x="22" y="101"/>
              </a:cxn>
              <a:cxn ang="0">
                <a:pos x="16" y="98"/>
              </a:cxn>
              <a:cxn ang="0">
                <a:pos x="16" y="95"/>
              </a:cxn>
              <a:cxn ang="0">
                <a:pos x="13" y="88"/>
              </a:cxn>
              <a:cxn ang="0">
                <a:pos x="13" y="82"/>
              </a:cxn>
              <a:cxn ang="0">
                <a:pos x="13" y="31"/>
              </a:cxn>
              <a:cxn ang="0">
                <a:pos x="0" y="31"/>
              </a:cxn>
              <a:cxn ang="0">
                <a:pos x="0" y="28"/>
              </a:cxn>
              <a:cxn ang="0">
                <a:pos x="7" y="25"/>
              </a:cxn>
              <a:cxn ang="0">
                <a:pos x="10" y="22"/>
              </a:cxn>
              <a:cxn ang="0">
                <a:pos x="16" y="15"/>
              </a:cxn>
              <a:cxn ang="0">
                <a:pos x="19" y="12"/>
              </a:cxn>
              <a:cxn ang="0">
                <a:pos x="22" y="6"/>
              </a:cxn>
              <a:cxn ang="0">
                <a:pos x="25" y="0"/>
              </a:cxn>
              <a:cxn ang="0">
                <a:pos x="28" y="0"/>
              </a:cxn>
            </a:cxnLst>
            <a:rect l="0" t="0" r="r" b="b"/>
            <a:pathLst>
              <a:path w="49" h="104">
                <a:moveTo>
                  <a:pt x="28" y="0"/>
                </a:moveTo>
                <a:lnTo>
                  <a:pt x="28" y="25"/>
                </a:lnTo>
                <a:lnTo>
                  <a:pt x="46" y="25"/>
                </a:lnTo>
                <a:lnTo>
                  <a:pt x="46" y="31"/>
                </a:lnTo>
                <a:lnTo>
                  <a:pt x="28" y="31"/>
                </a:lnTo>
                <a:lnTo>
                  <a:pt x="28" y="79"/>
                </a:lnTo>
                <a:lnTo>
                  <a:pt x="28" y="85"/>
                </a:lnTo>
                <a:lnTo>
                  <a:pt x="31" y="88"/>
                </a:lnTo>
                <a:lnTo>
                  <a:pt x="31" y="92"/>
                </a:lnTo>
                <a:lnTo>
                  <a:pt x="34" y="92"/>
                </a:lnTo>
                <a:lnTo>
                  <a:pt x="37" y="92"/>
                </a:lnTo>
                <a:lnTo>
                  <a:pt x="40" y="92"/>
                </a:lnTo>
                <a:lnTo>
                  <a:pt x="43" y="88"/>
                </a:lnTo>
                <a:lnTo>
                  <a:pt x="46" y="85"/>
                </a:lnTo>
                <a:lnTo>
                  <a:pt x="49" y="85"/>
                </a:lnTo>
                <a:lnTo>
                  <a:pt x="46" y="95"/>
                </a:lnTo>
                <a:lnTo>
                  <a:pt x="40" y="98"/>
                </a:lnTo>
                <a:lnTo>
                  <a:pt x="34" y="101"/>
                </a:lnTo>
                <a:lnTo>
                  <a:pt x="28" y="104"/>
                </a:lnTo>
                <a:lnTo>
                  <a:pt x="25" y="101"/>
                </a:lnTo>
                <a:lnTo>
                  <a:pt x="22" y="101"/>
                </a:lnTo>
                <a:lnTo>
                  <a:pt x="16" y="98"/>
                </a:lnTo>
                <a:lnTo>
                  <a:pt x="16" y="95"/>
                </a:lnTo>
                <a:lnTo>
                  <a:pt x="13" y="88"/>
                </a:lnTo>
                <a:lnTo>
                  <a:pt x="13" y="82"/>
                </a:lnTo>
                <a:lnTo>
                  <a:pt x="13" y="31"/>
                </a:lnTo>
                <a:lnTo>
                  <a:pt x="0" y="31"/>
                </a:lnTo>
                <a:lnTo>
                  <a:pt x="0" y="28"/>
                </a:lnTo>
                <a:lnTo>
                  <a:pt x="7" y="25"/>
                </a:lnTo>
                <a:lnTo>
                  <a:pt x="10" y="22"/>
                </a:lnTo>
                <a:lnTo>
                  <a:pt x="16" y="15"/>
                </a:lnTo>
                <a:lnTo>
                  <a:pt x="19" y="12"/>
                </a:lnTo>
                <a:lnTo>
                  <a:pt x="22" y="6"/>
                </a:lnTo>
                <a:lnTo>
                  <a:pt x="25" y="0"/>
                </a:lnTo>
                <a:lnTo>
                  <a:pt x="28"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54" name="Freeform 138"/>
          <p:cNvSpPr>
            <a:spLocks noEditPoints="1"/>
          </p:cNvSpPr>
          <p:nvPr/>
        </p:nvSpPr>
        <p:spPr bwMode="auto">
          <a:xfrm>
            <a:off x="1304925" y="682625"/>
            <a:ext cx="106363" cy="130175"/>
          </a:xfrm>
          <a:custGeom>
            <a:avLst/>
            <a:gdLst/>
            <a:ahLst/>
            <a:cxnLst>
              <a:cxn ang="0">
                <a:pos x="34" y="73"/>
              </a:cxn>
              <a:cxn ang="0">
                <a:pos x="28" y="79"/>
              </a:cxn>
              <a:cxn ang="0">
                <a:pos x="19" y="82"/>
              </a:cxn>
              <a:cxn ang="0">
                <a:pos x="3" y="76"/>
              </a:cxn>
              <a:cxn ang="0">
                <a:pos x="0" y="60"/>
              </a:cxn>
              <a:cxn ang="0">
                <a:pos x="0" y="51"/>
              </a:cxn>
              <a:cxn ang="0">
                <a:pos x="12" y="42"/>
              </a:cxn>
              <a:cxn ang="0">
                <a:pos x="31" y="33"/>
              </a:cxn>
              <a:cxn ang="0">
                <a:pos x="43" y="27"/>
              </a:cxn>
              <a:cxn ang="0">
                <a:pos x="37" y="12"/>
              </a:cxn>
              <a:cxn ang="0">
                <a:pos x="28" y="6"/>
              </a:cxn>
              <a:cxn ang="0">
                <a:pos x="19" y="9"/>
              </a:cxn>
              <a:cxn ang="0">
                <a:pos x="15" y="15"/>
              </a:cxn>
              <a:cxn ang="0">
                <a:pos x="15" y="24"/>
              </a:cxn>
              <a:cxn ang="0">
                <a:pos x="12" y="30"/>
              </a:cxn>
              <a:cxn ang="0">
                <a:pos x="6" y="30"/>
              </a:cxn>
              <a:cxn ang="0">
                <a:pos x="3" y="24"/>
              </a:cxn>
              <a:cxn ang="0">
                <a:pos x="3" y="15"/>
              </a:cxn>
              <a:cxn ang="0">
                <a:pos x="19" y="3"/>
              </a:cxn>
              <a:cxn ang="0">
                <a:pos x="40" y="3"/>
              </a:cxn>
              <a:cxn ang="0">
                <a:pos x="52" y="9"/>
              </a:cxn>
              <a:cxn ang="0">
                <a:pos x="55" y="18"/>
              </a:cxn>
              <a:cxn ang="0">
                <a:pos x="55" y="51"/>
              </a:cxn>
              <a:cxn ang="0">
                <a:pos x="55" y="66"/>
              </a:cxn>
              <a:cxn ang="0">
                <a:pos x="58" y="70"/>
              </a:cxn>
              <a:cxn ang="0">
                <a:pos x="58" y="70"/>
              </a:cxn>
              <a:cxn ang="0">
                <a:pos x="61" y="70"/>
              </a:cxn>
              <a:cxn ang="0">
                <a:pos x="67" y="63"/>
              </a:cxn>
              <a:cxn ang="0">
                <a:pos x="61" y="76"/>
              </a:cxn>
              <a:cxn ang="0">
                <a:pos x="49" y="82"/>
              </a:cxn>
              <a:cxn ang="0">
                <a:pos x="43" y="79"/>
              </a:cxn>
              <a:cxn ang="0">
                <a:pos x="43" y="66"/>
              </a:cxn>
              <a:cxn ang="0">
                <a:pos x="43" y="36"/>
              </a:cxn>
              <a:cxn ang="0">
                <a:pos x="25" y="42"/>
              </a:cxn>
              <a:cxn ang="0">
                <a:pos x="15" y="48"/>
              </a:cxn>
              <a:cxn ang="0">
                <a:pos x="12" y="57"/>
              </a:cxn>
              <a:cxn ang="0">
                <a:pos x="15" y="66"/>
              </a:cxn>
              <a:cxn ang="0">
                <a:pos x="25" y="70"/>
              </a:cxn>
              <a:cxn ang="0">
                <a:pos x="43" y="63"/>
              </a:cxn>
            </a:cxnLst>
            <a:rect l="0" t="0" r="r" b="b"/>
            <a:pathLst>
              <a:path w="67" h="82">
                <a:moveTo>
                  <a:pt x="43" y="66"/>
                </a:moveTo>
                <a:lnTo>
                  <a:pt x="34" y="73"/>
                </a:lnTo>
                <a:lnTo>
                  <a:pt x="31" y="76"/>
                </a:lnTo>
                <a:lnTo>
                  <a:pt x="28" y="79"/>
                </a:lnTo>
                <a:lnTo>
                  <a:pt x="22" y="79"/>
                </a:lnTo>
                <a:lnTo>
                  <a:pt x="19" y="82"/>
                </a:lnTo>
                <a:lnTo>
                  <a:pt x="9" y="79"/>
                </a:lnTo>
                <a:lnTo>
                  <a:pt x="3" y="76"/>
                </a:lnTo>
                <a:lnTo>
                  <a:pt x="0" y="70"/>
                </a:lnTo>
                <a:lnTo>
                  <a:pt x="0" y="60"/>
                </a:lnTo>
                <a:lnTo>
                  <a:pt x="0" y="57"/>
                </a:lnTo>
                <a:lnTo>
                  <a:pt x="0" y="51"/>
                </a:lnTo>
                <a:lnTo>
                  <a:pt x="6" y="45"/>
                </a:lnTo>
                <a:lnTo>
                  <a:pt x="12" y="42"/>
                </a:lnTo>
                <a:lnTo>
                  <a:pt x="22" y="39"/>
                </a:lnTo>
                <a:lnTo>
                  <a:pt x="31" y="33"/>
                </a:lnTo>
                <a:lnTo>
                  <a:pt x="43" y="30"/>
                </a:lnTo>
                <a:lnTo>
                  <a:pt x="43" y="27"/>
                </a:lnTo>
                <a:lnTo>
                  <a:pt x="40" y="18"/>
                </a:lnTo>
                <a:lnTo>
                  <a:pt x="37" y="12"/>
                </a:lnTo>
                <a:lnTo>
                  <a:pt x="34" y="9"/>
                </a:lnTo>
                <a:lnTo>
                  <a:pt x="28" y="6"/>
                </a:lnTo>
                <a:lnTo>
                  <a:pt x="25" y="6"/>
                </a:lnTo>
                <a:lnTo>
                  <a:pt x="19" y="9"/>
                </a:lnTo>
                <a:lnTo>
                  <a:pt x="19" y="12"/>
                </a:lnTo>
                <a:lnTo>
                  <a:pt x="15" y="15"/>
                </a:lnTo>
                <a:lnTo>
                  <a:pt x="15" y="21"/>
                </a:lnTo>
                <a:lnTo>
                  <a:pt x="15" y="24"/>
                </a:lnTo>
                <a:lnTo>
                  <a:pt x="15" y="27"/>
                </a:lnTo>
                <a:lnTo>
                  <a:pt x="12" y="30"/>
                </a:lnTo>
                <a:lnTo>
                  <a:pt x="9" y="30"/>
                </a:lnTo>
                <a:lnTo>
                  <a:pt x="6" y="30"/>
                </a:lnTo>
                <a:lnTo>
                  <a:pt x="3" y="27"/>
                </a:lnTo>
                <a:lnTo>
                  <a:pt x="3" y="24"/>
                </a:lnTo>
                <a:lnTo>
                  <a:pt x="3" y="21"/>
                </a:lnTo>
                <a:lnTo>
                  <a:pt x="3" y="15"/>
                </a:lnTo>
                <a:lnTo>
                  <a:pt x="9" y="6"/>
                </a:lnTo>
                <a:lnTo>
                  <a:pt x="19" y="3"/>
                </a:lnTo>
                <a:lnTo>
                  <a:pt x="31" y="0"/>
                </a:lnTo>
                <a:lnTo>
                  <a:pt x="40" y="3"/>
                </a:lnTo>
                <a:lnTo>
                  <a:pt x="46" y="6"/>
                </a:lnTo>
                <a:lnTo>
                  <a:pt x="52" y="9"/>
                </a:lnTo>
                <a:lnTo>
                  <a:pt x="55" y="12"/>
                </a:lnTo>
                <a:lnTo>
                  <a:pt x="55" y="18"/>
                </a:lnTo>
                <a:lnTo>
                  <a:pt x="55" y="27"/>
                </a:lnTo>
                <a:lnTo>
                  <a:pt x="55" y="51"/>
                </a:lnTo>
                <a:lnTo>
                  <a:pt x="55" y="60"/>
                </a:lnTo>
                <a:lnTo>
                  <a:pt x="55" y="66"/>
                </a:lnTo>
                <a:lnTo>
                  <a:pt x="58" y="66"/>
                </a:lnTo>
                <a:lnTo>
                  <a:pt x="58" y="70"/>
                </a:lnTo>
                <a:lnTo>
                  <a:pt x="58" y="70"/>
                </a:lnTo>
                <a:lnTo>
                  <a:pt x="58" y="70"/>
                </a:lnTo>
                <a:lnTo>
                  <a:pt x="61" y="70"/>
                </a:lnTo>
                <a:lnTo>
                  <a:pt x="61" y="70"/>
                </a:lnTo>
                <a:lnTo>
                  <a:pt x="64" y="66"/>
                </a:lnTo>
                <a:lnTo>
                  <a:pt x="67" y="63"/>
                </a:lnTo>
                <a:lnTo>
                  <a:pt x="67" y="70"/>
                </a:lnTo>
                <a:lnTo>
                  <a:pt x="61" y="76"/>
                </a:lnTo>
                <a:lnTo>
                  <a:pt x="55" y="79"/>
                </a:lnTo>
                <a:lnTo>
                  <a:pt x="49" y="82"/>
                </a:lnTo>
                <a:lnTo>
                  <a:pt x="46" y="79"/>
                </a:lnTo>
                <a:lnTo>
                  <a:pt x="43" y="79"/>
                </a:lnTo>
                <a:lnTo>
                  <a:pt x="43" y="73"/>
                </a:lnTo>
                <a:lnTo>
                  <a:pt x="43" y="66"/>
                </a:lnTo>
                <a:close/>
                <a:moveTo>
                  <a:pt x="43" y="63"/>
                </a:moveTo>
                <a:lnTo>
                  <a:pt x="43" y="36"/>
                </a:lnTo>
                <a:lnTo>
                  <a:pt x="31" y="39"/>
                </a:lnTo>
                <a:lnTo>
                  <a:pt x="25" y="42"/>
                </a:lnTo>
                <a:lnTo>
                  <a:pt x="19" y="45"/>
                </a:lnTo>
                <a:lnTo>
                  <a:pt x="15" y="48"/>
                </a:lnTo>
                <a:lnTo>
                  <a:pt x="12" y="51"/>
                </a:lnTo>
                <a:lnTo>
                  <a:pt x="12" y="57"/>
                </a:lnTo>
                <a:lnTo>
                  <a:pt x="15" y="63"/>
                </a:lnTo>
                <a:lnTo>
                  <a:pt x="15" y="66"/>
                </a:lnTo>
                <a:lnTo>
                  <a:pt x="22" y="70"/>
                </a:lnTo>
                <a:lnTo>
                  <a:pt x="25" y="70"/>
                </a:lnTo>
                <a:lnTo>
                  <a:pt x="31" y="70"/>
                </a:lnTo>
                <a:lnTo>
                  <a:pt x="43" y="6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55" name="Freeform 139"/>
          <p:cNvSpPr>
            <a:spLocks/>
          </p:cNvSpPr>
          <p:nvPr/>
        </p:nvSpPr>
        <p:spPr bwMode="auto">
          <a:xfrm>
            <a:off x="1425575" y="619125"/>
            <a:ext cx="58738" cy="188913"/>
          </a:xfrm>
          <a:custGeom>
            <a:avLst/>
            <a:gdLst/>
            <a:ahLst/>
            <a:cxnLst>
              <a:cxn ang="0">
                <a:pos x="25" y="0"/>
              </a:cxn>
              <a:cxn ang="0">
                <a:pos x="25" y="100"/>
              </a:cxn>
              <a:cxn ang="0">
                <a:pos x="25" y="106"/>
              </a:cxn>
              <a:cxn ang="0">
                <a:pos x="28" y="113"/>
              </a:cxn>
              <a:cxn ang="0">
                <a:pos x="28" y="116"/>
              </a:cxn>
              <a:cxn ang="0">
                <a:pos x="31" y="116"/>
              </a:cxn>
              <a:cxn ang="0">
                <a:pos x="31" y="116"/>
              </a:cxn>
              <a:cxn ang="0">
                <a:pos x="37" y="119"/>
              </a:cxn>
              <a:cxn ang="0">
                <a:pos x="37" y="119"/>
              </a:cxn>
              <a:cxn ang="0">
                <a:pos x="0" y="119"/>
              </a:cxn>
              <a:cxn ang="0">
                <a:pos x="0" y="119"/>
              </a:cxn>
              <a:cxn ang="0">
                <a:pos x="6" y="116"/>
              </a:cxn>
              <a:cxn ang="0">
                <a:pos x="6" y="116"/>
              </a:cxn>
              <a:cxn ang="0">
                <a:pos x="10" y="116"/>
              </a:cxn>
              <a:cxn ang="0">
                <a:pos x="10" y="113"/>
              </a:cxn>
              <a:cxn ang="0">
                <a:pos x="13" y="106"/>
              </a:cxn>
              <a:cxn ang="0">
                <a:pos x="13" y="100"/>
              </a:cxn>
              <a:cxn ang="0">
                <a:pos x="13" y="33"/>
              </a:cxn>
              <a:cxn ang="0">
                <a:pos x="13" y="21"/>
              </a:cxn>
              <a:cxn ang="0">
                <a:pos x="13" y="15"/>
              </a:cxn>
              <a:cxn ang="0">
                <a:pos x="10" y="12"/>
              </a:cxn>
              <a:cxn ang="0">
                <a:pos x="10" y="9"/>
              </a:cxn>
              <a:cxn ang="0">
                <a:pos x="10" y="9"/>
              </a:cxn>
              <a:cxn ang="0">
                <a:pos x="6" y="9"/>
              </a:cxn>
              <a:cxn ang="0">
                <a:pos x="3" y="9"/>
              </a:cxn>
              <a:cxn ang="0">
                <a:pos x="3" y="12"/>
              </a:cxn>
              <a:cxn ang="0">
                <a:pos x="0" y="9"/>
              </a:cxn>
              <a:cxn ang="0">
                <a:pos x="22" y="0"/>
              </a:cxn>
              <a:cxn ang="0">
                <a:pos x="25" y="0"/>
              </a:cxn>
            </a:cxnLst>
            <a:rect l="0" t="0" r="r" b="b"/>
            <a:pathLst>
              <a:path w="37" h="119">
                <a:moveTo>
                  <a:pt x="25" y="0"/>
                </a:moveTo>
                <a:lnTo>
                  <a:pt x="25" y="100"/>
                </a:lnTo>
                <a:lnTo>
                  <a:pt x="25" y="106"/>
                </a:lnTo>
                <a:lnTo>
                  <a:pt x="28" y="113"/>
                </a:lnTo>
                <a:lnTo>
                  <a:pt x="28" y="116"/>
                </a:lnTo>
                <a:lnTo>
                  <a:pt x="31" y="116"/>
                </a:lnTo>
                <a:lnTo>
                  <a:pt x="31" y="116"/>
                </a:lnTo>
                <a:lnTo>
                  <a:pt x="37" y="119"/>
                </a:lnTo>
                <a:lnTo>
                  <a:pt x="37" y="119"/>
                </a:lnTo>
                <a:lnTo>
                  <a:pt x="0" y="119"/>
                </a:lnTo>
                <a:lnTo>
                  <a:pt x="0" y="119"/>
                </a:lnTo>
                <a:lnTo>
                  <a:pt x="6" y="116"/>
                </a:lnTo>
                <a:lnTo>
                  <a:pt x="6" y="116"/>
                </a:lnTo>
                <a:lnTo>
                  <a:pt x="10" y="116"/>
                </a:lnTo>
                <a:lnTo>
                  <a:pt x="10" y="113"/>
                </a:lnTo>
                <a:lnTo>
                  <a:pt x="13" y="106"/>
                </a:lnTo>
                <a:lnTo>
                  <a:pt x="13" y="100"/>
                </a:lnTo>
                <a:lnTo>
                  <a:pt x="13" y="33"/>
                </a:lnTo>
                <a:lnTo>
                  <a:pt x="13" y="21"/>
                </a:lnTo>
                <a:lnTo>
                  <a:pt x="13" y="15"/>
                </a:lnTo>
                <a:lnTo>
                  <a:pt x="10" y="12"/>
                </a:lnTo>
                <a:lnTo>
                  <a:pt x="10" y="9"/>
                </a:lnTo>
                <a:lnTo>
                  <a:pt x="10" y="9"/>
                </a:lnTo>
                <a:lnTo>
                  <a:pt x="6" y="9"/>
                </a:lnTo>
                <a:lnTo>
                  <a:pt x="3" y="9"/>
                </a:lnTo>
                <a:lnTo>
                  <a:pt x="3" y="12"/>
                </a:lnTo>
                <a:lnTo>
                  <a:pt x="0" y="9"/>
                </a:lnTo>
                <a:lnTo>
                  <a:pt x="22" y="0"/>
                </a:lnTo>
                <a:lnTo>
                  <a:pt x="2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56" name="Freeform 140"/>
          <p:cNvSpPr>
            <a:spLocks/>
          </p:cNvSpPr>
          <p:nvPr/>
        </p:nvSpPr>
        <p:spPr bwMode="auto">
          <a:xfrm>
            <a:off x="1562100" y="682625"/>
            <a:ext cx="130175" cy="125413"/>
          </a:xfrm>
          <a:custGeom>
            <a:avLst/>
            <a:gdLst/>
            <a:ahLst/>
            <a:cxnLst>
              <a:cxn ang="0">
                <a:pos x="24" y="18"/>
              </a:cxn>
              <a:cxn ang="0">
                <a:pos x="33" y="9"/>
              </a:cxn>
              <a:cxn ang="0">
                <a:pos x="42" y="3"/>
              </a:cxn>
              <a:cxn ang="0">
                <a:pos x="51" y="0"/>
              </a:cxn>
              <a:cxn ang="0">
                <a:pos x="57" y="3"/>
              </a:cxn>
              <a:cxn ang="0">
                <a:pos x="64" y="3"/>
              </a:cxn>
              <a:cxn ang="0">
                <a:pos x="67" y="9"/>
              </a:cxn>
              <a:cxn ang="0">
                <a:pos x="70" y="15"/>
              </a:cxn>
              <a:cxn ang="0">
                <a:pos x="70" y="21"/>
              </a:cxn>
              <a:cxn ang="0">
                <a:pos x="73" y="30"/>
              </a:cxn>
              <a:cxn ang="0">
                <a:pos x="73" y="60"/>
              </a:cxn>
              <a:cxn ang="0">
                <a:pos x="73" y="66"/>
              </a:cxn>
              <a:cxn ang="0">
                <a:pos x="73" y="73"/>
              </a:cxn>
              <a:cxn ang="0">
                <a:pos x="73" y="76"/>
              </a:cxn>
              <a:cxn ang="0">
                <a:pos x="76" y="76"/>
              </a:cxn>
              <a:cxn ang="0">
                <a:pos x="79" y="76"/>
              </a:cxn>
              <a:cxn ang="0">
                <a:pos x="82" y="79"/>
              </a:cxn>
              <a:cxn ang="0">
                <a:pos x="82" y="79"/>
              </a:cxn>
              <a:cxn ang="0">
                <a:pos x="45" y="79"/>
              </a:cxn>
              <a:cxn ang="0">
                <a:pos x="45" y="79"/>
              </a:cxn>
              <a:cxn ang="0">
                <a:pos x="48" y="79"/>
              </a:cxn>
              <a:cxn ang="0">
                <a:pos x="51" y="76"/>
              </a:cxn>
              <a:cxn ang="0">
                <a:pos x="54" y="76"/>
              </a:cxn>
              <a:cxn ang="0">
                <a:pos x="54" y="73"/>
              </a:cxn>
              <a:cxn ang="0">
                <a:pos x="57" y="70"/>
              </a:cxn>
              <a:cxn ang="0">
                <a:pos x="57" y="66"/>
              </a:cxn>
              <a:cxn ang="0">
                <a:pos x="57" y="60"/>
              </a:cxn>
              <a:cxn ang="0">
                <a:pos x="57" y="30"/>
              </a:cxn>
              <a:cxn ang="0">
                <a:pos x="57" y="21"/>
              </a:cxn>
              <a:cxn ang="0">
                <a:pos x="54" y="15"/>
              </a:cxn>
              <a:cxn ang="0">
                <a:pos x="51" y="12"/>
              </a:cxn>
              <a:cxn ang="0">
                <a:pos x="45" y="12"/>
              </a:cxn>
              <a:cxn ang="0">
                <a:pos x="36" y="15"/>
              </a:cxn>
              <a:cxn ang="0">
                <a:pos x="24" y="21"/>
              </a:cxn>
              <a:cxn ang="0">
                <a:pos x="24" y="60"/>
              </a:cxn>
              <a:cxn ang="0">
                <a:pos x="24" y="70"/>
              </a:cxn>
              <a:cxn ang="0">
                <a:pos x="27" y="73"/>
              </a:cxn>
              <a:cxn ang="0">
                <a:pos x="27" y="76"/>
              </a:cxn>
              <a:cxn ang="0">
                <a:pos x="30" y="76"/>
              </a:cxn>
              <a:cxn ang="0">
                <a:pos x="30" y="76"/>
              </a:cxn>
              <a:cxn ang="0">
                <a:pos x="36" y="79"/>
              </a:cxn>
              <a:cxn ang="0">
                <a:pos x="36" y="79"/>
              </a:cxn>
              <a:cxn ang="0">
                <a:pos x="0" y="79"/>
              </a:cxn>
              <a:cxn ang="0">
                <a:pos x="0" y="79"/>
              </a:cxn>
              <a:cxn ang="0">
                <a:pos x="3" y="79"/>
              </a:cxn>
              <a:cxn ang="0">
                <a:pos x="6" y="76"/>
              </a:cxn>
              <a:cxn ang="0">
                <a:pos x="9" y="73"/>
              </a:cxn>
              <a:cxn ang="0">
                <a:pos x="12" y="70"/>
              </a:cxn>
              <a:cxn ang="0">
                <a:pos x="12" y="60"/>
              </a:cxn>
              <a:cxn ang="0">
                <a:pos x="12" y="33"/>
              </a:cxn>
              <a:cxn ang="0">
                <a:pos x="12" y="21"/>
              </a:cxn>
              <a:cxn ang="0">
                <a:pos x="12" y="15"/>
              </a:cxn>
              <a:cxn ang="0">
                <a:pos x="9" y="12"/>
              </a:cxn>
              <a:cxn ang="0">
                <a:pos x="9" y="12"/>
              </a:cxn>
              <a:cxn ang="0">
                <a:pos x="9" y="12"/>
              </a:cxn>
              <a:cxn ang="0">
                <a:pos x="6" y="12"/>
              </a:cxn>
              <a:cxn ang="0">
                <a:pos x="3" y="12"/>
              </a:cxn>
              <a:cxn ang="0">
                <a:pos x="3" y="12"/>
              </a:cxn>
              <a:cxn ang="0">
                <a:pos x="0" y="9"/>
              </a:cxn>
              <a:cxn ang="0">
                <a:pos x="21" y="0"/>
              </a:cxn>
              <a:cxn ang="0">
                <a:pos x="24" y="0"/>
              </a:cxn>
              <a:cxn ang="0">
                <a:pos x="24" y="18"/>
              </a:cxn>
            </a:cxnLst>
            <a:rect l="0" t="0" r="r" b="b"/>
            <a:pathLst>
              <a:path w="82" h="79">
                <a:moveTo>
                  <a:pt x="24" y="18"/>
                </a:moveTo>
                <a:lnTo>
                  <a:pt x="33" y="9"/>
                </a:lnTo>
                <a:lnTo>
                  <a:pt x="42" y="3"/>
                </a:lnTo>
                <a:lnTo>
                  <a:pt x="51" y="0"/>
                </a:lnTo>
                <a:lnTo>
                  <a:pt x="57" y="3"/>
                </a:lnTo>
                <a:lnTo>
                  <a:pt x="64" y="3"/>
                </a:lnTo>
                <a:lnTo>
                  <a:pt x="67" y="9"/>
                </a:lnTo>
                <a:lnTo>
                  <a:pt x="70" y="15"/>
                </a:lnTo>
                <a:lnTo>
                  <a:pt x="70" y="21"/>
                </a:lnTo>
                <a:lnTo>
                  <a:pt x="73" y="30"/>
                </a:lnTo>
                <a:lnTo>
                  <a:pt x="73" y="60"/>
                </a:lnTo>
                <a:lnTo>
                  <a:pt x="73" y="66"/>
                </a:lnTo>
                <a:lnTo>
                  <a:pt x="73" y="73"/>
                </a:lnTo>
                <a:lnTo>
                  <a:pt x="73" y="76"/>
                </a:lnTo>
                <a:lnTo>
                  <a:pt x="76" y="76"/>
                </a:lnTo>
                <a:lnTo>
                  <a:pt x="79" y="76"/>
                </a:lnTo>
                <a:lnTo>
                  <a:pt x="82" y="79"/>
                </a:lnTo>
                <a:lnTo>
                  <a:pt x="82" y="79"/>
                </a:lnTo>
                <a:lnTo>
                  <a:pt x="45" y="79"/>
                </a:lnTo>
                <a:lnTo>
                  <a:pt x="45" y="79"/>
                </a:lnTo>
                <a:lnTo>
                  <a:pt x="48" y="79"/>
                </a:lnTo>
                <a:lnTo>
                  <a:pt x="51" y="76"/>
                </a:lnTo>
                <a:lnTo>
                  <a:pt x="54" y="76"/>
                </a:lnTo>
                <a:lnTo>
                  <a:pt x="54" y="73"/>
                </a:lnTo>
                <a:lnTo>
                  <a:pt x="57" y="70"/>
                </a:lnTo>
                <a:lnTo>
                  <a:pt x="57" y="66"/>
                </a:lnTo>
                <a:lnTo>
                  <a:pt x="57" y="60"/>
                </a:lnTo>
                <a:lnTo>
                  <a:pt x="57" y="30"/>
                </a:lnTo>
                <a:lnTo>
                  <a:pt x="57" y="21"/>
                </a:lnTo>
                <a:lnTo>
                  <a:pt x="54" y="15"/>
                </a:lnTo>
                <a:lnTo>
                  <a:pt x="51" y="12"/>
                </a:lnTo>
                <a:lnTo>
                  <a:pt x="45" y="12"/>
                </a:lnTo>
                <a:lnTo>
                  <a:pt x="36" y="15"/>
                </a:lnTo>
                <a:lnTo>
                  <a:pt x="24" y="21"/>
                </a:lnTo>
                <a:lnTo>
                  <a:pt x="24" y="60"/>
                </a:lnTo>
                <a:lnTo>
                  <a:pt x="24" y="70"/>
                </a:lnTo>
                <a:lnTo>
                  <a:pt x="27" y="73"/>
                </a:lnTo>
                <a:lnTo>
                  <a:pt x="27" y="76"/>
                </a:lnTo>
                <a:lnTo>
                  <a:pt x="30" y="76"/>
                </a:lnTo>
                <a:lnTo>
                  <a:pt x="30" y="76"/>
                </a:lnTo>
                <a:lnTo>
                  <a:pt x="36" y="79"/>
                </a:lnTo>
                <a:lnTo>
                  <a:pt x="36" y="79"/>
                </a:lnTo>
                <a:lnTo>
                  <a:pt x="0" y="79"/>
                </a:lnTo>
                <a:lnTo>
                  <a:pt x="0" y="79"/>
                </a:lnTo>
                <a:lnTo>
                  <a:pt x="3" y="79"/>
                </a:lnTo>
                <a:lnTo>
                  <a:pt x="6" y="76"/>
                </a:lnTo>
                <a:lnTo>
                  <a:pt x="9" y="73"/>
                </a:lnTo>
                <a:lnTo>
                  <a:pt x="12" y="70"/>
                </a:lnTo>
                <a:lnTo>
                  <a:pt x="12" y="60"/>
                </a:lnTo>
                <a:lnTo>
                  <a:pt x="12" y="33"/>
                </a:lnTo>
                <a:lnTo>
                  <a:pt x="12" y="21"/>
                </a:lnTo>
                <a:lnTo>
                  <a:pt x="12" y="15"/>
                </a:lnTo>
                <a:lnTo>
                  <a:pt x="9" y="12"/>
                </a:lnTo>
                <a:lnTo>
                  <a:pt x="9" y="12"/>
                </a:lnTo>
                <a:lnTo>
                  <a:pt x="9" y="12"/>
                </a:lnTo>
                <a:lnTo>
                  <a:pt x="6" y="12"/>
                </a:lnTo>
                <a:lnTo>
                  <a:pt x="3" y="12"/>
                </a:lnTo>
                <a:lnTo>
                  <a:pt x="3" y="12"/>
                </a:lnTo>
                <a:lnTo>
                  <a:pt x="0" y="9"/>
                </a:lnTo>
                <a:lnTo>
                  <a:pt x="21" y="0"/>
                </a:lnTo>
                <a:lnTo>
                  <a:pt x="24" y="0"/>
                </a:lnTo>
                <a:lnTo>
                  <a:pt x="24" y="1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57" name="Freeform 141"/>
          <p:cNvSpPr>
            <a:spLocks/>
          </p:cNvSpPr>
          <p:nvPr/>
        </p:nvSpPr>
        <p:spPr bwMode="auto">
          <a:xfrm>
            <a:off x="1697038" y="687388"/>
            <a:ext cx="130175" cy="125412"/>
          </a:xfrm>
          <a:custGeom>
            <a:avLst/>
            <a:gdLst/>
            <a:ahLst/>
            <a:cxnLst>
              <a:cxn ang="0">
                <a:pos x="73" y="0"/>
              </a:cxn>
              <a:cxn ang="0">
                <a:pos x="73" y="45"/>
              </a:cxn>
              <a:cxn ang="0">
                <a:pos x="73" y="57"/>
              </a:cxn>
              <a:cxn ang="0">
                <a:pos x="73" y="63"/>
              </a:cxn>
              <a:cxn ang="0">
                <a:pos x="73" y="67"/>
              </a:cxn>
              <a:cxn ang="0">
                <a:pos x="73" y="67"/>
              </a:cxn>
              <a:cxn ang="0">
                <a:pos x="76" y="70"/>
              </a:cxn>
              <a:cxn ang="0">
                <a:pos x="76" y="70"/>
              </a:cxn>
              <a:cxn ang="0">
                <a:pos x="79" y="70"/>
              </a:cxn>
              <a:cxn ang="0">
                <a:pos x="82" y="67"/>
              </a:cxn>
              <a:cxn ang="0">
                <a:pos x="82" y="70"/>
              </a:cxn>
              <a:cxn ang="0">
                <a:pos x="61" y="79"/>
              </a:cxn>
              <a:cxn ang="0">
                <a:pos x="58" y="79"/>
              </a:cxn>
              <a:cxn ang="0">
                <a:pos x="58" y="60"/>
              </a:cxn>
              <a:cxn ang="0">
                <a:pos x="52" y="67"/>
              </a:cxn>
              <a:cxn ang="0">
                <a:pos x="46" y="73"/>
              </a:cxn>
              <a:cxn ang="0">
                <a:pos x="42" y="76"/>
              </a:cxn>
              <a:cxn ang="0">
                <a:pos x="36" y="76"/>
              </a:cxn>
              <a:cxn ang="0">
                <a:pos x="30" y="79"/>
              </a:cxn>
              <a:cxn ang="0">
                <a:pos x="24" y="76"/>
              </a:cxn>
              <a:cxn ang="0">
                <a:pos x="21" y="73"/>
              </a:cxn>
              <a:cxn ang="0">
                <a:pos x="15" y="70"/>
              </a:cxn>
              <a:cxn ang="0">
                <a:pos x="12" y="63"/>
              </a:cxn>
              <a:cxn ang="0">
                <a:pos x="12" y="57"/>
              </a:cxn>
              <a:cxn ang="0">
                <a:pos x="12" y="48"/>
              </a:cxn>
              <a:cxn ang="0">
                <a:pos x="12" y="15"/>
              </a:cxn>
              <a:cxn ang="0">
                <a:pos x="12" y="9"/>
              </a:cxn>
              <a:cxn ang="0">
                <a:pos x="9" y="6"/>
              </a:cxn>
              <a:cxn ang="0">
                <a:pos x="9" y="3"/>
              </a:cxn>
              <a:cxn ang="0">
                <a:pos x="6" y="3"/>
              </a:cxn>
              <a:cxn ang="0">
                <a:pos x="6" y="3"/>
              </a:cxn>
              <a:cxn ang="0">
                <a:pos x="0" y="3"/>
              </a:cxn>
              <a:cxn ang="0">
                <a:pos x="0" y="0"/>
              </a:cxn>
              <a:cxn ang="0">
                <a:pos x="24" y="0"/>
              </a:cxn>
              <a:cxn ang="0">
                <a:pos x="24" y="51"/>
              </a:cxn>
              <a:cxn ang="0">
                <a:pos x="27" y="57"/>
              </a:cxn>
              <a:cxn ang="0">
                <a:pos x="30" y="63"/>
              </a:cxn>
              <a:cxn ang="0">
                <a:pos x="33" y="67"/>
              </a:cxn>
              <a:cxn ang="0">
                <a:pos x="39" y="67"/>
              </a:cxn>
              <a:cxn ang="0">
                <a:pos x="42" y="67"/>
              </a:cxn>
              <a:cxn ang="0">
                <a:pos x="46" y="63"/>
              </a:cxn>
              <a:cxn ang="0">
                <a:pos x="52" y="60"/>
              </a:cxn>
              <a:cxn ang="0">
                <a:pos x="58" y="57"/>
              </a:cxn>
              <a:cxn ang="0">
                <a:pos x="58" y="15"/>
              </a:cxn>
              <a:cxn ang="0">
                <a:pos x="58" y="9"/>
              </a:cxn>
              <a:cxn ang="0">
                <a:pos x="55" y="3"/>
              </a:cxn>
              <a:cxn ang="0">
                <a:pos x="52" y="3"/>
              </a:cxn>
              <a:cxn ang="0">
                <a:pos x="46" y="3"/>
              </a:cxn>
              <a:cxn ang="0">
                <a:pos x="46" y="0"/>
              </a:cxn>
              <a:cxn ang="0">
                <a:pos x="73" y="0"/>
              </a:cxn>
            </a:cxnLst>
            <a:rect l="0" t="0" r="r" b="b"/>
            <a:pathLst>
              <a:path w="82" h="79">
                <a:moveTo>
                  <a:pt x="73" y="0"/>
                </a:moveTo>
                <a:lnTo>
                  <a:pt x="73" y="45"/>
                </a:lnTo>
                <a:lnTo>
                  <a:pt x="73" y="57"/>
                </a:lnTo>
                <a:lnTo>
                  <a:pt x="73" y="63"/>
                </a:lnTo>
                <a:lnTo>
                  <a:pt x="73" y="67"/>
                </a:lnTo>
                <a:lnTo>
                  <a:pt x="73" y="67"/>
                </a:lnTo>
                <a:lnTo>
                  <a:pt x="76" y="70"/>
                </a:lnTo>
                <a:lnTo>
                  <a:pt x="76" y="70"/>
                </a:lnTo>
                <a:lnTo>
                  <a:pt x="79" y="70"/>
                </a:lnTo>
                <a:lnTo>
                  <a:pt x="82" y="67"/>
                </a:lnTo>
                <a:lnTo>
                  <a:pt x="82" y="70"/>
                </a:lnTo>
                <a:lnTo>
                  <a:pt x="61" y="79"/>
                </a:lnTo>
                <a:lnTo>
                  <a:pt x="58" y="79"/>
                </a:lnTo>
                <a:lnTo>
                  <a:pt x="58" y="60"/>
                </a:lnTo>
                <a:lnTo>
                  <a:pt x="52" y="67"/>
                </a:lnTo>
                <a:lnTo>
                  <a:pt x="46" y="73"/>
                </a:lnTo>
                <a:lnTo>
                  <a:pt x="42" y="76"/>
                </a:lnTo>
                <a:lnTo>
                  <a:pt x="36" y="76"/>
                </a:lnTo>
                <a:lnTo>
                  <a:pt x="30" y="79"/>
                </a:lnTo>
                <a:lnTo>
                  <a:pt x="24" y="76"/>
                </a:lnTo>
                <a:lnTo>
                  <a:pt x="21" y="73"/>
                </a:lnTo>
                <a:lnTo>
                  <a:pt x="15" y="70"/>
                </a:lnTo>
                <a:lnTo>
                  <a:pt x="12" y="63"/>
                </a:lnTo>
                <a:lnTo>
                  <a:pt x="12" y="57"/>
                </a:lnTo>
                <a:lnTo>
                  <a:pt x="12" y="48"/>
                </a:lnTo>
                <a:lnTo>
                  <a:pt x="12" y="15"/>
                </a:lnTo>
                <a:lnTo>
                  <a:pt x="12" y="9"/>
                </a:lnTo>
                <a:lnTo>
                  <a:pt x="9" y="6"/>
                </a:lnTo>
                <a:lnTo>
                  <a:pt x="9" y="3"/>
                </a:lnTo>
                <a:lnTo>
                  <a:pt x="6" y="3"/>
                </a:lnTo>
                <a:lnTo>
                  <a:pt x="6" y="3"/>
                </a:lnTo>
                <a:lnTo>
                  <a:pt x="0" y="3"/>
                </a:lnTo>
                <a:lnTo>
                  <a:pt x="0" y="0"/>
                </a:lnTo>
                <a:lnTo>
                  <a:pt x="24" y="0"/>
                </a:lnTo>
                <a:lnTo>
                  <a:pt x="24" y="51"/>
                </a:lnTo>
                <a:lnTo>
                  <a:pt x="27" y="57"/>
                </a:lnTo>
                <a:lnTo>
                  <a:pt x="30" y="63"/>
                </a:lnTo>
                <a:lnTo>
                  <a:pt x="33" y="67"/>
                </a:lnTo>
                <a:lnTo>
                  <a:pt x="39" y="67"/>
                </a:lnTo>
                <a:lnTo>
                  <a:pt x="42" y="67"/>
                </a:lnTo>
                <a:lnTo>
                  <a:pt x="46" y="63"/>
                </a:lnTo>
                <a:lnTo>
                  <a:pt x="52" y="60"/>
                </a:lnTo>
                <a:lnTo>
                  <a:pt x="58" y="57"/>
                </a:lnTo>
                <a:lnTo>
                  <a:pt x="58" y="15"/>
                </a:lnTo>
                <a:lnTo>
                  <a:pt x="58" y="9"/>
                </a:lnTo>
                <a:lnTo>
                  <a:pt x="55" y="3"/>
                </a:lnTo>
                <a:lnTo>
                  <a:pt x="52" y="3"/>
                </a:lnTo>
                <a:lnTo>
                  <a:pt x="46" y="3"/>
                </a:lnTo>
                <a:lnTo>
                  <a:pt x="46" y="0"/>
                </a:lnTo>
                <a:lnTo>
                  <a:pt x="73"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58" name="Freeform 142"/>
          <p:cNvSpPr>
            <a:spLocks/>
          </p:cNvSpPr>
          <p:nvPr/>
        </p:nvSpPr>
        <p:spPr bwMode="auto">
          <a:xfrm>
            <a:off x="1831975" y="682625"/>
            <a:ext cx="203200" cy="125413"/>
          </a:xfrm>
          <a:custGeom>
            <a:avLst/>
            <a:gdLst/>
            <a:ahLst/>
            <a:cxnLst>
              <a:cxn ang="0">
                <a:pos x="31" y="12"/>
              </a:cxn>
              <a:cxn ang="0">
                <a:pos x="37" y="9"/>
              </a:cxn>
              <a:cxn ang="0">
                <a:pos x="43" y="3"/>
              </a:cxn>
              <a:cxn ang="0">
                <a:pos x="52" y="0"/>
              </a:cxn>
              <a:cxn ang="0">
                <a:pos x="64" y="6"/>
              </a:cxn>
              <a:cxn ang="0">
                <a:pos x="70" y="18"/>
              </a:cxn>
              <a:cxn ang="0">
                <a:pos x="85" y="3"/>
              </a:cxn>
              <a:cxn ang="0">
                <a:pos x="98" y="0"/>
              </a:cxn>
              <a:cxn ang="0">
                <a:pos x="110" y="3"/>
              </a:cxn>
              <a:cxn ang="0">
                <a:pos x="116" y="15"/>
              </a:cxn>
              <a:cxn ang="0">
                <a:pos x="119" y="30"/>
              </a:cxn>
              <a:cxn ang="0">
                <a:pos x="119" y="66"/>
              </a:cxn>
              <a:cxn ang="0">
                <a:pos x="119" y="76"/>
              </a:cxn>
              <a:cxn ang="0">
                <a:pos x="125" y="76"/>
              </a:cxn>
              <a:cxn ang="0">
                <a:pos x="128" y="79"/>
              </a:cxn>
              <a:cxn ang="0">
                <a:pos x="94" y="79"/>
              </a:cxn>
              <a:cxn ang="0">
                <a:pos x="98" y="76"/>
              </a:cxn>
              <a:cxn ang="0">
                <a:pos x="104" y="73"/>
              </a:cxn>
              <a:cxn ang="0">
                <a:pos x="104" y="66"/>
              </a:cxn>
              <a:cxn ang="0">
                <a:pos x="104" y="30"/>
              </a:cxn>
              <a:cxn ang="0">
                <a:pos x="101" y="18"/>
              </a:cxn>
              <a:cxn ang="0">
                <a:pos x="91" y="12"/>
              </a:cxn>
              <a:cxn ang="0">
                <a:pos x="82" y="15"/>
              </a:cxn>
              <a:cxn ang="0">
                <a:pos x="73" y="21"/>
              </a:cxn>
              <a:cxn ang="0">
                <a:pos x="73" y="27"/>
              </a:cxn>
              <a:cxn ang="0">
                <a:pos x="73" y="70"/>
              </a:cxn>
              <a:cxn ang="0">
                <a:pos x="73" y="73"/>
              </a:cxn>
              <a:cxn ang="0">
                <a:pos x="79" y="76"/>
              </a:cxn>
              <a:cxn ang="0">
                <a:pos x="82" y="79"/>
              </a:cxn>
              <a:cxn ang="0">
                <a:pos x="46" y="79"/>
              </a:cxn>
              <a:cxn ang="0">
                <a:pos x="55" y="76"/>
              </a:cxn>
              <a:cxn ang="0">
                <a:pos x="58" y="70"/>
              </a:cxn>
              <a:cxn ang="0">
                <a:pos x="58" y="60"/>
              </a:cxn>
              <a:cxn ang="0">
                <a:pos x="58" y="21"/>
              </a:cxn>
              <a:cxn ang="0">
                <a:pos x="52" y="12"/>
              </a:cxn>
              <a:cxn ang="0">
                <a:pos x="40" y="12"/>
              </a:cxn>
              <a:cxn ang="0">
                <a:pos x="31" y="18"/>
              </a:cxn>
              <a:cxn ang="0">
                <a:pos x="24" y="60"/>
              </a:cxn>
              <a:cxn ang="0">
                <a:pos x="28" y="73"/>
              </a:cxn>
              <a:cxn ang="0">
                <a:pos x="31" y="76"/>
              </a:cxn>
              <a:cxn ang="0">
                <a:pos x="37" y="79"/>
              </a:cxn>
              <a:cxn ang="0">
                <a:pos x="0" y="79"/>
              </a:cxn>
              <a:cxn ang="0">
                <a:pos x="6" y="76"/>
              </a:cxn>
              <a:cxn ang="0">
                <a:pos x="9" y="76"/>
              </a:cxn>
              <a:cxn ang="0">
                <a:pos x="12" y="66"/>
              </a:cxn>
              <a:cxn ang="0">
                <a:pos x="12" y="33"/>
              </a:cxn>
              <a:cxn ang="0">
                <a:pos x="12" y="15"/>
              </a:cxn>
              <a:cxn ang="0">
                <a:pos x="9" y="12"/>
              </a:cxn>
              <a:cxn ang="0">
                <a:pos x="6" y="12"/>
              </a:cxn>
              <a:cxn ang="0">
                <a:pos x="3" y="12"/>
              </a:cxn>
              <a:cxn ang="0">
                <a:pos x="21" y="0"/>
              </a:cxn>
              <a:cxn ang="0">
                <a:pos x="24" y="18"/>
              </a:cxn>
            </a:cxnLst>
            <a:rect l="0" t="0" r="r" b="b"/>
            <a:pathLst>
              <a:path w="128" h="79">
                <a:moveTo>
                  <a:pt x="24" y="18"/>
                </a:moveTo>
                <a:lnTo>
                  <a:pt x="31" y="12"/>
                </a:lnTo>
                <a:lnTo>
                  <a:pt x="34" y="9"/>
                </a:lnTo>
                <a:lnTo>
                  <a:pt x="37" y="9"/>
                </a:lnTo>
                <a:lnTo>
                  <a:pt x="40" y="6"/>
                </a:lnTo>
                <a:lnTo>
                  <a:pt x="43" y="3"/>
                </a:lnTo>
                <a:lnTo>
                  <a:pt x="49" y="3"/>
                </a:lnTo>
                <a:lnTo>
                  <a:pt x="52" y="0"/>
                </a:lnTo>
                <a:lnTo>
                  <a:pt x="58" y="3"/>
                </a:lnTo>
                <a:lnTo>
                  <a:pt x="64" y="6"/>
                </a:lnTo>
                <a:lnTo>
                  <a:pt x="70" y="12"/>
                </a:lnTo>
                <a:lnTo>
                  <a:pt x="70" y="18"/>
                </a:lnTo>
                <a:lnTo>
                  <a:pt x="79" y="9"/>
                </a:lnTo>
                <a:lnTo>
                  <a:pt x="85" y="3"/>
                </a:lnTo>
                <a:lnTo>
                  <a:pt x="91" y="3"/>
                </a:lnTo>
                <a:lnTo>
                  <a:pt x="98" y="0"/>
                </a:lnTo>
                <a:lnTo>
                  <a:pt x="104" y="3"/>
                </a:lnTo>
                <a:lnTo>
                  <a:pt x="110" y="3"/>
                </a:lnTo>
                <a:lnTo>
                  <a:pt x="113" y="9"/>
                </a:lnTo>
                <a:lnTo>
                  <a:pt x="116" y="15"/>
                </a:lnTo>
                <a:lnTo>
                  <a:pt x="119" y="21"/>
                </a:lnTo>
                <a:lnTo>
                  <a:pt x="119" y="30"/>
                </a:lnTo>
                <a:lnTo>
                  <a:pt x="119" y="60"/>
                </a:lnTo>
                <a:lnTo>
                  <a:pt x="119" y="66"/>
                </a:lnTo>
                <a:lnTo>
                  <a:pt x="119" y="73"/>
                </a:lnTo>
                <a:lnTo>
                  <a:pt x="119" y="76"/>
                </a:lnTo>
                <a:lnTo>
                  <a:pt x="122" y="76"/>
                </a:lnTo>
                <a:lnTo>
                  <a:pt x="125" y="76"/>
                </a:lnTo>
                <a:lnTo>
                  <a:pt x="128" y="79"/>
                </a:lnTo>
                <a:lnTo>
                  <a:pt x="128" y="79"/>
                </a:lnTo>
                <a:lnTo>
                  <a:pt x="94" y="79"/>
                </a:lnTo>
                <a:lnTo>
                  <a:pt x="94" y="79"/>
                </a:lnTo>
                <a:lnTo>
                  <a:pt x="94" y="79"/>
                </a:lnTo>
                <a:lnTo>
                  <a:pt x="98" y="76"/>
                </a:lnTo>
                <a:lnTo>
                  <a:pt x="101" y="76"/>
                </a:lnTo>
                <a:lnTo>
                  <a:pt x="104" y="73"/>
                </a:lnTo>
                <a:lnTo>
                  <a:pt x="104" y="70"/>
                </a:lnTo>
                <a:lnTo>
                  <a:pt x="104" y="66"/>
                </a:lnTo>
                <a:lnTo>
                  <a:pt x="104" y="60"/>
                </a:lnTo>
                <a:lnTo>
                  <a:pt x="104" y="30"/>
                </a:lnTo>
                <a:lnTo>
                  <a:pt x="104" y="21"/>
                </a:lnTo>
                <a:lnTo>
                  <a:pt x="101" y="18"/>
                </a:lnTo>
                <a:lnTo>
                  <a:pt x="98" y="12"/>
                </a:lnTo>
                <a:lnTo>
                  <a:pt x="91" y="12"/>
                </a:lnTo>
                <a:lnTo>
                  <a:pt x="88" y="12"/>
                </a:lnTo>
                <a:lnTo>
                  <a:pt x="82" y="15"/>
                </a:lnTo>
                <a:lnTo>
                  <a:pt x="76" y="18"/>
                </a:lnTo>
                <a:lnTo>
                  <a:pt x="73" y="21"/>
                </a:lnTo>
                <a:lnTo>
                  <a:pt x="73" y="24"/>
                </a:lnTo>
                <a:lnTo>
                  <a:pt x="73" y="27"/>
                </a:lnTo>
                <a:lnTo>
                  <a:pt x="73" y="60"/>
                </a:lnTo>
                <a:lnTo>
                  <a:pt x="73" y="70"/>
                </a:lnTo>
                <a:lnTo>
                  <a:pt x="73" y="73"/>
                </a:lnTo>
                <a:lnTo>
                  <a:pt x="73" y="73"/>
                </a:lnTo>
                <a:lnTo>
                  <a:pt x="76" y="76"/>
                </a:lnTo>
                <a:lnTo>
                  <a:pt x="79" y="76"/>
                </a:lnTo>
                <a:lnTo>
                  <a:pt x="82" y="79"/>
                </a:lnTo>
                <a:lnTo>
                  <a:pt x="82" y="79"/>
                </a:lnTo>
                <a:lnTo>
                  <a:pt x="46" y="79"/>
                </a:lnTo>
                <a:lnTo>
                  <a:pt x="46" y="79"/>
                </a:lnTo>
                <a:lnTo>
                  <a:pt x="52" y="76"/>
                </a:lnTo>
                <a:lnTo>
                  <a:pt x="55" y="76"/>
                </a:lnTo>
                <a:lnTo>
                  <a:pt x="55" y="73"/>
                </a:lnTo>
                <a:lnTo>
                  <a:pt x="58" y="70"/>
                </a:lnTo>
                <a:lnTo>
                  <a:pt x="58" y="66"/>
                </a:lnTo>
                <a:lnTo>
                  <a:pt x="58" y="60"/>
                </a:lnTo>
                <a:lnTo>
                  <a:pt x="58" y="30"/>
                </a:lnTo>
                <a:lnTo>
                  <a:pt x="58" y="21"/>
                </a:lnTo>
                <a:lnTo>
                  <a:pt x="55" y="18"/>
                </a:lnTo>
                <a:lnTo>
                  <a:pt x="52" y="12"/>
                </a:lnTo>
                <a:lnTo>
                  <a:pt x="46" y="12"/>
                </a:lnTo>
                <a:lnTo>
                  <a:pt x="40" y="12"/>
                </a:lnTo>
                <a:lnTo>
                  <a:pt x="37" y="15"/>
                </a:lnTo>
                <a:lnTo>
                  <a:pt x="31" y="18"/>
                </a:lnTo>
                <a:lnTo>
                  <a:pt x="24" y="21"/>
                </a:lnTo>
                <a:lnTo>
                  <a:pt x="24" y="60"/>
                </a:lnTo>
                <a:lnTo>
                  <a:pt x="24" y="70"/>
                </a:lnTo>
                <a:lnTo>
                  <a:pt x="28" y="73"/>
                </a:lnTo>
                <a:lnTo>
                  <a:pt x="28" y="76"/>
                </a:lnTo>
                <a:lnTo>
                  <a:pt x="31" y="76"/>
                </a:lnTo>
                <a:lnTo>
                  <a:pt x="31" y="76"/>
                </a:lnTo>
                <a:lnTo>
                  <a:pt x="37" y="79"/>
                </a:lnTo>
                <a:lnTo>
                  <a:pt x="37" y="79"/>
                </a:lnTo>
                <a:lnTo>
                  <a:pt x="0" y="79"/>
                </a:lnTo>
                <a:lnTo>
                  <a:pt x="0" y="79"/>
                </a:lnTo>
                <a:lnTo>
                  <a:pt x="6" y="76"/>
                </a:lnTo>
                <a:lnTo>
                  <a:pt x="6" y="76"/>
                </a:lnTo>
                <a:lnTo>
                  <a:pt x="9" y="76"/>
                </a:lnTo>
                <a:lnTo>
                  <a:pt x="9" y="73"/>
                </a:lnTo>
                <a:lnTo>
                  <a:pt x="12" y="66"/>
                </a:lnTo>
                <a:lnTo>
                  <a:pt x="12" y="60"/>
                </a:lnTo>
                <a:lnTo>
                  <a:pt x="12" y="33"/>
                </a:lnTo>
                <a:lnTo>
                  <a:pt x="12" y="21"/>
                </a:lnTo>
                <a:lnTo>
                  <a:pt x="12" y="15"/>
                </a:lnTo>
                <a:lnTo>
                  <a:pt x="9" y="12"/>
                </a:lnTo>
                <a:lnTo>
                  <a:pt x="9" y="12"/>
                </a:lnTo>
                <a:lnTo>
                  <a:pt x="9" y="12"/>
                </a:lnTo>
                <a:lnTo>
                  <a:pt x="6" y="12"/>
                </a:lnTo>
                <a:lnTo>
                  <a:pt x="3" y="12"/>
                </a:lnTo>
                <a:lnTo>
                  <a:pt x="3" y="12"/>
                </a:lnTo>
                <a:lnTo>
                  <a:pt x="0" y="9"/>
                </a:lnTo>
                <a:lnTo>
                  <a:pt x="21" y="0"/>
                </a:lnTo>
                <a:lnTo>
                  <a:pt x="24" y="0"/>
                </a:lnTo>
                <a:lnTo>
                  <a:pt x="24" y="1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59" name="Freeform 143"/>
          <p:cNvSpPr>
            <a:spLocks noEditPoints="1"/>
          </p:cNvSpPr>
          <p:nvPr/>
        </p:nvSpPr>
        <p:spPr bwMode="auto">
          <a:xfrm>
            <a:off x="2044700" y="619125"/>
            <a:ext cx="125413" cy="193675"/>
          </a:xfrm>
          <a:custGeom>
            <a:avLst/>
            <a:gdLst/>
            <a:ahLst/>
            <a:cxnLst>
              <a:cxn ang="0">
                <a:pos x="24" y="58"/>
              </a:cxn>
              <a:cxn ang="0">
                <a:pos x="34" y="49"/>
              </a:cxn>
              <a:cxn ang="0">
                <a:pos x="40" y="43"/>
              </a:cxn>
              <a:cxn ang="0">
                <a:pos x="49" y="40"/>
              </a:cxn>
              <a:cxn ang="0">
                <a:pos x="55" y="43"/>
              </a:cxn>
              <a:cxn ang="0">
                <a:pos x="64" y="46"/>
              </a:cxn>
              <a:cxn ang="0">
                <a:pos x="70" y="52"/>
              </a:cxn>
              <a:cxn ang="0">
                <a:pos x="73" y="58"/>
              </a:cxn>
              <a:cxn ang="0">
                <a:pos x="76" y="67"/>
              </a:cxn>
              <a:cxn ang="0">
                <a:pos x="79" y="79"/>
              </a:cxn>
              <a:cxn ang="0">
                <a:pos x="76" y="91"/>
              </a:cxn>
              <a:cxn ang="0">
                <a:pos x="73" y="100"/>
              </a:cxn>
              <a:cxn ang="0">
                <a:pos x="64" y="110"/>
              </a:cxn>
              <a:cxn ang="0">
                <a:pos x="55" y="116"/>
              </a:cxn>
              <a:cxn ang="0">
                <a:pos x="49" y="119"/>
              </a:cxn>
              <a:cxn ang="0">
                <a:pos x="40" y="122"/>
              </a:cxn>
              <a:cxn ang="0">
                <a:pos x="31" y="119"/>
              </a:cxn>
              <a:cxn ang="0">
                <a:pos x="24" y="119"/>
              </a:cxn>
              <a:cxn ang="0">
                <a:pos x="18" y="116"/>
              </a:cxn>
              <a:cxn ang="0">
                <a:pos x="9" y="113"/>
              </a:cxn>
              <a:cxn ang="0">
                <a:pos x="9" y="33"/>
              </a:cxn>
              <a:cxn ang="0">
                <a:pos x="9" y="21"/>
              </a:cxn>
              <a:cxn ang="0">
                <a:pos x="9" y="15"/>
              </a:cxn>
              <a:cxn ang="0">
                <a:pos x="9" y="12"/>
              </a:cxn>
              <a:cxn ang="0">
                <a:pos x="9" y="9"/>
              </a:cxn>
              <a:cxn ang="0">
                <a:pos x="6" y="9"/>
              </a:cxn>
              <a:cxn ang="0">
                <a:pos x="6" y="9"/>
              </a:cxn>
              <a:cxn ang="0">
                <a:pos x="3" y="9"/>
              </a:cxn>
              <a:cxn ang="0">
                <a:pos x="0" y="12"/>
              </a:cxn>
              <a:cxn ang="0">
                <a:pos x="0" y="9"/>
              </a:cxn>
              <a:cxn ang="0">
                <a:pos x="21" y="0"/>
              </a:cxn>
              <a:cxn ang="0">
                <a:pos x="24" y="0"/>
              </a:cxn>
              <a:cxn ang="0">
                <a:pos x="24" y="58"/>
              </a:cxn>
              <a:cxn ang="0">
                <a:pos x="24" y="61"/>
              </a:cxn>
              <a:cxn ang="0">
                <a:pos x="24" y="106"/>
              </a:cxn>
              <a:cxn ang="0">
                <a:pos x="31" y="110"/>
              </a:cxn>
              <a:cxn ang="0">
                <a:pos x="34" y="113"/>
              </a:cxn>
              <a:cxn ang="0">
                <a:pos x="40" y="116"/>
              </a:cxn>
              <a:cxn ang="0">
                <a:pos x="43" y="116"/>
              </a:cxn>
              <a:cxn ang="0">
                <a:pos x="52" y="113"/>
              </a:cxn>
              <a:cxn ang="0">
                <a:pos x="58" y="106"/>
              </a:cxn>
              <a:cxn ang="0">
                <a:pos x="61" y="100"/>
              </a:cxn>
              <a:cxn ang="0">
                <a:pos x="64" y="94"/>
              </a:cxn>
              <a:cxn ang="0">
                <a:pos x="64" y="82"/>
              </a:cxn>
              <a:cxn ang="0">
                <a:pos x="64" y="73"/>
              </a:cxn>
              <a:cxn ang="0">
                <a:pos x="61" y="67"/>
              </a:cxn>
              <a:cxn ang="0">
                <a:pos x="58" y="61"/>
              </a:cxn>
              <a:cxn ang="0">
                <a:pos x="49" y="55"/>
              </a:cxn>
              <a:cxn ang="0">
                <a:pos x="43" y="55"/>
              </a:cxn>
              <a:cxn ang="0">
                <a:pos x="37" y="55"/>
              </a:cxn>
              <a:cxn ang="0">
                <a:pos x="34" y="55"/>
              </a:cxn>
              <a:cxn ang="0">
                <a:pos x="31" y="58"/>
              </a:cxn>
              <a:cxn ang="0">
                <a:pos x="24" y="61"/>
              </a:cxn>
            </a:cxnLst>
            <a:rect l="0" t="0" r="r" b="b"/>
            <a:pathLst>
              <a:path w="79" h="122">
                <a:moveTo>
                  <a:pt x="24" y="58"/>
                </a:moveTo>
                <a:lnTo>
                  <a:pt x="34" y="49"/>
                </a:lnTo>
                <a:lnTo>
                  <a:pt x="40" y="43"/>
                </a:lnTo>
                <a:lnTo>
                  <a:pt x="49" y="40"/>
                </a:lnTo>
                <a:lnTo>
                  <a:pt x="55" y="43"/>
                </a:lnTo>
                <a:lnTo>
                  <a:pt x="64" y="46"/>
                </a:lnTo>
                <a:lnTo>
                  <a:pt x="70" y="52"/>
                </a:lnTo>
                <a:lnTo>
                  <a:pt x="73" y="58"/>
                </a:lnTo>
                <a:lnTo>
                  <a:pt x="76" y="67"/>
                </a:lnTo>
                <a:lnTo>
                  <a:pt x="79" y="79"/>
                </a:lnTo>
                <a:lnTo>
                  <a:pt x="76" y="91"/>
                </a:lnTo>
                <a:lnTo>
                  <a:pt x="73" y="100"/>
                </a:lnTo>
                <a:lnTo>
                  <a:pt x="64" y="110"/>
                </a:lnTo>
                <a:lnTo>
                  <a:pt x="55" y="116"/>
                </a:lnTo>
                <a:lnTo>
                  <a:pt x="49" y="119"/>
                </a:lnTo>
                <a:lnTo>
                  <a:pt x="40" y="122"/>
                </a:lnTo>
                <a:lnTo>
                  <a:pt x="31" y="119"/>
                </a:lnTo>
                <a:lnTo>
                  <a:pt x="24" y="119"/>
                </a:lnTo>
                <a:lnTo>
                  <a:pt x="18" y="116"/>
                </a:lnTo>
                <a:lnTo>
                  <a:pt x="9" y="113"/>
                </a:lnTo>
                <a:lnTo>
                  <a:pt x="9" y="33"/>
                </a:lnTo>
                <a:lnTo>
                  <a:pt x="9" y="21"/>
                </a:lnTo>
                <a:lnTo>
                  <a:pt x="9" y="15"/>
                </a:lnTo>
                <a:lnTo>
                  <a:pt x="9" y="12"/>
                </a:lnTo>
                <a:lnTo>
                  <a:pt x="9" y="9"/>
                </a:lnTo>
                <a:lnTo>
                  <a:pt x="6" y="9"/>
                </a:lnTo>
                <a:lnTo>
                  <a:pt x="6" y="9"/>
                </a:lnTo>
                <a:lnTo>
                  <a:pt x="3" y="9"/>
                </a:lnTo>
                <a:lnTo>
                  <a:pt x="0" y="12"/>
                </a:lnTo>
                <a:lnTo>
                  <a:pt x="0" y="9"/>
                </a:lnTo>
                <a:lnTo>
                  <a:pt x="21" y="0"/>
                </a:lnTo>
                <a:lnTo>
                  <a:pt x="24" y="0"/>
                </a:lnTo>
                <a:lnTo>
                  <a:pt x="24" y="58"/>
                </a:lnTo>
                <a:close/>
                <a:moveTo>
                  <a:pt x="24" y="61"/>
                </a:moveTo>
                <a:lnTo>
                  <a:pt x="24" y="106"/>
                </a:lnTo>
                <a:lnTo>
                  <a:pt x="31" y="110"/>
                </a:lnTo>
                <a:lnTo>
                  <a:pt x="34" y="113"/>
                </a:lnTo>
                <a:lnTo>
                  <a:pt x="40" y="116"/>
                </a:lnTo>
                <a:lnTo>
                  <a:pt x="43" y="116"/>
                </a:lnTo>
                <a:lnTo>
                  <a:pt x="52" y="113"/>
                </a:lnTo>
                <a:lnTo>
                  <a:pt x="58" y="106"/>
                </a:lnTo>
                <a:lnTo>
                  <a:pt x="61" y="100"/>
                </a:lnTo>
                <a:lnTo>
                  <a:pt x="64" y="94"/>
                </a:lnTo>
                <a:lnTo>
                  <a:pt x="64" y="82"/>
                </a:lnTo>
                <a:lnTo>
                  <a:pt x="64" y="73"/>
                </a:lnTo>
                <a:lnTo>
                  <a:pt x="61" y="67"/>
                </a:lnTo>
                <a:lnTo>
                  <a:pt x="58" y="61"/>
                </a:lnTo>
                <a:lnTo>
                  <a:pt x="49" y="55"/>
                </a:lnTo>
                <a:lnTo>
                  <a:pt x="43" y="55"/>
                </a:lnTo>
                <a:lnTo>
                  <a:pt x="37" y="55"/>
                </a:lnTo>
                <a:lnTo>
                  <a:pt x="34" y="55"/>
                </a:lnTo>
                <a:lnTo>
                  <a:pt x="31" y="58"/>
                </a:lnTo>
                <a:lnTo>
                  <a:pt x="24" y="6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0" name="Freeform 144"/>
          <p:cNvSpPr>
            <a:spLocks noEditPoints="1"/>
          </p:cNvSpPr>
          <p:nvPr/>
        </p:nvSpPr>
        <p:spPr bwMode="auto">
          <a:xfrm>
            <a:off x="2184400" y="682625"/>
            <a:ext cx="101600" cy="130175"/>
          </a:xfrm>
          <a:custGeom>
            <a:avLst/>
            <a:gdLst/>
            <a:ahLst/>
            <a:cxnLst>
              <a:cxn ang="0">
                <a:pos x="13" y="30"/>
              </a:cxn>
              <a:cxn ang="0">
                <a:pos x="13" y="42"/>
              </a:cxn>
              <a:cxn ang="0">
                <a:pos x="16" y="51"/>
              </a:cxn>
              <a:cxn ang="0">
                <a:pos x="22" y="57"/>
              </a:cxn>
              <a:cxn ang="0">
                <a:pos x="28" y="63"/>
              </a:cxn>
              <a:cxn ang="0">
                <a:pos x="34" y="66"/>
              </a:cxn>
              <a:cxn ang="0">
                <a:pos x="40" y="66"/>
              </a:cxn>
              <a:cxn ang="0">
                <a:pos x="49" y="66"/>
              </a:cxn>
              <a:cxn ang="0">
                <a:pos x="55" y="63"/>
              </a:cxn>
              <a:cxn ang="0">
                <a:pos x="58" y="57"/>
              </a:cxn>
              <a:cxn ang="0">
                <a:pos x="64" y="48"/>
              </a:cxn>
              <a:cxn ang="0">
                <a:pos x="64" y="51"/>
              </a:cxn>
              <a:cxn ang="0">
                <a:pos x="61" y="60"/>
              </a:cxn>
              <a:cxn ang="0">
                <a:pos x="55" y="73"/>
              </a:cxn>
              <a:cxn ang="0">
                <a:pos x="49" y="76"/>
              </a:cxn>
              <a:cxn ang="0">
                <a:pos x="43" y="79"/>
              </a:cxn>
              <a:cxn ang="0">
                <a:pos x="34" y="82"/>
              </a:cxn>
              <a:cxn ang="0">
                <a:pos x="25" y="79"/>
              </a:cxn>
              <a:cxn ang="0">
                <a:pos x="19" y="76"/>
              </a:cxn>
              <a:cxn ang="0">
                <a:pos x="9" y="70"/>
              </a:cxn>
              <a:cxn ang="0">
                <a:pos x="6" y="63"/>
              </a:cxn>
              <a:cxn ang="0">
                <a:pos x="0" y="54"/>
              </a:cxn>
              <a:cxn ang="0">
                <a:pos x="0" y="42"/>
              </a:cxn>
              <a:cxn ang="0">
                <a:pos x="0" y="30"/>
              </a:cxn>
              <a:cxn ang="0">
                <a:pos x="6" y="21"/>
              </a:cxn>
              <a:cxn ang="0">
                <a:pos x="9" y="12"/>
              </a:cxn>
              <a:cxn ang="0">
                <a:pos x="19" y="6"/>
              </a:cxn>
              <a:cxn ang="0">
                <a:pos x="25" y="3"/>
              </a:cxn>
              <a:cxn ang="0">
                <a:pos x="37" y="0"/>
              </a:cxn>
              <a:cxn ang="0">
                <a:pos x="43" y="3"/>
              </a:cxn>
              <a:cxn ang="0">
                <a:pos x="49" y="6"/>
              </a:cxn>
              <a:cxn ang="0">
                <a:pos x="55" y="9"/>
              </a:cxn>
              <a:cxn ang="0">
                <a:pos x="61" y="15"/>
              </a:cxn>
              <a:cxn ang="0">
                <a:pos x="64" y="24"/>
              </a:cxn>
              <a:cxn ang="0">
                <a:pos x="64" y="30"/>
              </a:cxn>
              <a:cxn ang="0">
                <a:pos x="13" y="30"/>
              </a:cxn>
              <a:cxn ang="0">
                <a:pos x="13" y="27"/>
              </a:cxn>
              <a:cxn ang="0">
                <a:pos x="46" y="27"/>
              </a:cxn>
              <a:cxn ang="0">
                <a:pos x="46" y="21"/>
              </a:cxn>
              <a:cxn ang="0">
                <a:pos x="46" y="15"/>
              </a:cxn>
              <a:cxn ang="0">
                <a:pos x="43" y="12"/>
              </a:cxn>
              <a:cxn ang="0">
                <a:pos x="40" y="9"/>
              </a:cxn>
              <a:cxn ang="0">
                <a:pos x="34" y="6"/>
              </a:cxn>
              <a:cxn ang="0">
                <a:pos x="31" y="6"/>
              </a:cxn>
              <a:cxn ang="0">
                <a:pos x="25" y="9"/>
              </a:cxn>
              <a:cxn ang="0">
                <a:pos x="19" y="12"/>
              </a:cxn>
              <a:cxn ang="0">
                <a:pos x="16" y="18"/>
              </a:cxn>
              <a:cxn ang="0">
                <a:pos x="13" y="27"/>
              </a:cxn>
            </a:cxnLst>
            <a:rect l="0" t="0" r="r" b="b"/>
            <a:pathLst>
              <a:path w="64" h="82">
                <a:moveTo>
                  <a:pt x="13" y="30"/>
                </a:moveTo>
                <a:lnTo>
                  <a:pt x="13" y="42"/>
                </a:lnTo>
                <a:lnTo>
                  <a:pt x="16" y="51"/>
                </a:lnTo>
                <a:lnTo>
                  <a:pt x="22" y="57"/>
                </a:lnTo>
                <a:lnTo>
                  <a:pt x="28" y="63"/>
                </a:lnTo>
                <a:lnTo>
                  <a:pt x="34" y="66"/>
                </a:lnTo>
                <a:lnTo>
                  <a:pt x="40" y="66"/>
                </a:lnTo>
                <a:lnTo>
                  <a:pt x="49" y="66"/>
                </a:lnTo>
                <a:lnTo>
                  <a:pt x="55" y="63"/>
                </a:lnTo>
                <a:lnTo>
                  <a:pt x="58" y="57"/>
                </a:lnTo>
                <a:lnTo>
                  <a:pt x="64" y="48"/>
                </a:lnTo>
                <a:lnTo>
                  <a:pt x="64" y="51"/>
                </a:lnTo>
                <a:lnTo>
                  <a:pt x="61" y="60"/>
                </a:lnTo>
                <a:lnTo>
                  <a:pt x="55" y="73"/>
                </a:lnTo>
                <a:lnTo>
                  <a:pt x="49" y="76"/>
                </a:lnTo>
                <a:lnTo>
                  <a:pt x="43" y="79"/>
                </a:lnTo>
                <a:lnTo>
                  <a:pt x="34" y="82"/>
                </a:lnTo>
                <a:lnTo>
                  <a:pt x="25" y="79"/>
                </a:lnTo>
                <a:lnTo>
                  <a:pt x="19" y="76"/>
                </a:lnTo>
                <a:lnTo>
                  <a:pt x="9" y="70"/>
                </a:lnTo>
                <a:lnTo>
                  <a:pt x="6" y="63"/>
                </a:lnTo>
                <a:lnTo>
                  <a:pt x="0" y="54"/>
                </a:lnTo>
                <a:lnTo>
                  <a:pt x="0" y="42"/>
                </a:lnTo>
                <a:lnTo>
                  <a:pt x="0" y="30"/>
                </a:lnTo>
                <a:lnTo>
                  <a:pt x="6" y="21"/>
                </a:lnTo>
                <a:lnTo>
                  <a:pt x="9" y="12"/>
                </a:lnTo>
                <a:lnTo>
                  <a:pt x="19" y="6"/>
                </a:lnTo>
                <a:lnTo>
                  <a:pt x="25" y="3"/>
                </a:lnTo>
                <a:lnTo>
                  <a:pt x="37" y="0"/>
                </a:lnTo>
                <a:lnTo>
                  <a:pt x="43" y="3"/>
                </a:lnTo>
                <a:lnTo>
                  <a:pt x="49" y="6"/>
                </a:lnTo>
                <a:lnTo>
                  <a:pt x="55" y="9"/>
                </a:lnTo>
                <a:lnTo>
                  <a:pt x="61" y="15"/>
                </a:lnTo>
                <a:lnTo>
                  <a:pt x="64" y="24"/>
                </a:lnTo>
                <a:lnTo>
                  <a:pt x="64" y="30"/>
                </a:lnTo>
                <a:lnTo>
                  <a:pt x="13" y="30"/>
                </a:lnTo>
                <a:close/>
                <a:moveTo>
                  <a:pt x="13" y="27"/>
                </a:moveTo>
                <a:lnTo>
                  <a:pt x="46" y="27"/>
                </a:lnTo>
                <a:lnTo>
                  <a:pt x="46" y="21"/>
                </a:lnTo>
                <a:lnTo>
                  <a:pt x="46" y="15"/>
                </a:lnTo>
                <a:lnTo>
                  <a:pt x="43" y="12"/>
                </a:lnTo>
                <a:lnTo>
                  <a:pt x="40" y="9"/>
                </a:lnTo>
                <a:lnTo>
                  <a:pt x="34" y="6"/>
                </a:lnTo>
                <a:lnTo>
                  <a:pt x="31" y="6"/>
                </a:lnTo>
                <a:lnTo>
                  <a:pt x="25" y="9"/>
                </a:lnTo>
                <a:lnTo>
                  <a:pt x="19" y="12"/>
                </a:lnTo>
                <a:lnTo>
                  <a:pt x="16" y="18"/>
                </a:lnTo>
                <a:lnTo>
                  <a:pt x="13" y="2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1" name="Freeform 145"/>
          <p:cNvSpPr>
            <a:spLocks/>
          </p:cNvSpPr>
          <p:nvPr/>
        </p:nvSpPr>
        <p:spPr bwMode="auto">
          <a:xfrm>
            <a:off x="2300288" y="682625"/>
            <a:ext cx="87312" cy="125413"/>
          </a:xfrm>
          <a:custGeom>
            <a:avLst/>
            <a:gdLst/>
            <a:ahLst/>
            <a:cxnLst>
              <a:cxn ang="0">
                <a:pos x="25" y="0"/>
              </a:cxn>
              <a:cxn ang="0">
                <a:pos x="25" y="21"/>
              </a:cxn>
              <a:cxn ang="0">
                <a:pos x="31" y="9"/>
              </a:cxn>
              <a:cxn ang="0">
                <a:pos x="37" y="3"/>
              </a:cxn>
              <a:cxn ang="0">
                <a:pos x="46" y="0"/>
              </a:cxn>
              <a:cxn ang="0">
                <a:pos x="49" y="3"/>
              </a:cxn>
              <a:cxn ang="0">
                <a:pos x="52" y="3"/>
              </a:cxn>
              <a:cxn ang="0">
                <a:pos x="55" y="9"/>
              </a:cxn>
              <a:cxn ang="0">
                <a:pos x="55" y="12"/>
              </a:cxn>
              <a:cxn ang="0">
                <a:pos x="55" y="15"/>
              </a:cxn>
              <a:cxn ang="0">
                <a:pos x="52" y="18"/>
              </a:cxn>
              <a:cxn ang="0">
                <a:pos x="52" y="21"/>
              </a:cxn>
              <a:cxn ang="0">
                <a:pos x="49" y="21"/>
              </a:cxn>
              <a:cxn ang="0">
                <a:pos x="46" y="21"/>
              </a:cxn>
              <a:cxn ang="0">
                <a:pos x="43" y="18"/>
              </a:cxn>
              <a:cxn ang="0">
                <a:pos x="40" y="15"/>
              </a:cxn>
              <a:cxn ang="0">
                <a:pos x="37" y="15"/>
              </a:cxn>
              <a:cxn ang="0">
                <a:pos x="34" y="15"/>
              </a:cxn>
              <a:cxn ang="0">
                <a:pos x="34" y="15"/>
              </a:cxn>
              <a:cxn ang="0">
                <a:pos x="31" y="21"/>
              </a:cxn>
              <a:cxn ang="0">
                <a:pos x="25" y="27"/>
              </a:cxn>
              <a:cxn ang="0">
                <a:pos x="25" y="60"/>
              </a:cxn>
              <a:cxn ang="0">
                <a:pos x="25" y="66"/>
              </a:cxn>
              <a:cxn ang="0">
                <a:pos x="28" y="70"/>
              </a:cxn>
              <a:cxn ang="0">
                <a:pos x="28" y="73"/>
              </a:cxn>
              <a:cxn ang="0">
                <a:pos x="31" y="76"/>
              </a:cxn>
              <a:cxn ang="0">
                <a:pos x="34" y="76"/>
              </a:cxn>
              <a:cxn ang="0">
                <a:pos x="40" y="79"/>
              </a:cxn>
              <a:cxn ang="0">
                <a:pos x="40" y="79"/>
              </a:cxn>
              <a:cxn ang="0">
                <a:pos x="0" y="79"/>
              </a:cxn>
              <a:cxn ang="0">
                <a:pos x="0" y="79"/>
              </a:cxn>
              <a:cxn ang="0">
                <a:pos x="7" y="76"/>
              </a:cxn>
              <a:cxn ang="0">
                <a:pos x="10" y="76"/>
              </a:cxn>
              <a:cxn ang="0">
                <a:pos x="10" y="73"/>
              </a:cxn>
              <a:cxn ang="0">
                <a:pos x="10" y="70"/>
              </a:cxn>
              <a:cxn ang="0">
                <a:pos x="13" y="66"/>
              </a:cxn>
              <a:cxn ang="0">
                <a:pos x="13" y="60"/>
              </a:cxn>
              <a:cxn ang="0">
                <a:pos x="13" y="33"/>
              </a:cxn>
              <a:cxn ang="0">
                <a:pos x="13" y="24"/>
              </a:cxn>
              <a:cxn ang="0">
                <a:pos x="10" y="18"/>
              </a:cxn>
              <a:cxn ang="0">
                <a:pos x="10" y="15"/>
              </a:cxn>
              <a:cxn ang="0">
                <a:pos x="10" y="12"/>
              </a:cxn>
              <a:cxn ang="0">
                <a:pos x="10" y="12"/>
              </a:cxn>
              <a:cxn ang="0">
                <a:pos x="7" y="12"/>
              </a:cxn>
              <a:cxn ang="0">
                <a:pos x="7" y="12"/>
              </a:cxn>
              <a:cxn ang="0">
                <a:pos x="3" y="12"/>
              </a:cxn>
              <a:cxn ang="0">
                <a:pos x="0" y="12"/>
              </a:cxn>
              <a:cxn ang="0">
                <a:pos x="0" y="9"/>
              </a:cxn>
              <a:cxn ang="0">
                <a:pos x="22" y="0"/>
              </a:cxn>
              <a:cxn ang="0">
                <a:pos x="25" y="0"/>
              </a:cxn>
            </a:cxnLst>
            <a:rect l="0" t="0" r="r" b="b"/>
            <a:pathLst>
              <a:path w="55" h="79">
                <a:moveTo>
                  <a:pt x="25" y="0"/>
                </a:moveTo>
                <a:lnTo>
                  <a:pt x="25" y="21"/>
                </a:lnTo>
                <a:lnTo>
                  <a:pt x="31" y="9"/>
                </a:lnTo>
                <a:lnTo>
                  <a:pt x="37" y="3"/>
                </a:lnTo>
                <a:lnTo>
                  <a:pt x="46" y="0"/>
                </a:lnTo>
                <a:lnTo>
                  <a:pt x="49" y="3"/>
                </a:lnTo>
                <a:lnTo>
                  <a:pt x="52" y="3"/>
                </a:lnTo>
                <a:lnTo>
                  <a:pt x="55" y="9"/>
                </a:lnTo>
                <a:lnTo>
                  <a:pt x="55" y="12"/>
                </a:lnTo>
                <a:lnTo>
                  <a:pt x="55" y="15"/>
                </a:lnTo>
                <a:lnTo>
                  <a:pt x="52" y="18"/>
                </a:lnTo>
                <a:lnTo>
                  <a:pt x="52" y="21"/>
                </a:lnTo>
                <a:lnTo>
                  <a:pt x="49" y="21"/>
                </a:lnTo>
                <a:lnTo>
                  <a:pt x="46" y="21"/>
                </a:lnTo>
                <a:lnTo>
                  <a:pt x="43" y="18"/>
                </a:lnTo>
                <a:lnTo>
                  <a:pt x="40" y="15"/>
                </a:lnTo>
                <a:lnTo>
                  <a:pt x="37" y="15"/>
                </a:lnTo>
                <a:lnTo>
                  <a:pt x="34" y="15"/>
                </a:lnTo>
                <a:lnTo>
                  <a:pt x="34" y="15"/>
                </a:lnTo>
                <a:lnTo>
                  <a:pt x="31" y="21"/>
                </a:lnTo>
                <a:lnTo>
                  <a:pt x="25" y="27"/>
                </a:lnTo>
                <a:lnTo>
                  <a:pt x="25" y="60"/>
                </a:lnTo>
                <a:lnTo>
                  <a:pt x="25" y="66"/>
                </a:lnTo>
                <a:lnTo>
                  <a:pt x="28" y="70"/>
                </a:lnTo>
                <a:lnTo>
                  <a:pt x="28" y="73"/>
                </a:lnTo>
                <a:lnTo>
                  <a:pt x="31" y="76"/>
                </a:lnTo>
                <a:lnTo>
                  <a:pt x="34" y="76"/>
                </a:lnTo>
                <a:lnTo>
                  <a:pt x="40" y="79"/>
                </a:lnTo>
                <a:lnTo>
                  <a:pt x="40" y="79"/>
                </a:lnTo>
                <a:lnTo>
                  <a:pt x="0" y="79"/>
                </a:lnTo>
                <a:lnTo>
                  <a:pt x="0" y="79"/>
                </a:lnTo>
                <a:lnTo>
                  <a:pt x="7" y="76"/>
                </a:lnTo>
                <a:lnTo>
                  <a:pt x="10" y="76"/>
                </a:lnTo>
                <a:lnTo>
                  <a:pt x="10" y="73"/>
                </a:lnTo>
                <a:lnTo>
                  <a:pt x="10" y="70"/>
                </a:lnTo>
                <a:lnTo>
                  <a:pt x="13" y="66"/>
                </a:lnTo>
                <a:lnTo>
                  <a:pt x="13" y="60"/>
                </a:lnTo>
                <a:lnTo>
                  <a:pt x="13" y="33"/>
                </a:lnTo>
                <a:lnTo>
                  <a:pt x="13" y="24"/>
                </a:lnTo>
                <a:lnTo>
                  <a:pt x="10" y="18"/>
                </a:lnTo>
                <a:lnTo>
                  <a:pt x="10" y="15"/>
                </a:lnTo>
                <a:lnTo>
                  <a:pt x="10" y="12"/>
                </a:lnTo>
                <a:lnTo>
                  <a:pt x="10" y="12"/>
                </a:lnTo>
                <a:lnTo>
                  <a:pt x="7" y="12"/>
                </a:lnTo>
                <a:lnTo>
                  <a:pt x="7" y="12"/>
                </a:lnTo>
                <a:lnTo>
                  <a:pt x="3" y="12"/>
                </a:lnTo>
                <a:lnTo>
                  <a:pt x="0" y="12"/>
                </a:lnTo>
                <a:lnTo>
                  <a:pt x="0" y="9"/>
                </a:lnTo>
                <a:lnTo>
                  <a:pt x="22" y="0"/>
                </a:lnTo>
                <a:lnTo>
                  <a:pt x="2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2" name="Freeform 146"/>
          <p:cNvSpPr>
            <a:spLocks noEditPoints="1"/>
          </p:cNvSpPr>
          <p:nvPr/>
        </p:nvSpPr>
        <p:spPr bwMode="auto">
          <a:xfrm>
            <a:off x="2465388" y="682625"/>
            <a:ext cx="115887" cy="130175"/>
          </a:xfrm>
          <a:custGeom>
            <a:avLst/>
            <a:gdLst/>
            <a:ahLst/>
            <a:cxnLst>
              <a:cxn ang="0">
                <a:pos x="36" y="0"/>
              </a:cxn>
              <a:cxn ang="0">
                <a:pos x="46" y="3"/>
              </a:cxn>
              <a:cxn ang="0">
                <a:pos x="55" y="6"/>
              </a:cxn>
              <a:cxn ang="0">
                <a:pos x="64" y="15"/>
              </a:cxn>
              <a:cxn ang="0">
                <a:pos x="70" y="27"/>
              </a:cxn>
              <a:cxn ang="0">
                <a:pos x="73" y="39"/>
              </a:cxn>
              <a:cxn ang="0">
                <a:pos x="70" y="48"/>
              </a:cxn>
              <a:cxn ang="0">
                <a:pos x="67" y="60"/>
              </a:cxn>
              <a:cxn ang="0">
                <a:pos x="61" y="70"/>
              </a:cxn>
              <a:cxn ang="0">
                <a:pos x="55" y="76"/>
              </a:cxn>
              <a:cxn ang="0">
                <a:pos x="46" y="79"/>
              </a:cxn>
              <a:cxn ang="0">
                <a:pos x="36" y="82"/>
              </a:cxn>
              <a:cxn ang="0">
                <a:pos x="24" y="79"/>
              </a:cxn>
              <a:cxn ang="0">
                <a:pos x="15" y="76"/>
              </a:cxn>
              <a:cxn ang="0">
                <a:pos x="9" y="66"/>
              </a:cxn>
              <a:cxn ang="0">
                <a:pos x="3" y="54"/>
              </a:cxn>
              <a:cxn ang="0">
                <a:pos x="0" y="42"/>
              </a:cxn>
              <a:cxn ang="0">
                <a:pos x="0" y="30"/>
              </a:cxn>
              <a:cxn ang="0">
                <a:pos x="6" y="21"/>
              </a:cxn>
              <a:cxn ang="0">
                <a:pos x="12" y="12"/>
              </a:cxn>
              <a:cxn ang="0">
                <a:pos x="18" y="6"/>
              </a:cxn>
              <a:cxn ang="0">
                <a:pos x="27" y="3"/>
              </a:cxn>
              <a:cxn ang="0">
                <a:pos x="36" y="0"/>
              </a:cxn>
              <a:cxn ang="0">
                <a:pos x="33" y="6"/>
              </a:cxn>
              <a:cxn ang="0">
                <a:pos x="27" y="6"/>
              </a:cxn>
              <a:cxn ang="0">
                <a:pos x="24" y="9"/>
              </a:cxn>
              <a:cxn ang="0">
                <a:pos x="21" y="12"/>
              </a:cxn>
              <a:cxn ang="0">
                <a:pos x="15" y="18"/>
              </a:cxn>
              <a:cxn ang="0">
                <a:pos x="15" y="27"/>
              </a:cxn>
              <a:cxn ang="0">
                <a:pos x="15" y="36"/>
              </a:cxn>
              <a:cxn ang="0">
                <a:pos x="15" y="51"/>
              </a:cxn>
              <a:cxn ang="0">
                <a:pos x="21" y="63"/>
              </a:cxn>
              <a:cxn ang="0">
                <a:pos x="24" y="70"/>
              </a:cxn>
              <a:cxn ang="0">
                <a:pos x="30" y="73"/>
              </a:cxn>
              <a:cxn ang="0">
                <a:pos x="40" y="76"/>
              </a:cxn>
              <a:cxn ang="0">
                <a:pos x="46" y="73"/>
              </a:cxn>
              <a:cxn ang="0">
                <a:pos x="52" y="70"/>
              </a:cxn>
              <a:cxn ang="0">
                <a:pos x="55" y="63"/>
              </a:cxn>
              <a:cxn ang="0">
                <a:pos x="58" y="54"/>
              </a:cxn>
              <a:cxn ang="0">
                <a:pos x="58" y="45"/>
              </a:cxn>
              <a:cxn ang="0">
                <a:pos x="58" y="33"/>
              </a:cxn>
              <a:cxn ang="0">
                <a:pos x="55" y="24"/>
              </a:cxn>
              <a:cxn ang="0">
                <a:pos x="49" y="15"/>
              </a:cxn>
              <a:cxn ang="0">
                <a:pos x="43" y="9"/>
              </a:cxn>
              <a:cxn ang="0">
                <a:pos x="33" y="6"/>
              </a:cxn>
            </a:cxnLst>
            <a:rect l="0" t="0" r="r" b="b"/>
            <a:pathLst>
              <a:path w="73" h="82">
                <a:moveTo>
                  <a:pt x="36" y="0"/>
                </a:moveTo>
                <a:lnTo>
                  <a:pt x="46" y="3"/>
                </a:lnTo>
                <a:lnTo>
                  <a:pt x="55" y="6"/>
                </a:lnTo>
                <a:lnTo>
                  <a:pt x="64" y="15"/>
                </a:lnTo>
                <a:lnTo>
                  <a:pt x="70" y="27"/>
                </a:lnTo>
                <a:lnTo>
                  <a:pt x="73" y="39"/>
                </a:lnTo>
                <a:lnTo>
                  <a:pt x="70" y="48"/>
                </a:lnTo>
                <a:lnTo>
                  <a:pt x="67" y="60"/>
                </a:lnTo>
                <a:lnTo>
                  <a:pt x="61" y="70"/>
                </a:lnTo>
                <a:lnTo>
                  <a:pt x="55" y="76"/>
                </a:lnTo>
                <a:lnTo>
                  <a:pt x="46" y="79"/>
                </a:lnTo>
                <a:lnTo>
                  <a:pt x="36" y="82"/>
                </a:lnTo>
                <a:lnTo>
                  <a:pt x="24" y="79"/>
                </a:lnTo>
                <a:lnTo>
                  <a:pt x="15" y="76"/>
                </a:lnTo>
                <a:lnTo>
                  <a:pt x="9" y="66"/>
                </a:lnTo>
                <a:lnTo>
                  <a:pt x="3" y="54"/>
                </a:lnTo>
                <a:lnTo>
                  <a:pt x="0" y="42"/>
                </a:lnTo>
                <a:lnTo>
                  <a:pt x="0" y="30"/>
                </a:lnTo>
                <a:lnTo>
                  <a:pt x="6" y="21"/>
                </a:lnTo>
                <a:lnTo>
                  <a:pt x="12" y="12"/>
                </a:lnTo>
                <a:lnTo>
                  <a:pt x="18" y="6"/>
                </a:lnTo>
                <a:lnTo>
                  <a:pt x="27" y="3"/>
                </a:lnTo>
                <a:lnTo>
                  <a:pt x="36" y="0"/>
                </a:lnTo>
                <a:close/>
                <a:moveTo>
                  <a:pt x="33" y="6"/>
                </a:moveTo>
                <a:lnTo>
                  <a:pt x="27" y="6"/>
                </a:lnTo>
                <a:lnTo>
                  <a:pt x="24" y="9"/>
                </a:lnTo>
                <a:lnTo>
                  <a:pt x="21" y="12"/>
                </a:lnTo>
                <a:lnTo>
                  <a:pt x="15" y="18"/>
                </a:lnTo>
                <a:lnTo>
                  <a:pt x="15" y="27"/>
                </a:lnTo>
                <a:lnTo>
                  <a:pt x="15" y="36"/>
                </a:lnTo>
                <a:lnTo>
                  <a:pt x="15" y="51"/>
                </a:lnTo>
                <a:lnTo>
                  <a:pt x="21" y="63"/>
                </a:lnTo>
                <a:lnTo>
                  <a:pt x="24" y="70"/>
                </a:lnTo>
                <a:lnTo>
                  <a:pt x="30" y="73"/>
                </a:lnTo>
                <a:lnTo>
                  <a:pt x="40" y="76"/>
                </a:lnTo>
                <a:lnTo>
                  <a:pt x="46" y="73"/>
                </a:lnTo>
                <a:lnTo>
                  <a:pt x="52" y="70"/>
                </a:lnTo>
                <a:lnTo>
                  <a:pt x="55" y="63"/>
                </a:lnTo>
                <a:lnTo>
                  <a:pt x="58" y="54"/>
                </a:lnTo>
                <a:lnTo>
                  <a:pt x="58" y="45"/>
                </a:lnTo>
                <a:lnTo>
                  <a:pt x="58" y="33"/>
                </a:lnTo>
                <a:lnTo>
                  <a:pt x="55" y="24"/>
                </a:lnTo>
                <a:lnTo>
                  <a:pt x="49" y="15"/>
                </a:lnTo>
                <a:lnTo>
                  <a:pt x="43" y="9"/>
                </a:lnTo>
                <a:lnTo>
                  <a:pt x="33" y="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3" name="Freeform 147"/>
          <p:cNvSpPr>
            <a:spLocks/>
          </p:cNvSpPr>
          <p:nvPr/>
        </p:nvSpPr>
        <p:spPr bwMode="auto">
          <a:xfrm>
            <a:off x="2600325" y="619125"/>
            <a:ext cx="106363" cy="188913"/>
          </a:xfrm>
          <a:custGeom>
            <a:avLst/>
            <a:gdLst/>
            <a:ahLst/>
            <a:cxnLst>
              <a:cxn ang="0">
                <a:pos x="28" y="49"/>
              </a:cxn>
              <a:cxn ang="0">
                <a:pos x="28" y="100"/>
              </a:cxn>
              <a:cxn ang="0">
                <a:pos x="28" y="110"/>
              </a:cxn>
              <a:cxn ang="0">
                <a:pos x="31" y="113"/>
              </a:cxn>
              <a:cxn ang="0">
                <a:pos x="34" y="116"/>
              </a:cxn>
              <a:cxn ang="0">
                <a:pos x="40" y="119"/>
              </a:cxn>
              <a:cxn ang="0">
                <a:pos x="46" y="119"/>
              </a:cxn>
              <a:cxn ang="0">
                <a:pos x="46" y="119"/>
              </a:cxn>
              <a:cxn ang="0">
                <a:pos x="0" y="119"/>
              </a:cxn>
              <a:cxn ang="0">
                <a:pos x="0" y="119"/>
              </a:cxn>
              <a:cxn ang="0">
                <a:pos x="3" y="119"/>
              </a:cxn>
              <a:cxn ang="0">
                <a:pos x="6" y="116"/>
              </a:cxn>
              <a:cxn ang="0">
                <a:pos x="9" y="116"/>
              </a:cxn>
              <a:cxn ang="0">
                <a:pos x="12" y="113"/>
              </a:cxn>
              <a:cxn ang="0">
                <a:pos x="12" y="110"/>
              </a:cxn>
              <a:cxn ang="0">
                <a:pos x="12" y="106"/>
              </a:cxn>
              <a:cxn ang="0">
                <a:pos x="15" y="100"/>
              </a:cxn>
              <a:cxn ang="0">
                <a:pos x="15" y="49"/>
              </a:cxn>
              <a:cxn ang="0">
                <a:pos x="0" y="49"/>
              </a:cxn>
              <a:cxn ang="0">
                <a:pos x="0" y="43"/>
              </a:cxn>
              <a:cxn ang="0">
                <a:pos x="15" y="43"/>
              </a:cxn>
              <a:cxn ang="0">
                <a:pos x="15" y="36"/>
              </a:cxn>
              <a:cxn ang="0">
                <a:pos x="15" y="27"/>
              </a:cxn>
              <a:cxn ang="0">
                <a:pos x="18" y="18"/>
              </a:cxn>
              <a:cxn ang="0">
                <a:pos x="21" y="12"/>
              </a:cxn>
              <a:cxn ang="0">
                <a:pos x="28" y="6"/>
              </a:cxn>
              <a:cxn ang="0">
                <a:pos x="37" y="0"/>
              </a:cxn>
              <a:cxn ang="0">
                <a:pos x="46" y="0"/>
              </a:cxn>
              <a:cxn ang="0">
                <a:pos x="55" y="0"/>
              </a:cxn>
              <a:cxn ang="0">
                <a:pos x="61" y="6"/>
              </a:cxn>
              <a:cxn ang="0">
                <a:pos x="67" y="9"/>
              </a:cxn>
              <a:cxn ang="0">
                <a:pos x="67" y="15"/>
              </a:cxn>
              <a:cxn ang="0">
                <a:pos x="67" y="18"/>
              </a:cxn>
              <a:cxn ang="0">
                <a:pos x="64" y="18"/>
              </a:cxn>
              <a:cxn ang="0">
                <a:pos x="64" y="21"/>
              </a:cxn>
              <a:cxn ang="0">
                <a:pos x="61" y="21"/>
              </a:cxn>
              <a:cxn ang="0">
                <a:pos x="58" y="21"/>
              </a:cxn>
              <a:cxn ang="0">
                <a:pos x="55" y="21"/>
              </a:cxn>
              <a:cxn ang="0">
                <a:pos x="55" y="18"/>
              </a:cxn>
              <a:cxn ang="0">
                <a:pos x="52" y="12"/>
              </a:cxn>
              <a:cxn ang="0">
                <a:pos x="49" y="9"/>
              </a:cxn>
              <a:cxn ang="0">
                <a:pos x="46" y="6"/>
              </a:cxn>
              <a:cxn ang="0">
                <a:pos x="43" y="6"/>
              </a:cxn>
              <a:cxn ang="0">
                <a:pos x="40" y="6"/>
              </a:cxn>
              <a:cxn ang="0">
                <a:pos x="37" y="6"/>
              </a:cxn>
              <a:cxn ang="0">
                <a:pos x="34" y="6"/>
              </a:cxn>
              <a:cxn ang="0">
                <a:pos x="31" y="9"/>
              </a:cxn>
              <a:cxn ang="0">
                <a:pos x="31" y="15"/>
              </a:cxn>
              <a:cxn ang="0">
                <a:pos x="28" y="18"/>
              </a:cxn>
              <a:cxn ang="0">
                <a:pos x="28" y="27"/>
              </a:cxn>
              <a:cxn ang="0">
                <a:pos x="28" y="36"/>
              </a:cxn>
              <a:cxn ang="0">
                <a:pos x="28" y="43"/>
              </a:cxn>
              <a:cxn ang="0">
                <a:pos x="49" y="43"/>
              </a:cxn>
              <a:cxn ang="0">
                <a:pos x="49" y="49"/>
              </a:cxn>
              <a:cxn ang="0">
                <a:pos x="28" y="49"/>
              </a:cxn>
            </a:cxnLst>
            <a:rect l="0" t="0" r="r" b="b"/>
            <a:pathLst>
              <a:path w="67" h="119">
                <a:moveTo>
                  <a:pt x="28" y="49"/>
                </a:moveTo>
                <a:lnTo>
                  <a:pt x="28" y="100"/>
                </a:lnTo>
                <a:lnTo>
                  <a:pt x="28" y="110"/>
                </a:lnTo>
                <a:lnTo>
                  <a:pt x="31" y="113"/>
                </a:lnTo>
                <a:lnTo>
                  <a:pt x="34" y="116"/>
                </a:lnTo>
                <a:lnTo>
                  <a:pt x="40" y="119"/>
                </a:lnTo>
                <a:lnTo>
                  <a:pt x="46" y="119"/>
                </a:lnTo>
                <a:lnTo>
                  <a:pt x="46" y="119"/>
                </a:lnTo>
                <a:lnTo>
                  <a:pt x="0" y="119"/>
                </a:lnTo>
                <a:lnTo>
                  <a:pt x="0" y="119"/>
                </a:lnTo>
                <a:lnTo>
                  <a:pt x="3" y="119"/>
                </a:lnTo>
                <a:lnTo>
                  <a:pt x="6" y="116"/>
                </a:lnTo>
                <a:lnTo>
                  <a:pt x="9" y="116"/>
                </a:lnTo>
                <a:lnTo>
                  <a:pt x="12" y="113"/>
                </a:lnTo>
                <a:lnTo>
                  <a:pt x="12" y="110"/>
                </a:lnTo>
                <a:lnTo>
                  <a:pt x="12" y="106"/>
                </a:lnTo>
                <a:lnTo>
                  <a:pt x="15" y="100"/>
                </a:lnTo>
                <a:lnTo>
                  <a:pt x="15" y="49"/>
                </a:lnTo>
                <a:lnTo>
                  <a:pt x="0" y="49"/>
                </a:lnTo>
                <a:lnTo>
                  <a:pt x="0" y="43"/>
                </a:lnTo>
                <a:lnTo>
                  <a:pt x="15" y="43"/>
                </a:lnTo>
                <a:lnTo>
                  <a:pt x="15" y="36"/>
                </a:lnTo>
                <a:lnTo>
                  <a:pt x="15" y="27"/>
                </a:lnTo>
                <a:lnTo>
                  <a:pt x="18" y="18"/>
                </a:lnTo>
                <a:lnTo>
                  <a:pt x="21" y="12"/>
                </a:lnTo>
                <a:lnTo>
                  <a:pt x="28" y="6"/>
                </a:lnTo>
                <a:lnTo>
                  <a:pt x="37" y="0"/>
                </a:lnTo>
                <a:lnTo>
                  <a:pt x="46" y="0"/>
                </a:lnTo>
                <a:lnTo>
                  <a:pt x="55" y="0"/>
                </a:lnTo>
                <a:lnTo>
                  <a:pt x="61" y="6"/>
                </a:lnTo>
                <a:lnTo>
                  <a:pt x="67" y="9"/>
                </a:lnTo>
                <a:lnTo>
                  <a:pt x="67" y="15"/>
                </a:lnTo>
                <a:lnTo>
                  <a:pt x="67" y="18"/>
                </a:lnTo>
                <a:lnTo>
                  <a:pt x="64" y="18"/>
                </a:lnTo>
                <a:lnTo>
                  <a:pt x="64" y="21"/>
                </a:lnTo>
                <a:lnTo>
                  <a:pt x="61" y="21"/>
                </a:lnTo>
                <a:lnTo>
                  <a:pt x="58" y="21"/>
                </a:lnTo>
                <a:lnTo>
                  <a:pt x="55" y="21"/>
                </a:lnTo>
                <a:lnTo>
                  <a:pt x="55" y="18"/>
                </a:lnTo>
                <a:lnTo>
                  <a:pt x="52" y="12"/>
                </a:lnTo>
                <a:lnTo>
                  <a:pt x="49" y="9"/>
                </a:lnTo>
                <a:lnTo>
                  <a:pt x="46" y="6"/>
                </a:lnTo>
                <a:lnTo>
                  <a:pt x="43" y="6"/>
                </a:lnTo>
                <a:lnTo>
                  <a:pt x="40" y="6"/>
                </a:lnTo>
                <a:lnTo>
                  <a:pt x="37" y="6"/>
                </a:lnTo>
                <a:lnTo>
                  <a:pt x="34" y="6"/>
                </a:lnTo>
                <a:lnTo>
                  <a:pt x="31" y="9"/>
                </a:lnTo>
                <a:lnTo>
                  <a:pt x="31" y="15"/>
                </a:lnTo>
                <a:lnTo>
                  <a:pt x="28" y="18"/>
                </a:lnTo>
                <a:lnTo>
                  <a:pt x="28" y="27"/>
                </a:lnTo>
                <a:lnTo>
                  <a:pt x="28" y="36"/>
                </a:lnTo>
                <a:lnTo>
                  <a:pt x="28" y="43"/>
                </a:lnTo>
                <a:lnTo>
                  <a:pt x="49" y="43"/>
                </a:lnTo>
                <a:lnTo>
                  <a:pt x="49" y="49"/>
                </a:lnTo>
                <a:lnTo>
                  <a:pt x="28" y="4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4" name="Freeform 148"/>
          <p:cNvSpPr>
            <a:spLocks/>
          </p:cNvSpPr>
          <p:nvPr/>
        </p:nvSpPr>
        <p:spPr bwMode="auto">
          <a:xfrm>
            <a:off x="923925" y="947738"/>
            <a:ext cx="111125" cy="188912"/>
          </a:xfrm>
          <a:custGeom>
            <a:avLst/>
            <a:gdLst/>
            <a:ahLst/>
            <a:cxnLst>
              <a:cxn ang="0">
                <a:pos x="30" y="49"/>
              </a:cxn>
              <a:cxn ang="0">
                <a:pos x="30" y="100"/>
              </a:cxn>
              <a:cxn ang="0">
                <a:pos x="30" y="110"/>
              </a:cxn>
              <a:cxn ang="0">
                <a:pos x="30" y="113"/>
              </a:cxn>
              <a:cxn ang="0">
                <a:pos x="36" y="116"/>
              </a:cxn>
              <a:cxn ang="0">
                <a:pos x="39" y="119"/>
              </a:cxn>
              <a:cxn ang="0">
                <a:pos x="48" y="119"/>
              </a:cxn>
              <a:cxn ang="0">
                <a:pos x="48" y="119"/>
              </a:cxn>
              <a:cxn ang="0">
                <a:pos x="0" y="119"/>
              </a:cxn>
              <a:cxn ang="0">
                <a:pos x="0" y="119"/>
              </a:cxn>
              <a:cxn ang="0">
                <a:pos x="3" y="119"/>
              </a:cxn>
              <a:cxn ang="0">
                <a:pos x="9" y="116"/>
              </a:cxn>
              <a:cxn ang="0">
                <a:pos x="9" y="116"/>
              </a:cxn>
              <a:cxn ang="0">
                <a:pos x="12" y="113"/>
              </a:cxn>
              <a:cxn ang="0">
                <a:pos x="15" y="110"/>
              </a:cxn>
              <a:cxn ang="0">
                <a:pos x="15" y="107"/>
              </a:cxn>
              <a:cxn ang="0">
                <a:pos x="15" y="100"/>
              </a:cxn>
              <a:cxn ang="0">
                <a:pos x="15" y="49"/>
              </a:cxn>
              <a:cxn ang="0">
                <a:pos x="0" y="49"/>
              </a:cxn>
              <a:cxn ang="0">
                <a:pos x="0" y="43"/>
              </a:cxn>
              <a:cxn ang="0">
                <a:pos x="15" y="43"/>
              </a:cxn>
              <a:cxn ang="0">
                <a:pos x="15" y="36"/>
              </a:cxn>
              <a:cxn ang="0">
                <a:pos x="15" y="27"/>
              </a:cxn>
              <a:cxn ang="0">
                <a:pos x="18" y="18"/>
              </a:cxn>
              <a:cxn ang="0">
                <a:pos x="24" y="12"/>
              </a:cxn>
              <a:cxn ang="0">
                <a:pos x="30" y="6"/>
              </a:cxn>
              <a:cxn ang="0">
                <a:pos x="39" y="0"/>
              </a:cxn>
              <a:cxn ang="0">
                <a:pos x="48" y="0"/>
              </a:cxn>
              <a:cxn ang="0">
                <a:pos x="55" y="0"/>
              </a:cxn>
              <a:cxn ang="0">
                <a:pos x="64" y="6"/>
              </a:cxn>
              <a:cxn ang="0">
                <a:pos x="67" y="9"/>
              </a:cxn>
              <a:cxn ang="0">
                <a:pos x="70" y="15"/>
              </a:cxn>
              <a:cxn ang="0">
                <a:pos x="67" y="18"/>
              </a:cxn>
              <a:cxn ang="0">
                <a:pos x="67" y="18"/>
              </a:cxn>
              <a:cxn ang="0">
                <a:pos x="64" y="21"/>
              </a:cxn>
              <a:cxn ang="0">
                <a:pos x="61" y="21"/>
              </a:cxn>
              <a:cxn ang="0">
                <a:pos x="61" y="21"/>
              </a:cxn>
              <a:cxn ang="0">
                <a:pos x="58" y="21"/>
              </a:cxn>
              <a:cxn ang="0">
                <a:pos x="55" y="18"/>
              </a:cxn>
              <a:cxn ang="0">
                <a:pos x="52" y="12"/>
              </a:cxn>
              <a:cxn ang="0">
                <a:pos x="48" y="9"/>
              </a:cxn>
              <a:cxn ang="0">
                <a:pos x="45" y="6"/>
              </a:cxn>
              <a:cxn ang="0">
                <a:pos x="42" y="6"/>
              </a:cxn>
              <a:cxn ang="0">
                <a:pos x="39" y="6"/>
              </a:cxn>
              <a:cxn ang="0">
                <a:pos x="36" y="6"/>
              </a:cxn>
              <a:cxn ang="0">
                <a:pos x="33" y="6"/>
              </a:cxn>
              <a:cxn ang="0">
                <a:pos x="33" y="9"/>
              </a:cxn>
              <a:cxn ang="0">
                <a:pos x="30" y="15"/>
              </a:cxn>
              <a:cxn ang="0">
                <a:pos x="30" y="18"/>
              </a:cxn>
              <a:cxn ang="0">
                <a:pos x="30" y="27"/>
              </a:cxn>
              <a:cxn ang="0">
                <a:pos x="30" y="36"/>
              </a:cxn>
              <a:cxn ang="0">
                <a:pos x="30" y="43"/>
              </a:cxn>
              <a:cxn ang="0">
                <a:pos x="48" y="43"/>
              </a:cxn>
              <a:cxn ang="0">
                <a:pos x="48" y="49"/>
              </a:cxn>
              <a:cxn ang="0">
                <a:pos x="30" y="49"/>
              </a:cxn>
            </a:cxnLst>
            <a:rect l="0" t="0" r="r" b="b"/>
            <a:pathLst>
              <a:path w="70" h="119">
                <a:moveTo>
                  <a:pt x="30" y="49"/>
                </a:moveTo>
                <a:lnTo>
                  <a:pt x="30" y="100"/>
                </a:lnTo>
                <a:lnTo>
                  <a:pt x="30" y="110"/>
                </a:lnTo>
                <a:lnTo>
                  <a:pt x="30" y="113"/>
                </a:lnTo>
                <a:lnTo>
                  <a:pt x="36" y="116"/>
                </a:lnTo>
                <a:lnTo>
                  <a:pt x="39" y="119"/>
                </a:lnTo>
                <a:lnTo>
                  <a:pt x="48" y="119"/>
                </a:lnTo>
                <a:lnTo>
                  <a:pt x="48" y="119"/>
                </a:lnTo>
                <a:lnTo>
                  <a:pt x="0" y="119"/>
                </a:lnTo>
                <a:lnTo>
                  <a:pt x="0" y="119"/>
                </a:lnTo>
                <a:lnTo>
                  <a:pt x="3" y="119"/>
                </a:lnTo>
                <a:lnTo>
                  <a:pt x="9" y="116"/>
                </a:lnTo>
                <a:lnTo>
                  <a:pt x="9" y="116"/>
                </a:lnTo>
                <a:lnTo>
                  <a:pt x="12" y="113"/>
                </a:lnTo>
                <a:lnTo>
                  <a:pt x="15" y="110"/>
                </a:lnTo>
                <a:lnTo>
                  <a:pt x="15" y="107"/>
                </a:lnTo>
                <a:lnTo>
                  <a:pt x="15" y="100"/>
                </a:lnTo>
                <a:lnTo>
                  <a:pt x="15" y="49"/>
                </a:lnTo>
                <a:lnTo>
                  <a:pt x="0" y="49"/>
                </a:lnTo>
                <a:lnTo>
                  <a:pt x="0" y="43"/>
                </a:lnTo>
                <a:lnTo>
                  <a:pt x="15" y="43"/>
                </a:lnTo>
                <a:lnTo>
                  <a:pt x="15" y="36"/>
                </a:lnTo>
                <a:lnTo>
                  <a:pt x="15" y="27"/>
                </a:lnTo>
                <a:lnTo>
                  <a:pt x="18" y="18"/>
                </a:lnTo>
                <a:lnTo>
                  <a:pt x="24" y="12"/>
                </a:lnTo>
                <a:lnTo>
                  <a:pt x="30" y="6"/>
                </a:lnTo>
                <a:lnTo>
                  <a:pt x="39" y="0"/>
                </a:lnTo>
                <a:lnTo>
                  <a:pt x="48" y="0"/>
                </a:lnTo>
                <a:lnTo>
                  <a:pt x="55" y="0"/>
                </a:lnTo>
                <a:lnTo>
                  <a:pt x="64" y="6"/>
                </a:lnTo>
                <a:lnTo>
                  <a:pt x="67" y="9"/>
                </a:lnTo>
                <a:lnTo>
                  <a:pt x="70" y="15"/>
                </a:lnTo>
                <a:lnTo>
                  <a:pt x="67" y="18"/>
                </a:lnTo>
                <a:lnTo>
                  <a:pt x="67" y="18"/>
                </a:lnTo>
                <a:lnTo>
                  <a:pt x="64" y="21"/>
                </a:lnTo>
                <a:lnTo>
                  <a:pt x="61" y="21"/>
                </a:lnTo>
                <a:lnTo>
                  <a:pt x="61" y="21"/>
                </a:lnTo>
                <a:lnTo>
                  <a:pt x="58" y="21"/>
                </a:lnTo>
                <a:lnTo>
                  <a:pt x="55" y="18"/>
                </a:lnTo>
                <a:lnTo>
                  <a:pt x="52" y="12"/>
                </a:lnTo>
                <a:lnTo>
                  <a:pt x="48" y="9"/>
                </a:lnTo>
                <a:lnTo>
                  <a:pt x="45" y="6"/>
                </a:lnTo>
                <a:lnTo>
                  <a:pt x="42" y="6"/>
                </a:lnTo>
                <a:lnTo>
                  <a:pt x="39" y="6"/>
                </a:lnTo>
                <a:lnTo>
                  <a:pt x="36" y="6"/>
                </a:lnTo>
                <a:lnTo>
                  <a:pt x="33" y="6"/>
                </a:lnTo>
                <a:lnTo>
                  <a:pt x="33" y="9"/>
                </a:lnTo>
                <a:lnTo>
                  <a:pt x="30" y="15"/>
                </a:lnTo>
                <a:lnTo>
                  <a:pt x="30" y="18"/>
                </a:lnTo>
                <a:lnTo>
                  <a:pt x="30" y="27"/>
                </a:lnTo>
                <a:lnTo>
                  <a:pt x="30" y="36"/>
                </a:lnTo>
                <a:lnTo>
                  <a:pt x="30" y="43"/>
                </a:lnTo>
                <a:lnTo>
                  <a:pt x="48" y="43"/>
                </a:lnTo>
                <a:lnTo>
                  <a:pt x="48" y="49"/>
                </a:lnTo>
                <a:lnTo>
                  <a:pt x="30" y="4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5" name="Freeform 149"/>
          <p:cNvSpPr>
            <a:spLocks noEditPoints="1"/>
          </p:cNvSpPr>
          <p:nvPr/>
        </p:nvSpPr>
        <p:spPr bwMode="auto">
          <a:xfrm>
            <a:off x="1011238" y="1011238"/>
            <a:ext cx="100012" cy="130175"/>
          </a:xfrm>
          <a:custGeom>
            <a:avLst/>
            <a:gdLst/>
            <a:ahLst/>
            <a:cxnLst>
              <a:cxn ang="0">
                <a:pos x="15" y="30"/>
              </a:cxn>
              <a:cxn ang="0">
                <a:pos x="15" y="42"/>
              </a:cxn>
              <a:cxn ang="0">
                <a:pos x="18" y="51"/>
              </a:cxn>
              <a:cxn ang="0">
                <a:pos x="21" y="57"/>
              </a:cxn>
              <a:cxn ang="0">
                <a:pos x="27" y="63"/>
              </a:cxn>
              <a:cxn ang="0">
                <a:pos x="33" y="67"/>
              </a:cxn>
              <a:cxn ang="0">
                <a:pos x="42" y="67"/>
              </a:cxn>
              <a:cxn ang="0">
                <a:pos x="48" y="67"/>
              </a:cxn>
              <a:cxn ang="0">
                <a:pos x="54" y="63"/>
              </a:cxn>
              <a:cxn ang="0">
                <a:pos x="60" y="57"/>
              </a:cxn>
              <a:cxn ang="0">
                <a:pos x="63" y="48"/>
              </a:cxn>
              <a:cxn ang="0">
                <a:pos x="63" y="51"/>
              </a:cxn>
              <a:cxn ang="0">
                <a:pos x="60" y="60"/>
              </a:cxn>
              <a:cxn ang="0">
                <a:pos x="54" y="73"/>
              </a:cxn>
              <a:cxn ang="0">
                <a:pos x="48" y="76"/>
              </a:cxn>
              <a:cxn ang="0">
                <a:pos x="42" y="79"/>
              </a:cxn>
              <a:cxn ang="0">
                <a:pos x="33" y="82"/>
              </a:cxn>
              <a:cxn ang="0">
                <a:pos x="24" y="79"/>
              </a:cxn>
              <a:cxn ang="0">
                <a:pos x="18" y="76"/>
              </a:cxn>
              <a:cxn ang="0">
                <a:pos x="12" y="70"/>
              </a:cxn>
              <a:cxn ang="0">
                <a:pos x="6" y="63"/>
              </a:cxn>
              <a:cxn ang="0">
                <a:pos x="3" y="54"/>
              </a:cxn>
              <a:cxn ang="0">
                <a:pos x="0" y="42"/>
              </a:cxn>
              <a:cxn ang="0">
                <a:pos x="3" y="30"/>
              </a:cxn>
              <a:cxn ang="0">
                <a:pos x="6" y="21"/>
              </a:cxn>
              <a:cxn ang="0">
                <a:pos x="12" y="12"/>
              </a:cxn>
              <a:cxn ang="0">
                <a:pos x="18" y="6"/>
              </a:cxn>
              <a:cxn ang="0">
                <a:pos x="27" y="3"/>
              </a:cxn>
              <a:cxn ang="0">
                <a:pos x="36" y="0"/>
              </a:cxn>
              <a:cxn ang="0">
                <a:pos x="45" y="3"/>
              </a:cxn>
              <a:cxn ang="0">
                <a:pos x="51" y="6"/>
              </a:cxn>
              <a:cxn ang="0">
                <a:pos x="57" y="9"/>
              </a:cxn>
              <a:cxn ang="0">
                <a:pos x="60" y="15"/>
              </a:cxn>
              <a:cxn ang="0">
                <a:pos x="63" y="24"/>
              </a:cxn>
              <a:cxn ang="0">
                <a:pos x="63" y="30"/>
              </a:cxn>
              <a:cxn ang="0">
                <a:pos x="15" y="30"/>
              </a:cxn>
              <a:cxn ang="0">
                <a:pos x="15" y="27"/>
              </a:cxn>
              <a:cxn ang="0">
                <a:pos x="48" y="27"/>
              </a:cxn>
              <a:cxn ang="0">
                <a:pos x="45" y="21"/>
              </a:cxn>
              <a:cxn ang="0">
                <a:pos x="45" y="15"/>
              </a:cxn>
              <a:cxn ang="0">
                <a:pos x="42" y="12"/>
              </a:cxn>
              <a:cxn ang="0">
                <a:pos x="39" y="9"/>
              </a:cxn>
              <a:cxn ang="0">
                <a:pos x="36" y="6"/>
              </a:cxn>
              <a:cxn ang="0">
                <a:pos x="30" y="6"/>
              </a:cxn>
              <a:cxn ang="0">
                <a:pos x="24" y="9"/>
              </a:cxn>
              <a:cxn ang="0">
                <a:pos x="21" y="12"/>
              </a:cxn>
              <a:cxn ang="0">
                <a:pos x="15" y="18"/>
              </a:cxn>
              <a:cxn ang="0">
                <a:pos x="15" y="27"/>
              </a:cxn>
            </a:cxnLst>
            <a:rect l="0" t="0" r="r" b="b"/>
            <a:pathLst>
              <a:path w="63" h="82">
                <a:moveTo>
                  <a:pt x="15" y="30"/>
                </a:moveTo>
                <a:lnTo>
                  <a:pt x="15" y="42"/>
                </a:lnTo>
                <a:lnTo>
                  <a:pt x="18" y="51"/>
                </a:lnTo>
                <a:lnTo>
                  <a:pt x="21" y="57"/>
                </a:lnTo>
                <a:lnTo>
                  <a:pt x="27" y="63"/>
                </a:lnTo>
                <a:lnTo>
                  <a:pt x="33" y="67"/>
                </a:lnTo>
                <a:lnTo>
                  <a:pt x="42" y="67"/>
                </a:lnTo>
                <a:lnTo>
                  <a:pt x="48" y="67"/>
                </a:lnTo>
                <a:lnTo>
                  <a:pt x="54" y="63"/>
                </a:lnTo>
                <a:lnTo>
                  <a:pt x="60" y="57"/>
                </a:lnTo>
                <a:lnTo>
                  <a:pt x="63" y="48"/>
                </a:lnTo>
                <a:lnTo>
                  <a:pt x="63" y="51"/>
                </a:lnTo>
                <a:lnTo>
                  <a:pt x="60" y="60"/>
                </a:lnTo>
                <a:lnTo>
                  <a:pt x="54" y="73"/>
                </a:lnTo>
                <a:lnTo>
                  <a:pt x="48" y="76"/>
                </a:lnTo>
                <a:lnTo>
                  <a:pt x="42" y="79"/>
                </a:lnTo>
                <a:lnTo>
                  <a:pt x="33" y="82"/>
                </a:lnTo>
                <a:lnTo>
                  <a:pt x="24" y="79"/>
                </a:lnTo>
                <a:lnTo>
                  <a:pt x="18" y="76"/>
                </a:lnTo>
                <a:lnTo>
                  <a:pt x="12" y="70"/>
                </a:lnTo>
                <a:lnTo>
                  <a:pt x="6" y="63"/>
                </a:lnTo>
                <a:lnTo>
                  <a:pt x="3" y="54"/>
                </a:lnTo>
                <a:lnTo>
                  <a:pt x="0" y="42"/>
                </a:lnTo>
                <a:lnTo>
                  <a:pt x="3" y="30"/>
                </a:lnTo>
                <a:lnTo>
                  <a:pt x="6" y="21"/>
                </a:lnTo>
                <a:lnTo>
                  <a:pt x="12" y="12"/>
                </a:lnTo>
                <a:lnTo>
                  <a:pt x="18" y="6"/>
                </a:lnTo>
                <a:lnTo>
                  <a:pt x="27" y="3"/>
                </a:lnTo>
                <a:lnTo>
                  <a:pt x="36" y="0"/>
                </a:lnTo>
                <a:lnTo>
                  <a:pt x="45" y="3"/>
                </a:lnTo>
                <a:lnTo>
                  <a:pt x="51" y="6"/>
                </a:lnTo>
                <a:lnTo>
                  <a:pt x="57" y="9"/>
                </a:lnTo>
                <a:lnTo>
                  <a:pt x="60" y="15"/>
                </a:lnTo>
                <a:lnTo>
                  <a:pt x="63" y="24"/>
                </a:lnTo>
                <a:lnTo>
                  <a:pt x="63" y="30"/>
                </a:lnTo>
                <a:lnTo>
                  <a:pt x="15" y="30"/>
                </a:lnTo>
                <a:close/>
                <a:moveTo>
                  <a:pt x="15" y="27"/>
                </a:moveTo>
                <a:lnTo>
                  <a:pt x="48" y="27"/>
                </a:lnTo>
                <a:lnTo>
                  <a:pt x="45" y="21"/>
                </a:lnTo>
                <a:lnTo>
                  <a:pt x="45" y="15"/>
                </a:lnTo>
                <a:lnTo>
                  <a:pt x="42" y="12"/>
                </a:lnTo>
                <a:lnTo>
                  <a:pt x="39" y="9"/>
                </a:lnTo>
                <a:lnTo>
                  <a:pt x="36" y="6"/>
                </a:lnTo>
                <a:lnTo>
                  <a:pt x="30" y="6"/>
                </a:lnTo>
                <a:lnTo>
                  <a:pt x="24" y="9"/>
                </a:lnTo>
                <a:lnTo>
                  <a:pt x="21" y="12"/>
                </a:lnTo>
                <a:lnTo>
                  <a:pt x="15" y="18"/>
                </a:lnTo>
                <a:lnTo>
                  <a:pt x="15" y="2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6" name="Freeform 150"/>
          <p:cNvSpPr>
            <a:spLocks noEditPoints="1"/>
          </p:cNvSpPr>
          <p:nvPr/>
        </p:nvSpPr>
        <p:spPr bwMode="auto">
          <a:xfrm>
            <a:off x="1136650" y="1011238"/>
            <a:ext cx="106363" cy="130175"/>
          </a:xfrm>
          <a:custGeom>
            <a:avLst/>
            <a:gdLst/>
            <a:ahLst/>
            <a:cxnLst>
              <a:cxn ang="0">
                <a:pos x="33" y="73"/>
              </a:cxn>
              <a:cxn ang="0">
                <a:pos x="27" y="79"/>
              </a:cxn>
              <a:cxn ang="0">
                <a:pos x="18" y="82"/>
              </a:cxn>
              <a:cxn ang="0">
                <a:pos x="3" y="76"/>
              </a:cxn>
              <a:cxn ang="0">
                <a:pos x="0" y="60"/>
              </a:cxn>
              <a:cxn ang="0">
                <a:pos x="0" y="51"/>
              </a:cxn>
              <a:cxn ang="0">
                <a:pos x="12" y="42"/>
              </a:cxn>
              <a:cxn ang="0">
                <a:pos x="30" y="33"/>
              </a:cxn>
              <a:cxn ang="0">
                <a:pos x="42" y="27"/>
              </a:cxn>
              <a:cxn ang="0">
                <a:pos x="36" y="12"/>
              </a:cxn>
              <a:cxn ang="0">
                <a:pos x="27" y="6"/>
              </a:cxn>
              <a:cxn ang="0">
                <a:pos x="18" y="9"/>
              </a:cxn>
              <a:cxn ang="0">
                <a:pos x="15" y="15"/>
              </a:cxn>
              <a:cxn ang="0">
                <a:pos x="15" y="24"/>
              </a:cxn>
              <a:cxn ang="0">
                <a:pos x="12" y="30"/>
              </a:cxn>
              <a:cxn ang="0">
                <a:pos x="6" y="30"/>
              </a:cxn>
              <a:cxn ang="0">
                <a:pos x="3" y="24"/>
              </a:cxn>
              <a:cxn ang="0">
                <a:pos x="3" y="15"/>
              </a:cxn>
              <a:cxn ang="0">
                <a:pos x="18" y="3"/>
              </a:cxn>
              <a:cxn ang="0">
                <a:pos x="39" y="3"/>
              </a:cxn>
              <a:cxn ang="0">
                <a:pos x="51" y="9"/>
              </a:cxn>
              <a:cxn ang="0">
                <a:pos x="55" y="18"/>
              </a:cxn>
              <a:cxn ang="0">
                <a:pos x="55" y="51"/>
              </a:cxn>
              <a:cxn ang="0">
                <a:pos x="55" y="67"/>
              </a:cxn>
              <a:cxn ang="0">
                <a:pos x="58" y="70"/>
              </a:cxn>
              <a:cxn ang="0">
                <a:pos x="58" y="70"/>
              </a:cxn>
              <a:cxn ang="0">
                <a:pos x="61" y="70"/>
              </a:cxn>
              <a:cxn ang="0">
                <a:pos x="67" y="63"/>
              </a:cxn>
              <a:cxn ang="0">
                <a:pos x="61" y="76"/>
              </a:cxn>
              <a:cxn ang="0">
                <a:pos x="48" y="82"/>
              </a:cxn>
              <a:cxn ang="0">
                <a:pos x="42" y="79"/>
              </a:cxn>
              <a:cxn ang="0">
                <a:pos x="42" y="67"/>
              </a:cxn>
              <a:cxn ang="0">
                <a:pos x="42" y="36"/>
              </a:cxn>
              <a:cxn ang="0">
                <a:pos x="24" y="42"/>
              </a:cxn>
              <a:cxn ang="0">
                <a:pos x="15" y="48"/>
              </a:cxn>
              <a:cxn ang="0">
                <a:pos x="12" y="57"/>
              </a:cxn>
              <a:cxn ang="0">
                <a:pos x="15" y="67"/>
              </a:cxn>
              <a:cxn ang="0">
                <a:pos x="24" y="70"/>
              </a:cxn>
              <a:cxn ang="0">
                <a:pos x="42" y="63"/>
              </a:cxn>
            </a:cxnLst>
            <a:rect l="0" t="0" r="r" b="b"/>
            <a:pathLst>
              <a:path w="67" h="82">
                <a:moveTo>
                  <a:pt x="42" y="67"/>
                </a:moveTo>
                <a:lnTo>
                  <a:pt x="33" y="73"/>
                </a:lnTo>
                <a:lnTo>
                  <a:pt x="30" y="76"/>
                </a:lnTo>
                <a:lnTo>
                  <a:pt x="27" y="79"/>
                </a:lnTo>
                <a:lnTo>
                  <a:pt x="21" y="79"/>
                </a:lnTo>
                <a:lnTo>
                  <a:pt x="18" y="82"/>
                </a:lnTo>
                <a:lnTo>
                  <a:pt x="9" y="79"/>
                </a:lnTo>
                <a:lnTo>
                  <a:pt x="3" y="76"/>
                </a:lnTo>
                <a:lnTo>
                  <a:pt x="0" y="70"/>
                </a:lnTo>
                <a:lnTo>
                  <a:pt x="0" y="60"/>
                </a:lnTo>
                <a:lnTo>
                  <a:pt x="0" y="57"/>
                </a:lnTo>
                <a:lnTo>
                  <a:pt x="0" y="51"/>
                </a:lnTo>
                <a:lnTo>
                  <a:pt x="6" y="45"/>
                </a:lnTo>
                <a:lnTo>
                  <a:pt x="12" y="42"/>
                </a:lnTo>
                <a:lnTo>
                  <a:pt x="21" y="39"/>
                </a:lnTo>
                <a:lnTo>
                  <a:pt x="30" y="33"/>
                </a:lnTo>
                <a:lnTo>
                  <a:pt x="42" y="30"/>
                </a:lnTo>
                <a:lnTo>
                  <a:pt x="42" y="27"/>
                </a:lnTo>
                <a:lnTo>
                  <a:pt x="39" y="18"/>
                </a:lnTo>
                <a:lnTo>
                  <a:pt x="36" y="12"/>
                </a:lnTo>
                <a:lnTo>
                  <a:pt x="33" y="9"/>
                </a:lnTo>
                <a:lnTo>
                  <a:pt x="27" y="6"/>
                </a:lnTo>
                <a:lnTo>
                  <a:pt x="24" y="6"/>
                </a:lnTo>
                <a:lnTo>
                  <a:pt x="18" y="9"/>
                </a:lnTo>
                <a:lnTo>
                  <a:pt x="18" y="12"/>
                </a:lnTo>
                <a:lnTo>
                  <a:pt x="15" y="15"/>
                </a:lnTo>
                <a:lnTo>
                  <a:pt x="15" y="21"/>
                </a:lnTo>
                <a:lnTo>
                  <a:pt x="15" y="24"/>
                </a:lnTo>
                <a:lnTo>
                  <a:pt x="15" y="27"/>
                </a:lnTo>
                <a:lnTo>
                  <a:pt x="12" y="30"/>
                </a:lnTo>
                <a:lnTo>
                  <a:pt x="9" y="30"/>
                </a:lnTo>
                <a:lnTo>
                  <a:pt x="6" y="30"/>
                </a:lnTo>
                <a:lnTo>
                  <a:pt x="3" y="27"/>
                </a:lnTo>
                <a:lnTo>
                  <a:pt x="3" y="24"/>
                </a:lnTo>
                <a:lnTo>
                  <a:pt x="3" y="21"/>
                </a:lnTo>
                <a:lnTo>
                  <a:pt x="3" y="15"/>
                </a:lnTo>
                <a:lnTo>
                  <a:pt x="9" y="6"/>
                </a:lnTo>
                <a:lnTo>
                  <a:pt x="18" y="3"/>
                </a:lnTo>
                <a:lnTo>
                  <a:pt x="30" y="0"/>
                </a:lnTo>
                <a:lnTo>
                  <a:pt x="39" y="3"/>
                </a:lnTo>
                <a:lnTo>
                  <a:pt x="45" y="6"/>
                </a:lnTo>
                <a:lnTo>
                  <a:pt x="51" y="9"/>
                </a:lnTo>
                <a:lnTo>
                  <a:pt x="55" y="12"/>
                </a:lnTo>
                <a:lnTo>
                  <a:pt x="55" y="18"/>
                </a:lnTo>
                <a:lnTo>
                  <a:pt x="55" y="27"/>
                </a:lnTo>
                <a:lnTo>
                  <a:pt x="55" y="51"/>
                </a:lnTo>
                <a:lnTo>
                  <a:pt x="55" y="60"/>
                </a:lnTo>
                <a:lnTo>
                  <a:pt x="55" y="67"/>
                </a:lnTo>
                <a:lnTo>
                  <a:pt x="58" y="67"/>
                </a:lnTo>
                <a:lnTo>
                  <a:pt x="58" y="70"/>
                </a:lnTo>
                <a:lnTo>
                  <a:pt x="58" y="70"/>
                </a:lnTo>
                <a:lnTo>
                  <a:pt x="58" y="70"/>
                </a:lnTo>
                <a:lnTo>
                  <a:pt x="61" y="70"/>
                </a:lnTo>
                <a:lnTo>
                  <a:pt x="61" y="70"/>
                </a:lnTo>
                <a:lnTo>
                  <a:pt x="64" y="67"/>
                </a:lnTo>
                <a:lnTo>
                  <a:pt x="67" y="63"/>
                </a:lnTo>
                <a:lnTo>
                  <a:pt x="67" y="70"/>
                </a:lnTo>
                <a:lnTo>
                  <a:pt x="61" y="76"/>
                </a:lnTo>
                <a:lnTo>
                  <a:pt x="55" y="79"/>
                </a:lnTo>
                <a:lnTo>
                  <a:pt x="48" y="82"/>
                </a:lnTo>
                <a:lnTo>
                  <a:pt x="45" y="79"/>
                </a:lnTo>
                <a:lnTo>
                  <a:pt x="42" y="79"/>
                </a:lnTo>
                <a:lnTo>
                  <a:pt x="42" y="73"/>
                </a:lnTo>
                <a:lnTo>
                  <a:pt x="42" y="67"/>
                </a:lnTo>
                <a:close/>
                <a:moveTo>
                  <a:pt x="42" y="63"/>
                </a:moveTo>
                <a:lnTo>
                  <a:pt x="42" y="36"/>
                </a:lnTo>
                <a:lnTo>
                  <a:pt x="30" y="39"/>
                </a:lnTo>
                <a:lnTo>
                  <a:pt x="24" y="42"/>
                </a:lnTo>
                <a:lnTo>
                  <a:pt x="18" y="45"/>
                </a:lnTo>
                <a:lnTo>
                  <a:pt x="15" y="48"/>
                </a:lnTo>
                <a:lnTo>
                  <a:pt x="12" y="51"/>
                </a:lnTo>
                <a:lnTo>
                  <a:pt x="12" y="57"/>
                </a:lnTo>
                <a:lnTo>
                  <a:pt x="15" y="63"/>
                </a:lnTo>
                <a:lnTo>
                  <a:pt x="15" y="67"/>
                </a:lnTo>
                <a:lnTo>
                  <a:pt x="21" y="70"/>
                </a:lnTo>
                <a:lnTo>
                  <a:pt x="24" y="70"/>
                </a:lnTo>
                <a:lnTo>
                  <a:pt x="30" y="70"/>
                </a:lnTo>
                <a:lnTo>
                  <a:pt x="42" y="6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7" name="Freeform 151"/>
          <p:cNvSpPr>
            <a:spLocks/>
          </p:cNvSpPr>
          <p:nvPr/>
        </p:nvSpPr>
        <p:spPr bwMode="auto">
          <a:xfrm>
            <a:off x="1247775" y="976313"/>
            <a:ext cx="76200" cy="165100"/>
          </a:xfrm>
          <a:custGeom>
            <a:avLst/>
            <a:gdLst/>
            <a:ahLst/>
            <a:cxnLst>
              <a:cxn ang="0">
                <a:pos x="27" y="0"/>
              </a:cxn>
              <a:cxn ang="0">
                <a:pos x="27" y="25"/>
              </a:cxn>
              <a:cxn ang="0">
                <a:pos x="42" y="25"/>
              </a:cxn>
              <a:cxn ang="0">
                <a:pos x="42" y="31"/>
              </a:cxn>
              <a:cxn ang="0">
                <a:pos x="27" y="31"/>
              </a:cxn>
              <a:cxn ang="0">
                <a:pos x="27" y="79"/>
              </a:cxn>
              <a:cxn ang="0">
                <a:pos x="27" y="85"/>
              </a:cxn>
              <a:cxn ang="0">
                <a:pos x="27" y="89"/>
              </a:cxn>
              <a:cxn ang="0">
                <a:pos x="30" y="92"/>
              </a:cxn>
              <a:cxn ang="0">
                <a:pos x="33" y="92"/>
              </a:cxn>
              <a:cxn ang="0">
                <a:pos x="36" y="92"/>
              </a:cxn>
              <a:cxn ang="0">
                <a:pos x="39" y="92"/>
              </a:cxn>
              <a:cxn ang="0">
                <a:pos x="42" y="89"/>
              </a:cxn>
              <a:cxn ang="0">
                <a:pos x="42" y="85"/>
              </a:cxn>
              <a:cxn ang="0">
                <a:pos x="48" y="85"/>
              </a:cxn>
              <a:cxn ang="0">
                <a:pos x="42" y="95"/>
              </a:cxn>
              <a:cxn ang="0">
                <a:pos x="39" y="98"/>
              </a:cxn>
              <a:cxn ang="0">
                <a:pos x="33" y="101"/>
              </a:cxn>
              <a:cxn ang="0">
                <a:pos x="27" y="104"/>
              </a:cxn>
              <a:cxn ang="0">
                <a:pos x="24" y="101"/>
              </a:cxn>
              <a:cxn ang="0">
                <a:pos x="18" y="101"/>
              </a:cxn>
              <a:cxn ang="0">
                <a:pos x="15" y="98"/>
              </a:cxn>
              <a:cxn ang="0">
                <a:pos x="15" y="95"/>
              </a:cxn>
              <a:cxn ang="0">
                <a:pos x="12" y="89"/>
              </a:cxn>
              <a:cxn ang="0">
                <a:pos x="12" y="82"/>
              </a:cxn>
              <a:cxn ang="0">
                <a:pos x="12" y="31"/>
              </a:cxn>
              <a:cxn ang="0">
                <a:pos x="0" y="31"/>
              </a:cxn>
              <a:cxn ang="0">
                <a:pos x="0" y="28"/>
              </a:cxn>
              <a:cxn ang="0">
                <a:pos x="3" y="25"/>
              </a:cxn>
              <a:cxn ang="0">
                <a:pos x="9" y="22"/>
              </a:cxn>
              <a:cxn ang="0">
                <a:pos x="15" y="15"/>
              </a:cxn>
              <a:cxn ang="0">
                <a:pos x="18" y="12"/>
              </a:cxn>
              <a:cxn ang="0">
                <a:pos x="21" y="6"/>
              </a:cxn>
              <a:cxn ang="0">
                <a:pos x="24" y="0"/>
              </a:cxn>
              <a:cxn ang="0">
                <a:pos x="27" y="0"/>
              </a:cxn>
            </a:cxnLst>
            <a:rect l="0" t="0" r="r" b="b"/>
            <a:pathLst>
              <a:path w="48" h="104">
                <a:moveTo>
                  <a:pt x="27" y="0"/>
                </a:moveTo>
                <a:lnTo>
                  <a:pt x="27" y="25"/>
                </a:lnTo>
                <a:lnTo>
                  <a:pt x="42" y="25"/>
                </a:lnTo>
                <a:lnTo>
                  <a:pt x="42" y="31"/>
                </a:lnTo>
                <a:lnTo>
                  <a:pt x="27" y="31"/>
                </a:lnTo>
                <a:lnTo>
                  <a:pt x="27" y="79"/>
                </a:lnTo>
                <a:lnTo>
                  <a:pt x="27" y="85"/>
                </a:lnTo>
                <a:lnTo>
                  <a:pt x="27" y="89"/>
                </a:lnTo>
                <a:lnTo>
                  <a:pt x="30" y="92"/>
                </a:lnTo>
                <a:lnTo>
                  <a:pt x="33" y="92"/>
                </a:lnTo>
                <a:lnTo>
                  <a:pt x="36" y="92"/>
                </a:lnTo>
                <a:lnTo>
                  <a:pt x="39" y="92"/>
                </a:lnTo>
                <a:lnTo>
                  <a:pt x="42" y="89"/>
                </a:lnTo>
                <a:lnTo>
                  <a:pt x="42" y="85"/>
                </a:lnTo>
                <a:lnTo>
                  <a:pt x="48" y="85"/>
                </a:lnTo>
                <a:lnTo>
                  <a:pt x="42" y="95"/>
                </a:lnTo>
                <a:lnTo>
                  <a:pt x="39" y="98"/>
                </a:lnTo>
                <a:lnTo>
                  <a:pt x="33" y="101"/>
                </a:lnTo>
                <a:lnTo>
                  <a:pt x="27" y="104"/>
                </a:lnTo>
                <a:lnTo>
                  <a:pt x="24" y="101"/>
                </a:lnTo>
                <a:lnTo>
                  <a:pt x="18" y="101"/>
                </a:lnTo>
                <a:lnTo>
                  <a:pt x="15" y="98"/>
                </a:lnTo>
                <a:lnTo>
                  <a:pt x="15" y="95"/>
                </a:lnTo>
                <a:lnTo>
                  <a:pt x="12" y="89"/>
                </a:lnTo>
                <a:lnTo>
                  <a:pt x="12" y="82"/>
                </a:lnTo>
                <a:lnTo>
                  <a:pt x="12" y="31"/>
                </a:lnTo>
                <a:lnTo>
                  <a:pt x="0" y="31"/>
                </a:lnTo>
                <a:lnTo>
                  <a:pt x="0" y="28"/>
                </a:lnTo>
                <a:lnTo>
                  <a:pt x="3" y="25"/>
                </a:lnTo>
                <a:lnTo>
                  <a:pt x="9" y="22"/>
                </a:lnTo>
                <a:lnTo>
                  <a:pt x="15" y="15"/>
                </a:lnTo>
                <a:lnTo>
                  <a:pt x="18" y="12"/>
                </a:lnTo>
                <a:lnTo>
                  <a:pt x="21" y="6"/>
                </a:lnTo>
                <a:lnTo>
                  <a:pt x="24" y="0"/>
                </a:lnTo>
                <a:lnTo>
                  <a:pt x="27"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8" name="Freeform 152"/>
          <p:cNvSpPr>
            <a:spLocks/>
          </p:cNvSpPr>
          <p:nvPr/>
        </p:nvSpPr>
        <p:spPr bwMode="auto">
          <a:xfrm>
            <a:off x="1323975" y="1016000"/>
            <a:ext cx="131763" cy="125413"/>
          </a:xfrm>
          <a:custGeom>
            <a:avLst/>
            <a:gdLst/>
            <a:ahLst/>
            <a:cxnLst>
              <a:cxn ang="0">
                <a:pos x="74" y="0"/>
              </a:cxn>
              <a:cxn ang="0">
                <a:pos x="74" y="45"/>
              </a:cxn>
              <a:cxn ang="0">
                <a:pos x="74" y="57"/>
              </a:cxn>
              <a:cxn ang="0">
                <a:pos x="74" y="64"/>
              </a:cxn>
              <a:cxn ang="0">
                <a:pos x="74" y="67"/>
              </a:cxn>
              <a:cxn ang="0">
                <a:pos x="74" y="67"/>
              </a:cxn>
              <a:cxn ang="0">
                <a:pos x="77" y="70"/>
              </a:cxn>
              <a:cxn ang="0">
                <a:pos x="77" y="70"/>
              </a:cxn>
              <a:cxn ang="0">
                <a:pos x="80" y="70"/>
              </a:cxn>
              <a:cxn ang="0">
                <a:pos x="83" y="67"/>
              </a:cxn>
              <a:cxn ang="0">
                <a:pos x="83" y="70"/>
              </a:cxn>
              <a:cxn ang="0">
                <a:pos x="61" y="79"/>
              </a:cxn>
              <a:cxn ang="0">
                <a:pos x="58" y="79"/>
              </a:cxn>
              <a:cxn ang="0">
                <a:pos x="58" y="60"/>
              </a:cxn>
              <a:cxn ang="0">
                <a:pos x="52" y="67"/>
              </a:cxn>
              <a:cxn ang="0">
                <a:pos x="46" y="73"/>
              </a:cxn>
              <a:cxn ang="0">
                <a:pos x="43" y="76"/>
              </a:cxn>
              <a:cxn ang="0">
                <a:pos x="37" y="76"/>
              </a:cxn>
              <a:cxn ang="0">
                <a:pos x="31" y="79"/>
              </a:cxn>
              <a:cxn ang="0">
                <a:pos x="25" y="76"/>
              </a:cxn>
              <a:cxn ang="0">
                <a:pos x="22" y="73"/>
              </a:cxn>
              <a:cxn ang="0">
                <a:pos x="16" y="70"/>
              </a:cxn>
              <a:cxn ang="0">
                <a:pos x="13" y="64"/>
              </a:cxn>
              <a:cxn ang="0">
                <a:pos x="13" y="57"/>
              </a:cxn>
              <a:cxn ang="0">
                <a:pos x="13" y="48"/>
              </a:cxn>
              <a:cxn ang="0">
                <a:pos x="13" y="15"/>
              </a:cxn>
              <a:cxn ang="0">
                <a:pos x="13" y="9"/>
              </a:cxn>
              <a:cxn ang="0">
                <a:pos x="10" y="6"/>
              </a:cxn>
              <a:cxn ang="0">
                <a:pos x="10" y="3"/>
              </a:cxn>
              <a:cxn ang="0">
                <a:pos x="7" y="3"/>
              </a:cxn>
              <a:cxn ang="0">
                <a:pos x="7" y="3"/>
              </a:cxn>
              <a:cxn ang="0">
                <a:pos x="0" y="3"/>
              </a:cxn>
              <a:cxn ang="0">
                <a:pos x="0" y="0"/>
              </a:cxn>
              <a:cxn ang="0">
                <a:pos x="25" y="0"/>
              </a:cxn>
              <a:cxn ang="0">
                <a:pos x="25" y="51"/>
              </a:cxn>
              <a:cxn ang="0">
                <a:pos x="28" y="57"/>
              </a:cxn>
              <a:cxn ang="0">
                <a:pos x="31" y="64"/>
              </a:cxn>
              <a:cxn ang="0">
                <a:pos x="34" y="67"/>
              </a:cxn>
              <a:cxn ang="0">
                <a:pos x="40" y="67"/>
              </a:cxn>
              <a:cxn ang="0">
                <a:pos x="43" y="67"/>
              </a:cxn>
              <a:cxn ang="0">
                <a:pos x="46" y="64"/>
              </a:cxn>
              <a:cxn ang="0">
                <a:pos x="52" y="60"/>
              </a:cxn>
              <a:cxn ang="0">
                <a:pos x="58" y="57"/>
              </a:cxn>
              <a:cxn ang="0">
                <a:pos x="58" y="15"/>
              </a:cxn>
              <a:cxn ang="0">
                <a:pos x="58" y="9"/>
              </a:cxn>
              <a:cxn ang="0">
                <a:pos x="55" y="3"/>
              </a:cxn>
              <a:cxn ang="0">
                <a:pos x="52" y="3"/>
              </a:cxn>
              <a:cxn ang="0">
                <a:pos x="46" y="3"/>
              </a:cxn>
              <a:cxn ang="0">
                <a:pos x="46" y="0"/>
              </a:cxn>
              <a:cxn ang="0">
                <a:pos x="74" y="0"/>
              </a:cxn>
            </a:cxnLst>
            <a:rect l="0" t="0" r="r" b="b"/>
            <a:pathLst>
              <a:path w="83" h="79">
                <a:moveTo>
                  <a:pt x="74" y="0"/>
                </a:moveTo>
                <a:lnTo>
                  <a:pt x="74" y="45"/>
                </a:lnTo>
                <a:lnTo>
                  <a:pt x="74" y="57"/>
                </a:lnTo>
                <a:lnTo>
                  <a:pt x="74" y="64"/>
                </a:lnTo>
                <a:lnTo>
                  <a:pt x="74" y="67"/>
                </a:lnTo>
                <a:lnTo>
                  <a:pt x="74" y="67"/>
                </a:lnTo>
                <a:lnTo>
                  <a:pt x="77" y="70"/>
                </a:lnTo>
                <a:lnTo>
                  <a:pt x="77" y="70"/>
                </a:lnTo>
                <a:lnTo>
                  <a:pt x="80" y="70"/>
                </a:lnTo>
                <a:lnTo>
                  <a:pt x="83" y="67"/>
                </a:lnTo>
                <a:lnTo>
                  <a:pt x="83" y="70"/>
                </a:lnTo>
                <a:lnTo>
                  <a:pt x="61" y="79"/>
                </a:lnTo>
                <a:lnTo>
                  <a:pt x="58" y="79"/>
                </a:lnTo>
                <a:lnTo>
                  <a:pt x="58" y="60"/>
                </a:lnTo>
                <a:lnTo>
                  <a:pt x="52" y="67"/>
                </a:lnTo>
                <a:lnTo>
                  <a:pt x="46" y="73"/>
                </a:lnTo>
                <a:lnTo>
                  <a:pt x="43" y="76"/>
                </a:lnTo>
                <a:lnTo>
                  <a:pt x="37" y="76"/>
                </a:lnTo>
                <a:lnTo>
                  <a:pt x="31" y="79"/>
                </a:lnTo>
                <a:lnTo>
                  <a:pt x="25" y="76"/>
                </a:lnTo>
                <a:lnTo>
                  <a:pt x="22" y="73"/>
                </a:lnTo>
                <a:lnTo>
                  <a:pt x="16" y="70"/>
                </a:lnTo>
                <a:lnTo>
                  <a:pt x="13" y="64"/>
                </a:lnTo>
                <a:lnTo>
                  <a:pt x="13" y="57"/>
                </a:lnTo>
                <a:lnTo>
                  <a:pt x="13" y="48"/>
                </a:lnTo>
                <a:lnTo>
                  <a:pt x="13" y="15"/>
                </a:lnTo>
                <a:lnTo>
                  <a:pt x="13" y="9"/>
                </a:lnTo>
                <a:lnTo>
                  <a:pt x="10" y="6"/>
                </a:lnTo>
                <a:lnTo>
                  <a:pt x="10" y="3"/>
                </a:lnTo>
                <a:lnTo>
                  <a:pt x="7" y="3"/>
                </a:lnTo>
                <a:lnTo>
                  <a:pt x="7" y="3"/>
                </a:lnTo>
                <a:lnTo>
                  <a:pt x="0" y="3"/>
                </a:lnTo>
                <a:lnTo>
                  <a:pt x="0" y="0"/>
                </a:lnTo>
                <a:lnTo>
                  <a:pt x="25" y="0"/>
                </a:lnTo>
                <a:lnTo>
                  <a:pt x="25" y="51"/>
                </a:lnTo>
                <a:lnTo>
                  <a:pt x="28" y="57"/>
                </a:lnTo>
                <a:lnTo>
                  <a:pt x="31" y="64"/>
                </a:lnTo>
                <a:lnTo>
                  <a:pt x="34" y="67"/>
                </a:lnTo>
                <a:lnTo>
                  <a:pt x="40" y="67"/>
                </a:lnTo>
                <a:lnTo>
                  <a:pt x="43" y="67"/>
                </a:lnTo>
                <a:lnTo>
                  <a:pt x="46" y="64"/>
                </a:lnTo>
                <a:lnTo>
                  <a:pt x="52" y="60"/>
                </a:lnTo>
                <a:lnTo>
                  <a:pt x="58" y="57"/>
                </a:lnTo>
                <a:lnTo>
                  <a:pt x="58" y="15"/>
                </a:lnTo>
                <a:lnTo>
                  <a:pt x="58" y="9"/>
                </a:lnTo>
                <a:lnTo>
                  <a:pt x="55" y="3"/>
                </a:lnTo>
                <a:lnTo>
                  <a:pt x="52" y="3"/>
                </a:lnTo>
                <a:lnTo>
                  <a:pt x="46" y="3"/>
                </a:lnTo>
                <a:lnTo>
                  <a:pt x="46" y="0"/>
                </a:lnTo>
                <a:lnTo>
                  <a:pt x="74"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69" name="Freeform 153"/>
          <p:cNvSpPr>
            <a:spLocks/>
          </p:cNvSpPr>
          <p:nvPr/>
        </p:nvSpPr>
        <p:spPr bwMode="auto">
          <a:xfrm>
            <a:off x="1460500" y="1011238"/>
            <a:ext cx="85725" cy="125412"/>
          </a:xfrm>
          <a:custGeom>
            <a:avLst/>
            <a:gdLst/>
            <a:ahLst/>
            <a:cxnLst>
              <a:cxn ang="0">
                <a:pos x="24" y="0"/>
              </a:cxn>
              <a:cxn ang="0">
                <a:pos x="24" y="21"/>
              </a:cxn>
              <a:cxn ang="0">
                <a:pos x="30" y="9"/>
              </a:cxn>
              <a:cxn ang="0">
                <a:pos x="39" y="3"/>
              </a:cxn>
              <a:cxn ang="0">
                <a:pos x="45" y="0"/>
              </a:cxn>
              <a:cxn ang="0">
                <a:pos x="48" y="3"/>
              </a:cxn>
              <a:cxn ang="0">
                <a:pos x="51" y="3"/>
              </a:cxn>
              <a:cxn ang="0">
                <a:pos x="54" y="9"/>
              </a:cxn>
              <a:cxn ang="0">
                <a:pos x="54" y="12"/>
              </a:cxn>
              <a:cxn ang="0">
                <a:pos x="54" y="15"/>
              </a:cxn>
              <a:cxn ang="0">
                <a:pos x="54" y="18"/>
              </a:cxn>
              <a:cxn ang="0">
                <a:pos x="51" y="21"/>
              </a:cxn>
              <a:cxn ang="0">
                <a:pos x="48" y="21"/>
              </a:cxn>
              <a:cxn ang="0">
                <a:pos x="45" y="21"/>
              </a:cxn>
              <a:cxn ang="0">
                <a:pos x="42" y="18"/>
              </a:cxn>
              <a:cxn ang="0">
                <a:pos x="39" y="15"/>
              </a:cxn>
              <a:cxn ang="0">
                <a:pos x="36" y="15"/>
              </a:cxn>
              <a:cxn ang="0">
                <a:pos x="36" y="15"/>
              </a:cxn>
              <a:cxn ang="0">
                <a:pos x="33" y="15"/>
              </a:cxn>
              <a:cxn ang="0">
                <a:pos x="30" y="21"/>
              </a:cxn>
              <a:cxn ang="0">
                <a:pos x="24" y="27"/>
              </a:cxn>
              <a:cxn ang="0">
                <a:pos x="24" y="60"/>
              </a:cxn>
              <a:cxn ang="0">
                <a:pos x="27" y="67"/>
              </a:cxn>
              <a:cxn ang="0">
                <a:pos x="27" y="70"/>
              </a:cxn>
              <a:cxn ang="0">
                <a:pos x="27" y="73"/>
              </a:cxn>
              <a:cxn ang="0">
                <a:pos x="30" y="76"/>
              </a:cxn>
              <a:cxn ang="0">
                <a:pos x="33" y="76"/>
              </a:cxn>
              <a:cxn ang="0">
                <a:pos x="39" y="79"/>
              </a:cxn>
              <a:cxn ang="0">
                <a:pos x="39" y="79"/>
              </a:cxn>
              <a:cxn ang="0">
                <a:pos x="0" y="79"/>
              </a:cxn>
              <a:cxn ang="0">
                <a:pos x="0" y="79"/>
              </a:cxn>
              <a:cxn ang="0">
                <a:pos x="6" y="76"/>
              </a:cxn>
              <a:cxn ang="0">
                <a:pos x="9" y="76"/>
              </a:cxn>
              <a:cxn ang="0">
                <a:pos x="9" y="73"/>
              </a:cxn>
              <a:cxn ang="0">
                <a:pos x="12" y="70"/>
              </a:cxn>
              <a:cxn ang="0">
                <a:pos x="12" y="67"/>
              </a:cxn>
              <a:cxn ang="0">
                <a:pos x="12" y="60"/>
              </a:cxn>
              <a:cxn ang="0">
                <a:pos x="12" y="33"/>
              </a:cxn>
              <a:cxn ang="0">
                <a:pos x="12" y="24"/>
              </a:cxn>
              <a:cxn ang="0">
                <a:pos x="12" y="18"/>
              </a:cxn>
              <a:cxn ang="0">
                <a:pos x="12" y="15"/>
              </a:cxn>
              <a:cxn ang="0">
                <a:pos x="9" y="12"/>
              </a:cxn>
              <a:cxn ang="0">
                <a:pos x="9" y="12"/>
              </a:cxn>
              <a:cxn ang="0">
                <a:pos x="9" y="12"/>
              </a:cxn>
              <a:cxn ang="0">
                <a:pos x="6" y="12"/>
              </a:cxn>
              <a:cxn ang="0">
                <a:pos x="3" y="12"/>
              </a:cxn>
              <a:cxn ang="0">
                <a:pos x="0" y="12"/>
              </a:cxn>
              <a:cxn ang="0">
                <a:pos x="0" y="9"/>
              </a:cxn>
              <a:cxn ang="0">
                <a:pos x="21" y="0"/>
              </a:cxn>
              <a:cxn ang="0">
                <a:pos x="24" y="0"/>
              </a:cxn>
            </a:cxnLst>
            <a:rect l="0" t="0" r="r" b="b"/>
            <a:pathLst>
              <a:path w="54" h="79">
                <a:moveTo>
                  <a:pt x="24" y="0"/>
                </a:moveTo>
                <a:lnTo>
                  <a:pt x="24" y="21"/>
                </a:lnTo>
                <a:lnTo>
                  <a:pt x="30" y="9"/>
                </a:lnTo>
                <a:lnTo>
                  <a:pt x="39" y="3"/>
                </a:lnTo>
                <a:lnTo>
                  <a:pt x="45" y="0"/>
                </a:lnTo>
                <a:lnTo>
                  <a:pt x="48" y="3"/>
                </a:lnTo>
                <a:lnTo>
                  <a:pt x="51" y="3"/>
                </a:lnTo>
                <a:lnTo>
                  <a:pt x="54" y="9"/>
                </a:lnTo>
                <a:lnTo>
                  <a:pt x="54" y="12"/>
                </a:lnTo>
                <a:lnTo>
                  <a:pt x="54" y="15"/>
                </a:lnTo>
                <a:lnTo>
                  <a:pt x="54" y="18"/>
                </a:lnTo>
                <a:lnTo>
                  <a:pt x="51" y="21"/>
                </a:lnTo>
                <a:lnTo>
                  <a:pt x="48" y="21"/>
                </a:lnTo>
                <a:lnTo>
                  <a:pt x="45" y="21"/>
                </a:lnTo>
                <a:lnTo>
                  <a:pt x="42" y="18"/>
                </a:lnTo>
                <a:lnTo>
                  <a:pt x="39" y="15"/>
                </a:lnTo>
                <a:lnTo>
                  <a:pt x="36" y="15"/>
                </a:lnTo>
                <a:lnTo>
                  <a:pt x="36" y="15"/>
                </a:lnTo>
                <a:lnTo>
                  <a:pt x="33" y="15"/>
                </a:lnTo>
                <a:lnTo>
                  <a:pt x="30" y="21"/>
                </a:lnTo>
                <a:lnTo>
                  <a:pt x="24" y="27"/>
                </a:lnTo>
                <a:lnTo>
                  <a:pt x="24" y="60"/>
                </a:lnTo>
                <a:lnTo>
                  <a:pt x="27" y="67"/>
                </a:lnTo>
                <a:lnTo>
                  <a:pt x="27" y="70"/>
                </a:lnTo>
                <a:lnTo>
                  <a:pt x="27" y="73"/>
                </a:lnTo>
                <a:lnTo>
                  <a:pt x="30" y="76"/>
                </a:lnTo>
                <a:lnTo>
                  <a:pt x="33" y="76"/>
                </a:lnTo>
                <a:lnTo>
                  <a:pt x="39" y="79"/>
                </a:lnTo>
                <a:lnTo>
                  <a:pt x="39" y="79"/>
                </a:lnTo>
                <a:lnTo>
                  <a:pt x="0" y="79"/>
                </a:lnTo>
                <a:lnTo>
                  <a:pt x="0" y="79"/>
                </a:lnTo>
                <a:lnTo>
                  <a:pt x="6" y="76"/>
                </a:lnTo>
                <a:lnTo>
                  <a:pt x="9" y="76"/>
                </a:lnTo>
                <a:lnTo>
                  <a:pt x="9" y="73"/>
                </a:lnTo>
                <a:lnTo>
                  <a:pt x="12" y="70"/>
                </a:lnTo>
                <a:lnTo>
                  <a:pt x="12" y="67"/>
                </a:lnTo>
                <a:lnTo>
                  <a:pt x="12" y="60"/>
                </a:lnTo>
                <a:lnTo>
                  <a:pt x="12" y="33"/>
                </a:lnTo>
                <a:lnTo>
                  <a:pt x="12" y="24"/>
                </a:lnTo>
                <a:lnTo>
                  <a:pt x="12" y="18"/>
                </a:lnTo>
                <a:lnTo>
                  <a:pt x="12" y="15"/>
                </a:lnTo>
                <a:lnTo>
                  <a:pt x="9" y="12"/>
                </a:lnTo>
                <a:lnTo>
                  <a:pt x="9" y="12"/>
                </a:lnTo>
                <a:lnTo>
                  <a:pt x="9" y="12"/>
                </a:lnTo>
                <a:lnTo>
                  <a:pt x="6" y="12"/>
                </a:lnTo>
                <a:lnTo>
                  <a:pt x="3" y="12"/>
                </a:lnTo>
                <a:lnTo>
                  <a:pt x="0" y="12"/>
                </a:lnTo>
                <a:lnTo>
                  <a:pt x="0" y="9"/>
                </a:lnTo>
                <a:lnTo>
                  <a:pt x="21" y="0"/>
                </a:lnTo>
                <a:lnTo>
                  <a:pt x="24"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0" name="Freeform 154"/>
          <p:cNvSpPr>
            <a:spLocks noEditPoints="1"/>
          </p:cNvSpPr>
          <p:nvPr/>
        </p:nvSpPr>
        <p:spPr bwMode="auto">
          <a:xfrm>
            <a:off x="1557338" y="1011238"/>
            <a:ext cx="101600" cy="130175"/>
          </a:xfrm>
          <a:custGeom>
            <a:avLst/>
            <a:gdLst/>
            <a:ahLst/>
            <a:cxnLst>
              <a:cxn ang="0">
                <a:pos x="12" y="30"/>
              </a:cxn>
              <a:cxn ang="0">
                <a:pos x="12" y="42"/>
              </a:cxn>
              <a:cxn ang="0">
                <a:pos x="15" y="51"/>
              </a:cxn>
              <a:cxn ang="0">
                <a:pos x="21" y="57"/>
              </a:cxn>
              <a:cxn ang="0">
                <a:pos x="27" y="63"/>
              </a:cxn>
              <a:cxn ang="0">
                <a:pos x="33" y="67"/>
              </a:cxn>
              <a:cxn ang="0">
                <a:pos x="39" y="67"/>
              </a:cxn>
              <a:cxn ang="0">
                <a:pos x="45" y="67"/>
              </a:cxn>
              <a:cxn ang="0">
                <a:pos x="51" y="63"/>
              </a:cxn>
              <a:cxn ang="0">
                <a:pos x="57" y="57"/>
              </a:cxn>
              <a:cxn ang="0">
                <a:pos x="60" y="48"/>
              </a:cxn>
              <a:cxn ang="0">
                <a:pos x="64" y="51"/>
              </a:cxn>
              <a:cxn ang="0">
                <a:pos x="60" y="60"/>
              </a:cxn>
              <a:cxn ang="0">
                <a:pos x="54" y="73"/>
              </a:cxn>
              <a:cxn ang="0">
                <a:pos x="48" y="76"/>
              </a:cxn>
              <a:cxn ang="0">
                <a:pos x="39" y="79"/>
              </a:cxn>
              <a:cxn ang="0">
                <a:pos x="33" y="82"/>
              </a:cxn>
              <a:cxn ang="0">
                <a:pos x="24" y="79"/>
              </a:cxn>
              <a:cxn ang="0">
                <a:pos x="15" y="76"/>
              </a:cxn>
              <a:cxn ang="0">
                <a:pos x="9" y="70"/>
              </a:cxn>
              <a:cxn ang="0">
                <a:pos x="3" y="63"/>
              </a:cxn>
              <a:cxn ang="0">
                <a:pos x="0" y="54"/>
              </a:cxn>
              <a:cxn ang="0">
                <a:pos x="0" y="42"/>
              </a:cxn>
              <a:cxn ang="0">
                <a:pos x="0" y="30"/>
              </a:cxn>
              <a:cxn ang="0">
                <a:pos x="3" y="21"/>
              </a:cxn>
              <a:cxn ang="0">
                <a:pos x="9" y="12"/>
              </a:cxn>
              <a:cxn ang="0">
                <a:pos x="18" y="6"/>
              </a:cxn>
              <a:cxn ang="0">
                <a:pos x="24" y="3"/>
              </a:cxn>
              <a:cxn ang="0">
                <a:pos x="36" y="0"/>
              </a:cxn>
              <a:cxn ang="0">
                <a:pos x="42" y="3"/>
              </a:cxn>
              <a:cxn ang="0">
                <a:pos x="48" y="6"/>
              </a:cxn>
              <a:cxn ang="0">
                <a:pos x="54" y="9"/>
              </a:cxn>
              <a:cxn ang="0">
                <a:pos x="60" y="15"/>
              </a:cxn>
              <a:cxn ang="0">
                <a:pos x="64" y="24"/>
              </a:cxn>
              <a:cxn ang="0">
                <a:pos x="64" y="30"/>
              </a:cxn>
              <a:cxn ang="0">
                <a:pos x="12" y="30"/>
              </a:cxn>
              <a:cxn ang="0">
                <a:pos x="12" y="27"/>
              </a:cxn>
              <a:cxn ang="0">
                <a:pos x="45" y="27"/>
              </a:cxn>
              <a:cxn ang="0">
                <a:pos x="45" y="21"/>
              </a:cxn>
              <a:cxn ang="0">
                <a:pos x="45" y="15"/>
              </a:cxn>
              <a:cxn ang="0">
                <a:pos x="42" y="12"/>
              </a:cxn>
              <a:cxn ang="0">
                <a:pos x="39" y="9"/>
              </a:cxn>
              <a:cxn ang="0">
                <a:pos x="33" y="6"/>
              </a:cxn>
              <a:cxn ang="0">
                <a:pos x="30" y="6"/>
              </a:cxn>
              <a:cxn ang="0">
                <a:pos x="24" y="9"/>
              </a:cxn>
              <a:cxn ang="0">
                <a:pos x="18" y="12"/>
              </a:cxn>
              <a:cxn ang="0">
                <a:pos x="15" y="18"/>
              </a:cxn>
              <a:cxn ang="0">
                <a:pos x="12" y="27"/>
              </a:cxn>
            </a:cxnLst>
            <a:rect l="0" t="0" r="r" b="b"/>
            <a:pathLst>
              <a:path w="64" h="82">
                <a:moveTo>
                  <a:pt x="12" y="30"/>
                </a:moveTo>
                <a:lnTo>
                  <a:pt x="12" y="42"/>
                </a:lnTo>
                <a:lnTo>
                  <a:pt x="15" y="51"/>
                </a:lnTo>
                <a:lnTo>
                  <a:pt x="21" y="57"/>
                </a:lnTo>
                <a:lnTo>
                  <a:pt x="27" y="63"/>
                </a:lnTo>
                <a:lnTo>
                  <a:pt x="33" y="67"/>
                </a:lnTo>
                <a:lnTo>
                  <a:pt x="39" y="67"/>
                </a:lnTo>
                <a:lnTo>
                  <a:pt x="45" y="67"/>
                </a:lnTo>
                <a:lnTo>
                  <a:pt x="51" y="63"/>
                </a:lnTo>
                <a:lnTo>
                  <a:pt x="57" y="57"/>
                </a:lnTo>
                <a:lnTo>
                  <a:pt x="60" y="48"/>
                </a:lnTo>
                <a:lnTo>
                  <a:pt x="64" y="51"/>
                </a:lnTo>
                <a:lnTo>
                  <a:pt x="60" y="60"/>
                </a:lnTo>
                <a:lnTo>
                  <a:pt x="54" y="73"/>
                </a:lnTo>
                <a:lnTo>
                  <a:pt x="48" y="76"/>
                </a:lnTo>
                <a:lnTo>
                  <a:pt x="39" y="79"/>
                </a:lnTo>
                <a:lnTo>
                  <a:pt x="33" y="82"/>
                </a:lnTo>
                <a:lnTo>
                  <a:pt x="24" y="79"/>
                </a:lnTo>
                <a:lnTo>
                  <a:pt x="15" y="76"/>
                </a:lnTo>
                <a:lnTo>
                  <a:pt x="9" y="70"/>
                </a:lnTo>
                <a:lnTo>
                  <a:pt x="3" y="63"/>
                </a:lnTo>
                <a:lnTo>
                  <a:pt x="0" y="54"/>
                </a:lnTo>
                <a:lnTo>
                  <a:pt x="0" y="42"/>
                </a:lnTo>
                <a:lnTo>
                  <a:pt x="0" y="30"/>
                </a:lnTo>
                <a:lnTo>
                  <a:pt x="3" y="21"/>
                </a:lnTo>
                <a:lnTo>
                  <a:pt x="9" y="12"/>
                </a:lnTo>
                <a:lnTo>
                  <a:pt x="18" y="6"/>
                </a:lnTo>
                <a:lnTo>
                  <a:pt x="24" y="3"/>
                </a:lnTo>
                <a:lnTo>
                  <a:pt x="36" y="0"/>
                </a:lnTo>
                <a:lnTo>
                  <a:pt x="42" y="3"/>
                </a:lnTo>
                <a:lnTo>
                  <a:pt x="48" y="6"/>
                </a:lnTo>
                <a:lnTo>
                  <a:pt x="54" y="9"/>
                </a:lnTo>
                <a:lnTo>
                  <a:pt x="60" y="15"/>
                </a:lnTo>
                <a:lnTo>
                  <a:pt x="64" y="24"/>
                </a:lnTo>
                <a:lnTo>
                  <a:pt x="64" y="30"/>
                </a:lnTo>
                <a:lnTo>
                  <a:pt x="12" y="30"/>
                </a:lnTo>
                <a:close/>
                <a:moveTo>
                  <a:pt x="12" y="27"/>
                </a:moveTo>
                <a:lnTo>
                  <a:pt x="45" y="27"/>
                </a:lnTo>
                <a:lnTo>
                  <a:pt x="45" y="21"/>
                </a:lnTo>
                <a:lnTo>
                  <a:pt x="45" y="15"/>
                </a:lnTo>
                <a:lnTo>
                  <a:pt x="42" y="12"/>
                </a:lnTo>
                <a:lnTo>
                  <a:pt x="39" y="9"/>
                </a:lnTo>
                <a:lnTo>
                  <a:pt x="33" y="6"/>
                </a:lnTo>
                <a:lnTo>
                  <a:pt x="30" y="6"/>
                </a:lnTo>
                <a:lnTo>
                  <a:pt x="24" y="9"/>
                </a:lnTo>
                <a:lnTo>
                  <a:pt x="18" y="12"/>
                </a:lnTo>
                <a:lnTo>
                  <a:pt x="15" y="18"/>
                </a:lnTo>
                <a:lnTo>
                  <a:pt x="12" y="2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1" name="Freeform 155"/>
          <p:cNvSpPr>
            <a:spLocks/>
          </p:cNvSpPr>
          <p:nvPr/>
        </p:nvSpPr>
        <p:spPr bwMode="auto">
          <a:xfrm>
            <a:off x="1682750" y="1011238"/>
            <a:ext cx="80963" cy="130175"/>
          </a:xfrm>
          <a:custGeom>
            <a:avLst/>
            <a:gdLst/>
            <a:ahLst/>
            <a:cxnLst>
              <a:cxn ang="0">
                <a:pos x="45" y="0"/>
              </a:cxn>
              <a:cxn ang="0">
                <a:pos x="45" y="27"/>
              </a:cxn>
              <a:cxn ang="0">
                <a:pos x="45" y="27"/>
              </a:cxn>
              <a:cxn ang="0">
                <a:pos x="42" y="18"/>
              </a:cxn>
              <a:cxn ang="0">
                <a:pos x="36" y="12"/>
              </a:cxn>
              <a:cxn ang="0">
                <a:pos x="30" y="9"/>
              </a:cxn>
              <a:cxn ang="0">
                <a:pos x="24" y="6"/>
              </a:cxn>
              <a:cxn ang="0">
                <a:pos x="18" y="6"/>
              </a:cxn>
              <a:cxn ang="0">
                <a:pos x="15" y="9"/>
              </a:cxn>
              <a:cxn ang="0">
                <a:pos x="12" y="12"/>
              </a:cxn>
              <a:cxn ang="0">
                <a:pos x="12" y="15"/>
              </a:cxn>
              <a:cxn ang="0">
                <a:pos x="12" y="21"/>
              </a:cxn>
              <a:cxn ang="0">
                <a:pos x="15" y="24"/>
              </a:cxn>
              <a:cxn ang="0">
                <a:pos x="18" y="27"/>
              </a:cxn>
              <a:cxn ang="0">
                <a:pos x="24" y="30"/>
              </a:cxn>
              <a:cxn ang="0">
                <a:pos x="36" y="36"/>
              </a:cxn>
              <a:cxn ang="0">
                <a:pos x="45" y="42"/>
              </a:cxn>
              <a:cxn ang="0">
                <a:pos x="51" y="48"/>
              </a:cxn>
              <a:cxn ang="0">
                <a:pos x="51" y="57"/>
              </a:cxn>
              <a:cxn ang="0">
                <a:pos x="51" y="67"/>
              </a:cxn>
              <a:cxn ang="0">
                <a:pos x="45" y="76"/>
              </a:cxn>
              <a:cxn ang="0">
                <a:pos x="36" y="79"/>
              </a:cxn>
              <a:cxn ang="0">
                <a:pos x="27" y="82"/>
              </a:cxn>
              <a:cxn ang="0">
                <a:pos x="18" y="79"/>
              </a:cxn>
              <a:cxn ang="0">
                <a:pos x="9" y="79"/>
              </a:cxn>
              <a:cxn ang="0">
                <a:pos x="9" y="79"/>
              </a:cxn>
              <a:cxn ang="0">
                <a:pos x="6" y="79"/>
              </a:cxn>
              <a:cxn ang="0">
                <a:pos x="3" y="79"/>
              </a:cxn>
              <a:cxn ang="0">
                <a:pos x="3" y="82"/>
              </a:cxn>
              <a:cxn ang="0">
                <a:pos x="0" y="82"/>
              </a:cxn>
              <a:cxn ang="0">
                <a:pos x="0" y="54"/>
              </a:cxn>
              <a:cxn ang="0">
                <a:pos x="3" y="54"/>
              </a:cxn>
              <a:cxn ang="0">
                <a:pos x="6" y="63"/>
              </a:cxn>
              <a:cxn ang="0">
                <a:pos x="12" y="70"/>
              </a:cxn>
              <a:cxn ang="0">
                <a:pos x="18" y="73"/>
              </a:cxn>
              <a:cxn ang="0">
                <a:pos x="27" y="76"/>
              </a:cxn>
              <a:cxn ang="0">
                <a:pos x="33" y="76"/>
              </a:cxn>
              <a:cxn ang="0">
                <a:pos x="36" y="73"/>
              </a:cxn>
              <a:cxn ang="0">
                <a:pos x="39" y="70"/>
              </a:cxn>
              <a:cxn ang="0">
                <a:pos x="39" y="63"/>
              </a:cxn>
              <a:cxn ang="0">
                <a:pos x="39" y="57"/>
              </a:cxn>
              <a:cxn ang="0">
                <a:pos x="36" y="54"/>
              </a:cxn>
              <a:cxn ang="0">
                <a:pos x="30" y="51"/>
              </a:cxn>
              <a:cxn ang="0">
                <a:pos x="21" y="45"/>
              </a:cxn>
              <a:cxn ang="0">
                <a:pos x="9" y="39"/>
              </a:cxn>
              <a:cxn ang="0">
                <a:pos x="6" y="33"/>
              </a:cxn>
              <a:cxn ang="0">
                <a:pos x="3" y="30"/>
              </a:cxn>
              <a:cxn ang="0">
                <a:pos x="0" y="24"/>
              </a:cxn>
              <a:cxn ang="0">
                <a:pos x="3" y="15"/>
              </a:cxn>
              <a:cxn ang="0">
                <a:pos x="6" y="6"/>
              </a:cxn>
              <a:cxn ang="0">
                <a:pos x="15" y="3"/>
              </a:cxn>
              <a:cxn ang="0">
                <a:pos x="24" y="0"/>
              </a:cxn>
              <a:cxn ang="0">
                <a:pos x="30" y="3"/>
              </a:cxn>
              <a:cxn ang="0">
                <a:pos x="36" y="3"/>
              </a:cxn>
              <a:cxn ang="0">
                <a:pos x="39" y="3"/>
              </a:cxn>
              <a:cxn ang="0">
                <a:pos x="42" y="6"/>
              </a:cxn>
              <a:cxn ang="0">
                <a:pos x="42" y="6"/>
              </a:cxn>
              <a:cxn ang="0">
                <a:pos x="42" y="3"/>
              </a:cxn>
              <a:cxn ang="0">
                <a:pos x="45" y="3"/>
              </a:cxn>
              <a:cxn ang="0">
                <a:pos x="45" y="0"/>
              </a:cxn>
              <a:cxn ang="0">
                <a:pos x="45" y="0"/>
              </a:cxn>
            </a:cxnLst>
            <a:rect l="0" t="0" r="r" b="b"/>
            <a:pathLst>
              <a:path w="51" h="82">
                <a:moveTo>
                  <a:pt x="45" y="0"/>
                </a:moveTo>
                <a:lnTo>
                  <a:pt x="45" y="27"/>
                </a:lnTo>
                <a:lnTo>
                  <a:pt x="45" y="27"/>
                </a:lnTo>
                <a:lnTo>
                  <a:pt x="42" y="18"/>
                </a:lnTo>
                <a:lnTo>
                  <a:pt x="36" y="12"/>
                </a:lnTo>
                <a:lnTo>
                  <a:pt x="30" y="9"/>
                </a:lnTo>
                <a:lnTo>
                  <a:pt x="24" y="6"/>
                </a:lnTo>
                <a:lnTo>
                  <a:pt x="18" y="6"/>
                </a:lnTo>
                <a:lnTo>
                  <a:pt x="15" y="9"/>
                </a:lnTo>
                <a:lnTo>
                  <a:pt x="12" y="12"/>
                </a:lnTo>
                <a:lnTo>
                  <a:pt x="12" y="15"/>
                </a:lnTo>
                <a:lnTo>
                  <a:pt x="12" y="21"/>
                </a:lnTo>
                <a:lnTo>
                  <a:pt x="15" y="24"/>
                </a:lnTo>
                <a:lnTo>
                  <a:pt x="18" y="27"/>
                </a:lnTo>
                <a:lnTo>
                  <a:pt x="24" y="30"/>
                </a:lnTo>
                <a:lnTo>
                  <a:pt x="36" y="36"/>
                </a:lnTo>
                <a:lnTo>
                  <a:pt x="45" y="42"/>
                </a:lnTo>
                <a:lnTo>
                  <a:pt x="51" y="48"/>
                </a:lnTo>
                <a:lnTo>
                  <a:pt x="51" y="57"/>
                </a:lnTo>
                <a:lnTo>
                  <a:pt x="51" y="67"/>
                </a:lnTo>
                <a:lnTo>
                  <a:pt x="45" y="76"/>
                </a:lnTo>
                <a:lnTo>
                  <a:pt x="36" y="79"/>
                </a:lnTo>
                <a:lnTo>
                  <a:pt x="27" y="82"/>
                </a:lnTo>
                <a:lnTo>
                  <a:pt x="18" y="79"/>
                </a:lnTo>
                <a:lnTo>
                  <a:pt x="9" y="79"/>
                </a:lnTo>
                <a:lnTo>
                  <a:pt x="9" y="79"/>
                </a:lnTo>
                <a:lnTo>
                  <a:pt x="6" y="79"/>
                </a:lnTo>
                <a:lnTo>
                  <a:pt x="3" y="79"/>
                </a:lnTo>
                <a:lnTo>
                  <a:pt x="3" y="82"/>
                </a:lnTo>
                <a:lnTo>
                  <a:pt x="0" y="82"/>
                </a:lnTo>
                <a:lnTo>
                  <a:pt x="0" y="54"/>
                </a:lnTo>
                <a:lnTo>
                  <a:pt x="3" y="54"/>
                </a:lnTo>
                <a:lnTo>
                  <a:pt x="6" y="63"/>
                </a:lnTo>
                <a:lnTo>
                  <a:pt x="12" y="70"/>
                </a:lnTo>
                <a:lnTo>
                  <a:pt x="18" y="73"/>
                </a:lnTo>
                <a:lnTo>
                  <a:pt x="27" y="76"/>
                </a:lnTo>
                <a:lnTo>
                  <a:pt x="33" y="76"/>
                </a:lnTo>
                <a:lnTo>
                  <a:pt x="36" y="73"/>
                </a:lnTo>
                <a:lnTo>
                  <a:pt x="39" y="70"/>
                </a:lnTo>
                <a:lnTo>
                  <a:pt x="39" y="63"/>
                </a:lnTo>
                <a:lnTo>
                  <a:pt x="39" y="57"/>
                </a:lnTo>
                <a:lnTo>
                  <a:pt x="36" y="54"/>
                </a:lnTo>
                <a:lnTo>
                  <a:pt x="30" y="51"/>
                </a:lnTo>
                <a:lnTo>
                  <a:pt x="21" y="45"/>
                </a:lnTo>
                <a:lnTo>
                  <a:pt x="9" y="39"/>
                </a:lnTo>
                <a:lnTo>
                  <a:pt x="6" y="33"/>
                </a:lnTo>
                <a:lnTo>
                  <a:pt x="3" y="30"/>
                </a:lnTo>
                <a:lnTo>
                  <a:pt x="0" y="24"/>
                </a:lnTo>
                <a:lnTo>
                  <a:pt x="3" y="15"/>
                </a:lnTo>
                <a:lnTo>
                  <a:pt x="6" y="6"/>
                </a:lnTo>
                <a:lnTo>
                  <a:pt x="15" y="3"/>
                </a:lnTo>
                <a:lnTo>
                  <a:pt x="24" y="0"/>
                </a:lnTo>
                <a:lnTo>
                  <a:pt x="30" y="3"/>
                </a:lnTo>
                <a:lnTo>
                  <a:pt x="36" y="3"/>
                </a:lnTo>
                <a:lnTo>
                  <a:pt x="39" y="3"/>
                </a:lnTo>
                <a:lnTo>
                  <a:pt x="42" y="6"/>
                </a:lnTo>
                <a:lnTo>
                  <a:pt x="42" y="6"/>
                </a:lnTo>
                <a:lnTo>
                  <a:pt x="42" y="3"/>
                </a:lnTo>
                <a:lnTo>
                  <a:pt x="45" y="3"/>
                </a:lnTo>
                <a:lnTo>
                  <a:pt x="45" y="0"/>
                </a:lnTo>
                <a:lnTo>
                  <a:pt x="4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2" name="Freeform 156"/>
          <p:cNvSpPr>
            <a:spLocks/>
          </p:cNvSpPr>
          <p:nvPr/>
        </p:nvSpPr>
        <p:spPr bwMode="auto">
          <a:xfrm>
            <a:off x="1851025" y="947738"/>
            <a:ext cx="106363" cy="188912"/>
          </a:xfrm>
          <a:custGeom>
            <a:avLst/>
            <a:gdLst/>
            <a:ahLst/>
            <a:cxnLst>
              <a:cxn ang="0">
                <a:pos x="28" y="49"/>
              </a:cxn>
              <a:cxn ang="0">
                <a:pos x="28" y="100"/>
              </a:cxn>
              <a:cxn ang="0">
                <a:pos x="28" y="110"/>
              </a:cxn>
              <a:cxn ang="0">
                <a:pos x="31" y="113"/>
              </a:cxn>
              <a:cxn ang="0">
                <a:pos x="34" y="116"/>
              </a:cxn>
              <a:cxn ang="0">
                <a:pos x="40" y="119"/>
              </a:cxn>
              <a:cxn ang="0">
                <a:pos x="46" y="119"/>
              </a:cxn>
              <a:cxn ang="0">
                <a:pos x="46" y="119"/>
              </a:cxn>
              <a:cxn ang="0">
                <a:pos x="0" y="119"/>
              </a:cxn>
              <a:cxn ang="0">
                <a:pos x="0" y="119"/>
              </a:cxn>
              <a:cxn ang="0">
                <a:pos x="3" y="119"/>
              </a:cxn>
              <a:cxn ang="0">
                <a:pos x="6" y="116"/>
              </a:cxn>
              <a:cxn ang="0">
                <a:pos x="9" y="116"/>
              </a:cxn>
              <a:cxn ang="0">
                <a:pos x="12" y="113"/>
              </a:cxn>
              <a:cxn ang="0">
                <a:pos x="12" y="110"/>
              </a:cxn>
              <a:cxn ang="0">
                <a:pos x="12" y="107"/>
              </a:cxn>
              <a:cxn ang="0">
                <a:pos x="12" y="100"/>
              </a:cxn>
              <a:cxn ang="0">
                <a:pos x="12" y="49"/>
              </a:cxn>
              <a:cxn ang="0">
                <a:pos x="0" y="49"/>
              </a:cxn>
              <a:cxn ang="0">
                <a:pos x="0" y="43"/>
              </a:cxn>
              <a:cxn ang="0">
                <a:pos x="12" y="43"/>
              </a:cxn>
              <a:cxn ang="0">
                <a:pos x="12" y="36"/>
              </a:cxn>
              <a:cxn ang="0">
                <a:pos x="16" y="27"/>
              </a:cxn>
              <a:cxn ang="0">
                <a:pos x="19" y="18"/>
              </a:cxn>
              <a:cxn ang="0">
                <a:pos x="22" y="12"/>
              </a:cxn>
              <a:cxn ang="0">
                <a:pos x="28" y="6"/>
              </a:cxn>
              <a:cxn ang="0">
                <a:pos x="37" y="0"/>
              </a:cxn>
              <a:cxn ang="0">
                <a:pos x="46" y="0"/>
              </a:cxn>
              <a:cxn ang="0">
                <a:pos x="55" y="0"/>
              </a:cxn>
              <a:cxn ang="0">
                <a:pos x="61" y="6"/>
              </a:cxn>
              <a:cxn ang="0">
                <a:pos x="64" y="9"/>
              </a:cxn>
              <a:cxn ang="0">
                <a:pos x="67" y="15"/>
              </a:cxn>
              <a:cxn ang="0">
                <a:pos x="67" y="18"/>
              </a:cxn>
              <a:cxn ang="0">
                <a:pos x="64" y="18"/>
              </a:cxn>
              <a:cxn ang="0">
                <a:pos x="61" y="21"/>
              </a:cxn>
              <a:cxn ang="0">
                <a:pos x="61" y="21"/>
              </a:cxn>
              <a:cxn ang="0">
                <a:pos x="58" y="21"/>
              </a:cxn>
              <a:cxn ang="0">
                <a:pos x="55" y="21"/>
              </a:cxn>
              <a:cxn ang="0">
                <a:pos x="55" y="18"/>
              </a:cxn>
              <a:cxn ang="0">
                <a:pos x="52" y="12"/>
              </a:cxn>
              <a:cxn ang="0">
                <a:pos x="49" y="9"/>
              </a:cxn>
              <a:cxn ang="0">
                <a:pos x="46" y="6"/>
              </a:cxn>
              <a:cxn ang="0">
                <a:pos x="43" y="6"/>
              </a:cxn>
              <a:cxn ang="0">
                <a:pos x="40" y="6"/>
              </a:cxn>
              <a:cxn ang="0">
                <a:pos x="37" y="6"/>
              </a:cxn>
              <a:cxn ang="0">
                <a:pos x="34" y="6"/>
              </a:cxn>
              <a:cxn ang="0">
                <a:pos x="31" y="9"/>
              </a:cxn>
              <a:cxn ang="0">
                <a:pos x="28" y="15"/>
              </a:cxn>
              <a:cxn ang="0">
                <a:pos x="28" y="18"/>
              </a:cxn>
              <a:cxn ang="0">
                <a:pos x="28" y="27"/>
              </a:cxn>
              <a:cxn ang="0">
                <a:pos x="28" y="36"/>
              </a:cxn>
              <a:cxn ang="0">
                <a:pos x="28" y="43"/>
              </a:cxn>
              <a:cxn ang="0">
                <a:pos x="46" y="43"/>
              </a:cxn>
              <a:cxn ang="0">
                <a:pos x="46" y="49"/>
              </a:cxn>
              <a:cxn ang="0">
                <a:pos x="28" y="49"/>
              </a:cxn>
            </a:cxnLst>
            <a:rect l="0" t="0" r="r" b="b"/>
            <a:pathLst>
              <a:path w="67" h="119">
                <a:moveTo>
                  <a:pt x="28" y="49"/>
                </a:moveTo>
                <a:lnTo>
                  <a:pt x="28" y="100"/>
                </a:lnTo>
                <a:lnTo>
                  <a:pt x="28" y="110"/>
                </a:lnTo>
                <a:lnTo>
                  <a:pt x="31" y="113"/>
                </a:lnTo>
                <a:lnTo>
                  <a:pt x="34" y="116"/>
                </a:lnTo>
                <a:lnTo>
                  <a:pt x="40" y="119"/>
                </a:lnTo>
                <a:lnTo>
                  <a:pt x="46" y="119"/>
                </a:lnTo>
                <a:lnTo>
                  <a:pt x="46" y="119"/>
                </a:lnTo>
                <a:lnTo>
                  <a:pt x="0" y="119"/>
                </a:lnTo>
                <a:lnTo>
                  <a:pt x="0" y="119"/>
                </a:lnTo>
                <a:lnTo>
                  <a:pt x="3" y="119"/>
                </a:lnTo>
                <a:lnTo>
                  <a:pt x="6" y="116"/>
                </a:lnTo>
                <a:lnTo>
                  <a:pt x="9" y="116"/>
                </a:lnTo>
                <a:lnTo>
                  <a:pt x="12" y="113"/>
                </a:lnTo>
                <a:lnTo>
                  <a:pt x="12" y="110"/>
                </a:lnTo>
                <a:lnTo>
                  <a:pt x="12" y="107"/>
                </a:lnTo>
                <a:lnTo>
                  <a:pt x="12" y="100"/>
                </a:lnTo>
                <a:lnTo>
                  <a:pt x="12" y="49"/>
                </a:lnTo>
                <a:lnTo>
                  <a:pt x="0" y="49"/>
                </a:lnTo>
                <a:lnTo>
                  <a:pt x="0" y="43"/>
                </a:lnTo>
                <a:lnTo>
                  <a:pt x="12" y="43"/>
                </a:lnTo>
                <a:lnTo>
                  <a:pt x="12" y="36"/>
                </a:lnTo>
                <a:lnTo>
                  <a:pt x="16" y="27"/>
                </a:lnTo>
                <a:lnTo>
                  <a:pt x="19" y="18"/>
                </a:lnTo>
                <a:lnTo>
                  <a:pt x="22" y="12"/>
                </a:lnTo>
                <a:lnTo>
                  <a:pt x="28" y="6"/>
                </a:lnTo>
                <a:lnTo>
                  <a:pt x="37" y="0"/>
                </a:lnTo>
                <a:lnTo>
                  <a:pt x="46" y="0"/>
                </a:lnTo>
                <a:lnTo>
                  <a:pt x="55" y="0"/>
                </a:lnTo>
                <a:lnTo>
                  <a:pt x="61" y="6"/>
                </a:lnTo>
                <a:lnTo>
                  <a:pt x="64" y="9"/>
                </a:lnTo>
                <a:lnTo>
                  <a:pt x="67" y="15"/>
                </a:lnTo>
                <a:lnTo>
                  <a:pt x="67" y="18"/>
                </a:lnTo>
                <a:lnTo>
                  <a:pt x="64" y="18"/>
                </a:lnTo>
                <a:lnTo>
                  <a:pt x="61" y="21"/>
                </a:lnTo>
                <a:lnTo>
                  <a:pt x="61" y="21"/>
                </a:lnTo>
                <a:lnTo>
                  <a:pt x="58" y="21"/>
                </a:lnTo>
                <a:lnTo>
                  <a:pt x="55" y="21"/>
                </a:lnTo>
                <a:lnTo>
                  <a:pt x="55" y="18"/>
                </a:lnTo>
                <a:lnTo>
                  <a:pt x="52" y="12"/>
                </a:lnTo>
                <a:lnTo>
                  <a:pt x="49" y="9"/>
                </a:lnTo>
                <a:lnTo>
                  <a:pt x="46" y="6"/>
                </a:lnTo>
                <a:lnTo>
                  <a:pt x="43" y="6"/>
                </a:lnTo>
                <a:lnTo>
                  <a:pt x="40" y="6"/>
                </a:lnTo>
                <a:lnTo>
                  <a:pt x="37" y="6"/>
                </a:lnTo>
                <a:lnTo>
                  <a:pt x="34" y="6"/>
                </a:lnTo>
                <a:lnTo>
                  <a:pt x="31" y="9"/>
                </a:lnTo>
                <a:lnTo>
                  <a:pt x="28" y="15"/>
                </a:lnTo>
                <a:lnTo>
                  <a:pt x="28" y="18"/>
                </a:lnTo>
                <a:lnTo>
                  <a:pt x="28" y="27"/>
                </a:lnTo>
                <a:lnTo>
                  <a:pt x="28" y="36"/>
                </a:lnTo>
                <a:lnTo>
                  <a:pt x="28" y="43"/>
                </a:lnTo>
                <a:lnTo>
                  <a:pt x="46" y="43"/>
                </a:lnTo>
                <a:lnTo>
                  <a:pt x="46" y="49"/>
                </a:lnTo>
                <a:lnTo>
                  <a:pt x="28" y="4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3" name="Freeform 157"/>
          <p:cNvSpPr>
            <a:spLocks noEditPoints="1"/>
          </p:cNvSpPr>
          <p:nvPr/>
        </p:nvSpPr>
        <p:spPr bwMode="auto">
          <a:xfrm>
            <a:off x="1938338" y="1011238"/>
            <a:ext cx="115887" cy="130175"/>
          </a:xfrm>
          <a:custGeom>
            <a:avLst/>
            <a:gdLst/>
            <a:ahLst/>
            <a:cxnLst>
              <a:cxn ang="0">
                <a:pos x="37" y="0"/>
              </a:cxn>
              <a:cxn ang="0">
                <a:pos x="46" y="3"/>
              </a:cxn>
              <a:cxn ang="0">
                <a:pos x="55" y="6"/>
              </a:cxn>
              <a:cxn ang="0">
                <a:pos x="64" y="15"/>
              </a:cxn>
              <a:cxn ang="0">
                <a:pos x="70" y="27"/>
              </a:cxn>
              <a:cxn ang="0">
                <a:pos x="73" y="39"/>
              </a:cxn>
              <a:cxn ang="0">
                <a:pos x="70" y="48"/>
              </a:cxn>
              <a:cxn ang="0">
                <a:pos x="67" y="60"/>
              </a:cxn>
              <a:cxn ang="0">
                <a:pos x="61" y="70"/>
              </a:cxn>
              <a:cxn ang="0">
                <a:pos x="55" y="76"/>
              </a:cxn>
              <a:cxn ang="0">
                <a:pos x="46" y="79"/>
              </a:cxn>
              <a:cxn ang="0">
                <a:pos x="34" y="82"/>
              </a:cxn>
              <a:cxn ang="0">
                <a:pos x="24" y="79"/>
              </a:cxn>
              <a:cxn ang="0">
                <a:pos x="15" y="76"/>
              </a:cxn>
              <a:cxn ang="0">
                <a:pos x="9" y="67"/>
              </a:cxn>
              <a:cxn ang="0">
                <a:pos x="0" y="54"/>
              </a:cxn>
              <a:cxn ang="0">
                <a:pos x="0" y="42"/>
              </a:cxn>
              <a:cxn ang="0">
                <a:pos x="0" y="30"/>
              </a:cxn>
              <a:cxn ang="0">
                <a:pos x="3" y="21"/>
              </a:cxn>
              <a:cxn ang="0">
                <a:pos x="9" y="12"/>
              </a:cxn>
              <a:cxn ang="0">
                <a:pos x="18" y="6"/>
              </a:cxn>
              <a:cxn ang="0">
                <a:pos x="27" y="3"/>
              </a:cxn>
              <a:cxn ang="0">
                <a:pos x="37" y="0"/>
              </a:cxn>
              <a:cxn ang="0">
                <a:pos x="34" y="6"/>
              </a:cxn>
              <a:cxn ang="0">
                <a:pos x="27" y="6"/>
              </a:cxn>
              <a:cxn ang="0">
                <a:pos x="24" y="9"/>
              </a:cxn>
              <a:cxn ang="0">
                <a:pos x="18" y="12"/>
              </a:cxn>
              <a:cxn ang="0">
                <a:pos x="15" y="18"/>
              </a:cxn>
              <a:cxn ang="0">
                <a:pos x="15" y="27"/>
              </a:cxn>
              <a:cxn ang="0">
                <a:pos x="12" y="36"/>
              </a:cxn>
              <a:cxn ang="0">
                <a:pos x="15" y="51"/>
              </a:cxn>
              <a:cxn ang="0">
                <a:pos x="21" y="63"/>
              </a:cxn>
              <a:cxn ang="0">
                <a:pos x="24" y="70"/>
              </a:cxn>
              <a:cxn ang="0">
                <a:pos x="31" y="73"/>
              </a:cxn>
              <a:cxn ang="0">
                <a:pos x="40" y="76"/>
              </a:cxn>
              <a:cxn ang="0">
                <a:pos x="46" y="73"/>
              </a:cxn>
              <a:cxn ang="0">
                <a:pos x="52" y="70"/>
              </a:cxn>
              <a:cxn ang="0">
                <a:pos x="55" y="63"/>
              </a:cxn>
              <a:cxn ang="0">
                <a:pos x="58" y="54"/>
              </a:cxn>
              <a:cxn ang="0">
                <a:pos x="58" y="45"/>
              </a:cxn>
              <a:cxn ang="0">
                <a:pos x="58" y="33"/>
              </a:cxn>
              <a:cxn ang="0">
                <a:pos x="55" y="24"/>
              </a:cxn>
              <a:cxn ang="0">
                <a:pos x="49" y="15"/>
              </a:cxn>
              <a:cxn ang="0">
                <a:pos x="43" y="9"/>
              </a:cxn>
              <a:cxn ang="0">
                <a:pos x="34" y="6"/>
              </a:cxn>
            </a:cxnLst>
            <a:rect l="0" t="0" r="r" b="b"/>
            <a:pathLst>
              <a:path w="73" h="82">
                <a:moveTo>
                  <a:pt x="37" y="0"/>
                </a:moveTo>
                <a:lnTo>
                  <a:pt x="46" y="3"/>
                </a:lnTo>
                <a:lnTo>
                  <a:pt x="55" y="6"/>
                </a:lnTo>
                <a:lnTo>
                  <a:pt x="64" y="15"/>
                </a:lnTo>
                <a:lnTo>
                  <a:pt x="70" y="27"/>
                </a:lnTo>
                <a:lnTo>
                  <a:pt x="73" y="39"/>
                </a:lnTo>
                <a:lnTo>
                  <a:pt x="70" y="48"/>
                </a:lnTo>
                <a:lnTo>
                  <a:pt x="67" y="60"/>
                </a:lnTo>
                <a:lnTo>
                  <a:pt x="61" y="70"/>
                </a:lnTo>
                <a:lnTo>
                  <a:pt x="55" y="76"/>
                </a:lnTo>
                <a:lnTo>
                  <a:pt x="46" y="79"/>
                </a:lnTo>
                <a:lnTo>
                  <a:pt x="34" y="82"/>
                </a:lnTo>
                <a:lnTo>
                  <a:pt x="24" y="79"/>
                </a:lnTo>
                <a:lnTo>
                  <a:pt x="15" y="76"/>
                </a:lnTo>
                <a:lnTo>
                  <a:pt x="9" y="67"/>
                </a:lnTo>
                <a:lnTo>
                  <a:pt x="0" y="54"/>
                </a:lnTo>
                <a:lnTo>
                  <a:pt x="0" y="42"/>
                </a:lnTo>
                <a:lnTo>
                  <a:pt x="0" y="30"/>
                </a:lnTo>
                <a:lnTo>
                  <a:pt x="3" y="21"/>
                </a:lnTo>
                <a:lnTo>
                  <a:pt x="9" y="12"/>
                </a:lnTo>
                <a:lnTo>
                  <a:pt x="18" y="6"/>
                </a:lnTo>
                <a:lnTo>
                  <a:pt x="27" y="3"/>
                </a:lnTo>
                <a:lnTo>
                  <a:pt x="37" y="0"/>
                </a:lnTo>
                <a:close/>
                <a:moveTo>
                  <a:pt x="34" y="6"/>
                </a:moveTo>
                <a:lnTo>
                  <a:pt x="27" y="6"/>
                </a:lnTo>
                <a:lnTo>
                  <a:pt x="24" y="9"/>
                </a:lnTo>
                <a:lnTo>
                  <a:pt x="18" y="12"/>
                </a:lnTo>
                <a:lnTo>
                  <a:pt x="15" y="18"/>
                </a:lnTo>
                <a:lnTo>
                  <a:pt x="15" y="27"/>
                </a:lnTo>
                <a:lnTo>
                  <a:pt x="12" y="36"/>
                </a:lnTo>
                <a:lnTo>
                  <a:pt x="15" y="51"/>
                </a:lnTo>
                <a:lnTo>
                  <a:pt x="21" y="63"/>
                </a:lnTo>
                <a:lnTo>
                  <a:pt x="24" y="70"/>
                </a:lnTo>
                <a:lnTo>
                  <a:pt x="31" y="73"/>
                </a:lnTo>
                <a:lnTo>
                  <a:pt x="40" y="76"/>
                </a:lnTo>
                <a:lnTo>
                  <a:pt x="46" y="73"/>
                </a:lnTo>
                <a:lnTo>
                  <a:pt x="52" y="70"/>
                </a:lnTo>
                <a:lnTo>
                  <a:pt x="55" y="63"/>
                </a:lnTo>
                <a:lnTo>
                  <a:pt x="58" y="54"/>
                </a:lnTo>
                <a:lnTo>
                  <a:pt x="58" y="45"/>
                </a:lnTo>
                <a:lnTo>
                  <a:pt x="58" y="33"/>
                </a:lnTo>
                <a:lnTo>
                  <a:pt x="55" y="24"/>
                </a:lnTo>
                <a:lnTo>
                  <a:pt x="49" y="15"/>
                </a:lnTo>
                <a:lnTo>
                  <a:pt x="43" y="9"/>
                </a:lnTo>
                <a:lnTo>
                  <a:pt x="34" y="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4" name="Freeform 158"/>
          <p:cNvSpPr>
            <a:spLocks/>
          </p:cNvSpPr>
          <p:nvPr/>
        </p:nvSpPr>
        <p:spPr bwMode="auto">
          <a:xfrm>
            <a:off x="2068513" y="1011238"/>
            <a:ext cx="87312" cy="125412"/>
          </a:xfrm>
          <a:custGeom>
            <a:avLst/>
            <a:gdLst/>
            <a:ahLst/>
            <a:cxnLst>
              <a:cxn ang="0">
                <a:pos x="25" y="0"/>
              </a:cxn>
              <a:cxn ang="0">
                <a:pos x="25" y="21"/>
              </a:cxn>
              <a:cxn ang="0">
                <a:pos x="31" y="9"/>
              </a:cxn>
              <a:cxn ang="0">
                <a:pos x="37" y="3"/>
              </a:cxn>
              <a:cxn ang="0">
                <a:pos x="43" y="0"/>
              </a:cxn>
              <a:cxn ang="0">
                <a:pos x="49" y="3"/>
              </a:cxn>
              <a:cxn ang="0">
                <a:pos x="52" y="3"/>
              </a:cxn>
              <a:cxn ang="0">
                <a:pos x="52" y="9"/>
              </a:cxn>
              <a:cxn ang="0">
                <a:pos x="55" y="12"/>
              </a:cxn>
              <a:cxn ang="0">
                <a:pos x="55" y="15"/>
              </a:cxn>
              <a:cxn ang="0">
                <a:pos x="52" y="18"/>
              </a:cxn>
              <a:cxn ang="0">
                <a:pos x="49" y="21"/>
              </a:cxn>
              <a:cxn ang="0">
                <a:pos x="46" y="21"/>
              </a:cxn>
              <a:cxn ang="0">
                <a:pos x="46" y="21"/>
              </a:cxn>
              <a:cxn ang="0">
                <a:pos x="40" y="18"/>
              </a:cxn>
              <a:cxn ang="0">
                <a:pos x="37" y="15"/>
              </a:cxn>
              <a:cxn ang="0">
                <a:pos x="37" y="15"/>
              </a:cxn>
              <a:cxn ang="0">
                <a:pos x="34" y="15"/>
              </a:cxn>
              <a:cxn ang="0">
                <a:pos x="31" y="15"/>
              </a:cxn>
              <a:cxn ang="0">
                <a:pos x="28" y="21"/>
              </a:cxn>
              <a:cxn ang="0">
                <a:pos x="25" y="27"/>
              </a:cxn>
              <a:cxn ang="0">
                <a:pos x="25" y="60"/>
              </a:cxn>
              <a:cxn ang="0">
                <a:pos x="25" y="67"/>
              </a:cxn>
              <a:cxn ang="0">
                <a:pos x="25" y="70"/>
              </a:cxn>
              <a:cxn ang="0">
                <a:pos x="28" y="73"/>
              </a:cxn>
              <a:cxn ang="0">
                <a:pos x="31" y="76"/>
              </a:cxn>
              <a:cxn ang="0">
                <a:pos x="34" y="76"/>
              </a:cxn>
              <a:cxn ang="0">
                <a:pos x="37" y="79"/>
              </a:cxn>
              <a:cxn ang="0">
                <a:pos x="37" y="79"/>
              </a:cxn>
              <a:cxn ang="0">
                <a:pos x="0" y="79"/>
              </a:cxn>
              <a:cxn ang="0">
                <a:pos x="0" y="79"/>
              </a:cxn>
              <a:cxn ang="0">
                <a:pos x="3" y="76"/>
              </a:cxn>
              <a:cxn ang="0">
                <a:pos x="6" y="76"/>
              </a:cxn>
              <a:cxn ang="0">
                <a:pos x="9" y="73"/>
              </a:cxn>
              <a:cxn ang="0">
                <a:pos x="9" y="70"/>
              </a:cxn>
              <a:cxn ang="0">
                <a:pos x="9" y="67"/>
              </a:cxn>
              <a:cxn ang="0">
                <a:pos x="9" y="60"/>
              </a:cxn>
              <a:cxn ang="0">
                <a:pos x="9" y="33"/>
              </a:cxn>
              <a:cxn ang="0">
                <a:pos x="9" y="24"/>
              </a:cxn>
              <a:cxn ang="0">
                <a:pos x="9" y="18"/>
              </a:cxn>
              <a:cxn ang="0">
                <a:pos x="9" y="15"/>
              </a:cxn>
              <a:cxn ang="0">
                <a:pos x="9" y="12"/>
              </a:cxn>
              <a:cxn ang="0">
                <a:pos x="6" y="12"/>
              </a:cxn>
              <a:cxn ang="0">
                <a:pos x="6" y="12"/>
              </a:cxn>
              <a:cxn ang="0">
                <a:pos x="3" y="12"/>
              </a:cxn>
              <a:cxn ang="0">
                <a:pos x="3" y="12"/>
              </a:cxn>
              <a:cxn ang="0">
                <a:pos x="0" y="12"/>
              </a:cxn>
              <a:cxn ang="0">
                <a:pos x="0" y="9"/>
              </a:cxn>
              <a:cxn ang="0">
                <a:pos x="22" y="0"/>
              </a:cxn>
              <a:cxn ang="0">
                <a:pos x="25" y="0"/>
              </a:cxn>
            </a:cxnLst>
            <a:rect l="0" t="0" r="r" b="b"/>
            <a:pathLst>
              <a:path w="55" h="79">
                <a:moveTo>
                  <a:pt x="25" y="0"/>
                </a:moveTo>
                <a:lnTo>
                  <a:pt x="25" y="21"/>
                </a:lnTo>
                <a:lnTo>
                  <a:pt x="31" y="9"/>
                </a:lnTo>
                <a:lnTo>
                  <a:pt x="37" y="3"/>
                </a:lnTo>
                <a:lnTo>
                  <a:pt x="43" y="0"/>
                </a:lnTo>
                <a:lnTo>
                  <a:pt x="49" y="3"/>
                </a:lnTo>
                <a:lnTo>
                  <a:pt x="52" y="3"/>
                </a:lnTo>
                <a:lnTo>
                  <a:pt x="52" y="9"/>
                </a:lnTo>
                <a:lnTo>
                  <a:pt x="55" y="12"/>
                </a:lnTo>
                <a:lnTo>
                  <a:pt x="55" y="15"/>
                </a:lnTo>
                <a:lnTo>
                  <a:pt x="52" y="18"/>
                </a:lnTo>
                <a:lnTo>
                  <a:pt x="49" y="21"/>
                </a:lnTo>
                <a:lnTo>
                  <a:pt x="46" y="21"/>
                </a:lnTo>
                <a:lnTo>
                  <a:pt x="46" y="21"/>
                </a:lnTo>
                <a:lnTo>
                  <a:pt x="40" y="18"/>
                </a:lnTo>
                <a:lnTo>
                  <a:pt x="37" y="15"/>
                </a:lnTo>
                <a:lnTo>
                  <a:pt x="37" y="15"/>
                </a:lnTo>
                <a:lnTo>
                  <a:pt x="34" y="15"/>
                </a:lnTo>
                <a:lnTo>
                  <a:pt x="31" y="15"/>
                </a:lnTo>
                <a:lnTo>
                  <a:pt x="28" y="21"/>
                </a:lnTo>
                <a:lnTo>
                  <a:pt x="25" y="27"/>
                </a:lnTo>
                <a:lnTo>
                  <a:pt x="25" y="60"/>
                </a:lnTo>
                <a:lnTo>
                  <a:pt x="25" y="67"/>
                </a:lnTo>
                <a:lnTo>
                  <a:pt x="25" y="70"/>
                </a:lnTo>
                <a:lnTo>
                  <a:pt x="28" y="73"/>
                </a:lnTo>
                <a:lnTo>
                  <a:pt x="31" y="76"/>
                </a:lnTo>
                <a:lnTo>
                  <a:pt x="34" y="76"/>
                </a:lnTo>
                <a:lnTo>
                  <a:pt x="37" y="79"/>
                </a:lnTo>
                <a:lnTo>
                  <a:pt x="37" y="79"/>
                </a:lnTo>
                <a:lnTo>
                  <a:pt x="0" y="79"/>
                </a:lnTo>
                <a:lnTo>
                  <a:pt x="0" y="79"/>
                </a:lnTo>
                <a:lnTo>
                  <a:pt x="3" y="76"/>
                </a:lnTo>
                <a:lnTo>
                  <a:pt x="6" y="76"/>
                </a:lnTo>
                <a:lnTo>
                  <a:pt x="9" y="73"/>
                </a:lnTo>
                <a:lnTo>
                  <a:pt x="9" y="70"/>
                </a:lnTo>
                <a:lnTo>
                  <a:pt x="9" y="67"/>
                </a:lnTo>
                <a:lnTo>
                  <a:pt x="9" y="60"/>
                </a:lnTo>
                <a:lnTo>
                  <a:pt x="9" y="33"/>
                </a:lnTo>
                <a:lnTo>
                  <a:pt x="9" y="24"/>
                </a:lnTo>
                <a:lnTo>
                  <a:pt x="9" y="18"/>
                </a:lnTo>
                <a:lnTo>
                  <a:pt x="9" y="15"/>
                </a:lnTo>
                <a:lnTo>
                  <a:pt x="9" y="12"/>
                </a:lnTo>
                <a:lnTo>
                  <a:pt x="6" y="12"/>
                </a:lnTo>
                <a:lnTo>
                  <a:pt x="6" y="12"/>
                </a:lnTo>
                <a:lnTo>
                  <a:pt x="3" y="12"/>
                </a:lnTo>
                <a:lnTo>
                  <a:pt x="3" y="12"/>
                </a:lnTo>
                <a:lnTo>
                  <a:pt x="0" y="12"/>
                </a:lnTo>
                <a:lnTo>
                  <a:pt x="0" y="9"/>
                </a:lnTo>
                <a:lnTo>
                  <a:pt x="22" y="0"/>
                </a:lnTo>
                <a:lnTo>
                  <a:pt x="2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5" name="Freeform 159"/>
          <p:cNvSpPr>
            <a:spLocks noEditPoints="1"/>
          </p:cNvSpPr>
          <p:nvPr/>
        </p:nvSpPr>
        <p:spPr bwMode="auto">
          <a:xfrm>
            <a:off x="2228850" y="1011238"/>
            <a:ext cx="111125" cy="130175"/>
          </a:xfrm>
          <a:custGeom>
            <a:avLst/>
            <a:gdLst/>
            <a:ahLst/>
            <a:cxnLst>
              <a:cxn ang="0">
                <a:pos x="36" y="73"/>
              </a:cxn>
              <a:cxn ang="0">
                <a:pos x="30" y="79"/>
              </a:cxn>
              <a:cxn ang="0">
                <a:pos x="18" y="82"/>
              </a:cxn>
              <a:cxn ang="0">
                <a:pos x="6" y="76"/>
              </a:cxn>
              <a:cxn ang="0">
                <a:pos x="0" y="60"/>
              </a:cxn>
              <a:cxn ang="0">
                <a:pos x="3" y="51"/>
              </a:cxn>
              <a:cxn ang="0">
                <a:pos x="15" y="42"/>
              </a:cxn>
              <a:cxn ang="0">
                <a:pos x="33" y="33"/>
              </a:cxn>
              <a:cxn ang="0">
                <a:pos x="42" y="27"/>
              </a:cxn>
              <a:cxn ang="0">
                <a:pos x="39" y="12"/>
              </a:cxn>
              <a:cxn ang="0">
                <a:pos x="30" y="6"/>
              </a:cxn>
              <a:cxn ang="0">
                <a:pos x="21" y="9"/>
              </a:cxn>
              <a:cxn ang="0">
                <a:pos x="18" y="15"/>
              </a:cxn>
              <a:cxn ang="0">
                <a:pos x="18" y="24"/>
              </a:cxn>
              <a:cxn ang="0">
                <a:pos x="15" y="30"/>
              </a:cxn>
              <a:cxn ang="0">
                <a:pos x="9" y="30"/>
              </a:cxn>
              <a:cxn ang="0">
                <a:pos x="6" y="24"/>
              </a:cxn>
              <a:cxn ang="0">
                <a:pos x="6" y="15"/>
              </a:cxn>
              <a:cxn ang="0">
                <a:pos x="21" y="3"/>
              </a:cxn>
              <a:cxn ang="0">
                <a:pos x="42" y="3"/>
              </a:cxn>
              <a:cxn ang="0">
                <a:pos x="55" y="9"/>
              </a:cxn>
              <a:cxn ang="0">
                <a:pos x="58" y="18"/>
              </a:cxn>
              <a:cxn ang="0">
                <a:pos x="58" y="51"/>
              </a:cxn>
              <a:cxn ang="0">
                <a:pos x="58" y="67"/>
              </a:cxn>
              <a:cxn ang="0">
                <a:pos x="61" y="70"/>
              </a:cxn>
              <a:cxn ang="0">
                <a:pos x="61" y="70"/>
              </a:cxn>
              <a:cxn ang="0">
                <a:pos x="64" y="70"/>
              </a:cxn>
              <a:cxn ang="0">
                <a:pos x="70" y="63"/>
              </a:cxn>
              <a:cxn ang="0">
                <a:pos x="64" y="76"/>
              </a:cxn>
              <a:cxn ang="0">
                <a:pos x="52" y="82"/>
              </a:cxn>
              <a:cxn ang="0">
                <a:pos x="45" y="79"/>
              </a:cxn>
              <a:cxn ang="0">
                <a:pos x="42" y="67"/>
              </a:cxn>
              <a:cxn ang="0">
                <a:pos x="42" y="36"/>
              </a:cxn>
              <a:cxn ang="0">
                <a:pos x="27" y="42"/>
              </a:cxn>
              <a:cxn ang="0">
                <a:pos x="18" y="48"/>
              </a:cxn>
              <a:cxn ang="0">
                <a:pos x="15" y="57"/>
              </a:cxn>
              <a:cxn ang="0">
                <a:pos x="18" y="67"/>
              </a:cxn>
              <a:cxn ang="0">
                <a:pos x="27" y="70"/>
              </a:cxn>
              <a:cxn ang="0">
                <a:pos x="42" y="63"/>
              </a:cxn>
            </a:cxnLst>
            <a:rect l="0" t="0" r="r" b="b"/>
            <a:pathLst>
              <a:path w="70" h="82">
                <a:moveTo>
                  <a:pt x="42" y="67"/>
                </a:moveTo>
                <a:lnTo>
                  <a:pt x="36" y="73"/>
                </a:lnTo>
                <a:lnTo>
                  <a:pt x="33" y="76"/>
                </a:lnTo>
                <a:lnTo>
                  <a:pt x="30" y="79"/>
                </a:lnTo>
                <a:lnTo>
                  <a:pt x="24" y="79"/>
                </a:lnTo>
                <a:lnTo>
                  <a:pt x="18" y="82"/>
                </a:lnTo>
                <a:lnTo>
                  <a:pt x="12" y="79"/>
                </a:lnTo>
                <a:lnTo>
                  <a:pt x="6" y="76"/>
                </a:lnTo>
                <a:lnTo>
                  <a:pt x="3" y="70"/>
                </a:lnTo>
                <a:lnTo>
                  <a:pt x="0" y="60"/>
                </a:lnTo>
                <a:lnTo>
                  <a:pt x="3" y="57"/>
                </a:lnTo>
                <a:lnTo>
                  <a:pt x="3" y="51"/>
                </a:lnTo>
                <a:lnTo>
                  <a:pt x="9" y="45"/>
                </a:lnTo>
                <a:lnTo>
                  <a:pt x="15" y="42"/>
                </a:lnTo>
                <a:lnTo>
                  <a:pt x="21" y="39"/>
                </a:lnTo>
                <a:lnTo>
                  <a:pt x="33" y="33"/>
                </a:lnTo>
                <a:lnTo>
                  <a:pt x="42" y="30"/>
                </a:lnTo>
                <a:lnTo>
                  <a:pt x="42" y="27"/>
                </a:lnTo>
                <a:lnTo>
                  <a:pt x="42" y="18"/>
                </a:lnTo>
                <a:lnTo>
                  <a:pt x="39" y="12"/>
                </a:lnTo>
                <a:lnTo>
                  <a:pt x="36" y="9"/>
                </a:lnTo>
                <a:lnTo>
                  <a:pt x="30" y="6"/>
                </a:lnTo>
                <a:lnTo>
                  <a:pt x="24" y="6"/>
                </a:lnTo>
                <a:lnTo>
                  <a:pt x="21" y="9"/>
                </a:lnTo>
                <a:lnTo>
                  <a:pt x="18" y="12"/>
                </a:lnTo>
                <a:lnTo>
                  <a:pt x="18" y="15"/>
                </a:lnTo>
                <a:lnTo>
                  <a:pt x="18" y="21"/>
                </a:lnTo>
                <a:lnTo>
                  <a:pt x="18" y="24"/>
                </a:lnTo>
                <a:lnTo>
                  <a:pt x="18" y="27"/>
                </a:lnTo>
                <a:lnTo>
                  <a:pt x="15" y="30"/>
                </a:lnTo>
                <a:lnTo>
                  <a:pt x="12" y="30"/>
                </a:lnTo>
                <a:lnTo>
                  <a:pt x="9" y="30"/>
                </a:lnTo>
                <a:lnTo>
                  <a:pt x="6" y="27"/>
                </a:lnTo>
                <a:lnTo>
                  <a:pt x="6" y="24"/>
                </a:lnTo>
                <a:lnTo>
                  <a:pt x="6" y="21"/>
                </a:lnTo>
                <a:lnTo>
                  <a:pt x="6" y="15"/>
                </a:lnTo>
                <a:lnTo>
                  <a:pt x="12" y="6"/>
                </a:lnTo>
                <a:lnTo>
                  <a:pt x="21" y="3"/>
                </a:lnTo>
                <a:lnTo>
                  <a:pt x="33" y="0"/>
                </a:lnTo>
                <a:lnTo>
                  <a:pt x="42" y="3"/>
                </a:lnTo>
                <a:lnTo>
                  <a:pt x="48" y="6"/>
                </a:lnTo>
                <a:lnTo>
                  <a:pt x="55" y="9"/>
                </a:lnTo>
                <a:lnTo>
                  <a:pt x="58" y="12"/>
                </a:lnTo>
                <a:lnTo>
                  <a:pt x="58" y="18"/>
                </a:lnTo>
                <a:lnTo>
                  <a:pt x="58" y="27"/>
                </a:lnTo>
                <a:lnTo>
                  <a:pt x="58" y="51"/>
                </a:lnTo>
                <a:lnTo>
                  <a:pt x="58" y="60"/>
                </a:lnTo>
                <a:lnTo>
                  <a:pt x="58" y="67"/>
                </a:lnTo>
                <a:lnTo>
                  <a:pt x="58" y="67"/>
                </a:lnTo>
                <a:lnTo>
                  <a:pt x="61" y="70"/>
                </a:lnTo>
                <a:lnTo>
                  <a:pt x="61" y="70"/>
                </a:lnTo>
                <a:lnTo>
                  <a:pt x="61" y="70"/>
                </a:lnTo>
                <a:lnTo>
                  <a:pt x="64" y="70"/>
                </a:lnTo>
                <a:lnTo>
                  <a:pt x="64" y="70"/>
                </a:lnTo>
                <a:lnTo>
                  <a:pt x="67" y="67"/>
                </a:lnTo>
                <a:lnTo>
                  <a:pt x="70" y="63"/>
                </a:lnTo>
                <a:lnTo>
                  <a:pt x="70" y="70"/>
                </a:lnTo>
                <a:lnTo>
                  <a:pt x="64" y="76"/>
                </a:lnTo>
                <a:lnTo>
                  <a:pt x="58" y="79"/>
                </a:lnTo>
                <a:lnTo>
                  <a:pt x="52" y="82"/>
                </a:lnTo>
                <a:lnTo>
                  <a:pt x="48" y="79"/>
                </a:lnTo>
                <a:lnTo>
                  <a:pt x="45" y="79"/>
                </a:lnTo>
                <a:lnTo>
                  <a:pt x="45" y="73"/>
                </a:lnTo>
                <a:lnTo>
                  <a:pt x="42" y="67"/>
                </a:lnTo>
                <a:close/>
                <a:moveTo>
                  <a:pt x="42" y="63"/>
                </a:moveTo>
                <a:lnTo>
                  <a:pt x="42" y="36"/>
                </a:lnTo>
                <a:lnTo>
                  <a:pt x="33" y="39"/>
                </a:lnTo>
                <a:lnTo>
                  <a:pt x="27" y="42"/>
                </a:lnTo>
                <a:lnTo>
                  <a:pt x="21" y="45"/>
                </a:lnTo>
                <a:lnTo>
                  <a:pt x="18" y="48"/>
                </a:lnTo>
                <a:lnTo>
                  <a:pt x="15" y="51"/>
                </a:lnTo>
                <a:lnTo>
                  <a:pt x="15" y="57"/>
                </a:lnTo>
                <a:lnTo>
                  <a:pt x="15" y="63"/>
                </a:lnTo>
                <a:lnTo>
                  <a:pt x="18" y="67"/>
                </a:lnTo>
                <a:lnTo>
                  <a:pt x="24" y="70"/>
                </a:lnTo>
                <a:lnTo>
                  <a:pt x="27" y="70"/>
                </a:lnTo>
                <a:lnTo>
                  <a:pt x="33" y="70"/>
                </a:lnTo>
                <a:lnTo>
                  <a:pt x="42" y="6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6" name="Freeform 160"/>
          <p:cNvSpPr>
            <a:spLocks/>
          </p:cNvSpPr>
          <p:nvPr/>
        </p:nvSpPr>
        <p:spPr bwMode="auto">
          <a:xfrm>
            <a:off x="2354263" y="947738"/>
            <a:ext cx="57150" cy="188912"/>
          </a:xfrm>
          <a:custGeom>
            <a:avLst/>
            <a:gdLst/>
            <a:ahLst/>
            <a:cxnLst>
              <a:cxn ang="0">
                <a:pos x="24" y="0"/>
              </a:cxn>
              <a:cxn ang="0">
                <a:pos x="24" y="100"/>
              </a:cxn>
              <a:cxn ang="0">
                <a:pos x="24" y="107"/>
              </a:cxn>
              <a:cxn ang="0">
                <a:pos x="27" y="113"/>
              </a:cxn>
              <a:cxn ang="0">
                <a:pos x="27" y="116"/>
              </a:cxn>
              <a:cxn ang="0">
                <a:pos x="30" y="116"/>
              </a:cxn>
              <a:cxn ang="0">
                <a:pos x="30" y="116"/>
              </a:cxn>
              <a:cxn ang="0">
                <a:pos x="36" y="119"/>
              </a:cxn>
              <a:cxn ang="0">
                <a:pos x="36" y="119"/>
              </a:cxn>
              <a:cxn ang="0">
                <a:pos x="0" y="119"/>
              </a:cxn>
              <a:cxn ang="0">
                <a:pos x="0" y="119"/>
              </a:cxn>
              <a:cxn ang="0">
                <a:pos x="6" y="116"/>
              </a:cxn>
              <a:cxn ang="0">
                <a:pos x="6" y="116"/>
              </a:cxn>
              <a:cxn ang="0">
                <a:pos x="9" y="116"/>
              </a:cxn>
              <a:cxn ang="0">
                <a:pos x="9" y="113"/>
              </a:cxn>
              <a:cxn ang="0">
                <a:pos x="12" y="107"/>
              </a:cxn>
              <a:cxn ang="0">
                <a:pos x="12" y="100"/>
              </a:cxn>
              <a:cxn ang="0">
                <a:pos x="12" y="33"/>
              </a:cxn>
              <a:cxn ang="0">
                <a:pos x="12" y="21"/>
              </a:cxn>
              <a:cxn ang="0">
                <a:pos x="9" y="15"/>
              </a:cxn>
              <a:cxn ang="0">
                <a:pos x="9" y="12"/>
              </a:cxn>
              <a:cxn ang="0">
                <a:pos x="9" y="9"/>
              </a:cxn>
              <a:cxn ang="0">
                <a:pos x="9" y="9"/>
              </a:cxn>
              <a:cxn ang="0">
                <a:pos x="6" y="9"/>
              </a:cxn>
              <a:cxn ang="0">
                <a:pos x="3" y="9"/>
              </a:cxn>
              <a:cxn ang="0">
                <a:pos x="3" y="12"/>
              </a:cxn>
              <a:cxn ang="0">
                <a:pos x="0" y="9"/>
              </a:cxn>
              <a:cxn ang="0">
                <a:pos x="21" y="0"/>
              </a:cxn>
              <a:cxn ang="0">
                <a:pos x="24" y="0"/>
              </a:cxn>
            </a:cxnLst>
            <a:rect l="0" t="0" r="r" b="b"/>
            <a:pathLst>
              <a:path w="36" h="119">
                <a:moveTo>
                  <a:pt x="24" y="0"/>
                </a:moveTo>
                <a:lnTo>
                  <a:pt x="24" y="100"/>
                </a:lnTo>
                <a:lnTo>
                  <a:pt x="24" y="107"/>
                </a:lnTo>
                <a:lnTo>
                  <a:pt x="27" y="113"/>
                </a:lnTo>
                <a:lnTo>
                  <a:pt x="27" y="116"/>
                </a:lnTo>
                <a:lnTo>
                  <a:pt x="30" y="116"/>
                </a:lnTo>
                <a:lnTo>
                  <a:pt x="30" y="116"/>
                </a:lnTo>
                <a:lnTo>
                  <a:pt x="36" y="119"/>
                </a:lnTo>
                <a:lnTo>
                  <a:pt x="36" y="119"/>
                </a:lnTo>
                <a:lnTo>
                  <a:pt x="0" y="119"/>
                </a:lnTo>
                <a:lnTo>
                  <a:pt x="0" y="119"/>
                </a:lnTo>
                <a:lnTo>
                  <a:pt x="6" y="116"/>
                </a:lnTo>
                <a:lnTo>
                  <a:pt x="6" y="116"/>
                </a:lnTo>
                <a:lnTo>
                  <a:pt x="9" y="116"/>
                </a:lnTo>
                <a:lnTo>
                  <a:pt x="9" y="113"/>
                </a:lnTo>
                <a:lnTo>
                  <a:pt x="12" y="107"/>
                </a:lnTo>
                <a:lnTo>
                  <a:pt x="12" y="100"/>
                </a:lnTo>
                <a:lnTo>
                  <a:pt x="12" y="33"/>
                </a:lnTo>
                <a:lnTo>
                  <a:pt x="12" y="21"/>
                </a:lnTo>
                <a:lnTo>
                  <a:pt x="9" y="15"/>
                </a:lnTo>
                <a:lnTo>
                  <a:pt x="9" y="12"/>
                </a:lnTo>
                <a:lnTo>
                  <a:pt x="9" y="9"/>
                </a:lnTo>
                <a:lnTo>
                  <a:pt x="9" y="9"/>
                </a:lnTo>
                <a:lnTo>
                  <a:pt x="6" y="9"/>
                </a:lnTo>
                <a:lnTo>
                  <a:pt x="3" y="9"/>
                </a:lnTo>
                <a:lnTo>
                  <a:pt x="3" y="12"/>
                </a:lnTo>
                <a:lnTo>
                  <a:pt x="0" y="9"/>
                </a:lnTo>
                <a:lnTo>
                  <a:pt x="21" y="0"/>
                </a:lnTo>
                <a:lnTo>
                  <a:pt x="24"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7" name="Freeform 161"/>
          <p:cNvSpPr>
            <a:spLocks/>
          </p:cNvSpPr>
          <p:nvPr/>
        </p:nvSpPr>
        <p:spPr bwMode="auto">
          <a:xfrm>
            <a:off x="2432050" y="947738"/>
            <a:ext cx="57150" cy="188912"/>
          </a:xfrm>
          <a:custGeom>
            <a:avLst/>
            <a:gdLst/>
            <a:ahLst/>
            <a:cxnLst>
              <a:cxn ang="0">
                <a:pos x="24" y="0"/>
              </a:cxn>
              <a:cxn ang="0">
                <a:pos x="24" y="100"/>
              </a:cxn>
              <a:cxn ang="0">
                <a:pos x="24" y="107"/>
              </a:cxn>
              <a:cxn ang="0">
                <a:pos x="24" y="113"/>
              </a:cxn>
              <a:cxn ang="0">
                <a:pos x="27" y="116"/>
              </a:cxn>
              <a:cxn ang="0">
                <a:pos x="27" y="116"/>
              </a:cxn>
              <a:cxn ang="0">
                <a:pos x="30" y="116"/>
              </a:cxn>
              <a:cxn ang="0">
                <a:pos x="36" y="119"/>
              </a:cxn>
              <a:cxn ang="0">
                <a:pos x="36" y="119"/>
              </a:cxn>
              <a:cxn ang="0">
                <a:pos x="0" y="119"/>
              </a:cxn>
              <a:cxn ang="0">
                <a:pos x="0" y="119"/>
              </a:cxn>
              <a:cxn ang="0">
                <a:pos x="3" y="116"/>
              </a:cxn>
              <a:cxn ang="0">
                <a:pos x="6" y="116"/>
              </a:cxn>
              <a:cxn ang="0">
                <a:pos x="9" y="116"/>
              </a:cxn>
              <a:cxn ang="0">
                <a:pos x="9" y="113"/>
              </a:cxn>
              <a:cxn ang="0">
                <a:pos x="9" y="107"/>
              </a:cxn>
              <a:cxn ang="0">
                <a:pos x="9" y="100"/>
              </a:cxn>
              <a:cxn ang="0">
                <a:pos x="9" y="33"/>
              </a:cxn>
              <a:cxn ang="0">
                <a:pos x="9" y="21"/>
              </a:cxn>
              <a:cxn ang="0">
                <a:pos x="9" y="15"/>
              </a:cxn>
              <a:cxn ang="0">
                <a:pos x="9" y="12"/>
              </a:cxn>
              <a:cxn ang="0">
                <a:pos x="9" y="9"/>
              </a:cxn>
              <a:cxn ang="0">
                <a:pos x="6" y="9"/>
              </a:cxn>
              <a:cxn ang="0">
                <a:pos x="6" y="9"/>
              </a:cxn>
              <a:cxn ang="0">
                <a:pos x="3" y="9"/>
              </a:cxn>
              <a:cxn ang="0">
                <a:pos x="0" y="12"/>
              </a:cxn>
              <a:cxn ang="0">
                <a:pos x="0" y="9"/>
              </a:cxn>
              <a:cxn ang="0">
                <a:pos x="21" y="0"/>
              </a:cxn>
              <a:cxn ang="0">
                <a:pos x="24" y="0"/>
              </a:cxn>
            </a:cxnLst>
            <a:rect l="0" t="0" r="r" b="b"/>
            <a:pathLst>
              <a:path w="36" h="119">
                <a:moveTo>
                  <a:pt x="24" y="0"/>
                </a:moveTo>
                <a:lnTo>
                  <a:pt x="24" y="100"/>
                </a:lnTo>
                <a:lnTo>
                  <a:pt x="24" y="107"/>
                </a:lnTo>
                <a:lnTo>
                  <a:pt x="24" y="113"/>
                </a:lnTo>
                <a:lnTo>
                  <a:pt x="27" y="116"/>
                </a:lnTo>
                <a:lnTo>
                  <a:pt x="27" y="116"/>
                </a:lnTo>
                <a:lnTo>
                  <a:pt x="30" y="116"/>
                </a:lnTo>
                <a:lnTo>
                  <a:pt x="36" y="119"/>
                </a:lnTo>
                <a:lnTo>
                  <a:pt x="36" y="119"/>
                </a:lnTo>
                <a:lnTo>
                  <a:pt x="0" y="119"/>
                </a:lnTo>
                <a:lnTo>
                  <a:pt x="0" y="119"/>
                </a:lnTo>
                <a:lnTo>
                  <a:pt x="3" y="116"/>
                </a:lnTo>
                <a:lnTo>
                  <a:pt x="6" y="116"/>
                </a:lnTo>
                <a:lnTo>
                  <a:pt x="9" y="116"/>
                </a:lnTo>
                <a:lnTo>
                  <a:pt x="9" y="113"/>
                </a:lnTo>
                <a:lnTo>
                  <a:pt x="9" y="107"/>
                </a:lnTo>
                <a:lnTo>
                  <a:pt x="9" y="100"/>
                </a:lnTo>
                <a:lnTo>
                  <a:pt x="9" y="33"/>
                </a:lnTo>
                <a:lnTo>
                  <a:pt x="9" y="21"/>
                </a:lnTo>
                <a:lnTo>
                  <a:pt x="9" y="15"/>
                </a:lnTo>
                <a:lnTo>
                  <a:pt x="9" y="12"/>
                </a:lnTo>
                <a:lnTo>
                  <a:pt x="9" y="9"/>
                </a:lnTo>
                <a:lnTo>
                  <a:pt x="6" y="9"/>
                </a:lnTo>
                <a:lnTo>
                  <a:pt x="6" y="9"/>
                </a:lnTo>
                <a:lnTo>
                  <a:pt x="3" y="9"/>
                </a:lnTo>
                <a:lnTo>
                  <a:pt x="0" y="12"/>
                </a:lnTo>
                <a:lnTo>
                  <a:pt x="0" y="9"/>
                </a:lnTo>
                <a:lnTo>
                  <a:pt x="21" y="0"/>
                </a:lnTo>
                <a:lnTo>
                  <a:pt x="24"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8" name="Freeform 162"/>
          <p:cNvSpPr>
            <a:spLocks/>
          </p:cNvSpPr>
          <p:nvPr/>
        </p:nvSpPr>
        <p:spPr bwMode="auto">
          <a:xfrm>
            <a:off x="919163" y="1304925"/>
            <a:ext cx="71437" cy="165100"/>
          </a:xfrm>
          <a:custGeom>
            <a:avLst/>
            <a:gdLst/>
            <a:ahLst/>
            <a:cxnLst>
              <a:cxn ang="0">
                <a:pos x="24" y="0"/>
              </a:cxn>
              <a:cxn ang="0">
                <a:pos x="24" y="25"/>
              </a:cxn>
              <a:cxn ang="0">
                <a:pos x="42" y="25"/>
              </a:cxn>
              <a:cxn ang="0">
                <a:pos x="42" y="31"/>
              </a:cxn>
              <a:cxn ang="0">
                <a:pos x="24" y="31"/>
              </a:cxn>
              <a:cxn ang="0">
                <a:pos x="24" y="79"/>
              </a:cxn>
              <a:cxn ang="0">
                <a:pos x="27" y="85"/>
              </a:cxn>
              <a:cxn ang="0">
                <a:pos x="27" y="89"/>
              </a:cxn>
              <a:cxn ang="0">
                <a:pos x="30" y="92"/>
              </a:cxn>
              <a:cxn ang="0">
                <a:pos x="33" y="92"/>
              </a:cxn>
              <a:cxn ang="0">
                <a:pos x="36" y="92"/>
              </a:cxn>
              <a:cxn ang="0">
                <a:pos x="39" y="92"/>
              </a:cxn>
              <a:cxn ang="0">
                <a:pos x="42" y="89"/>
              </a:cxn>
              <a:cxn ang="0">
                <a:pos x="42" y="85"/>
              </a:cxn>
              <a:cxn ang="0">
                <a:pos x="45" y="85"/>
              </a:cxn>
              <a:cxn ang="0">
                <a:pos x="42" y="95"/>
              </a:cxn>
              <a:cxn ang="0">
                <a:pos x="39" y="98"/>
              </a:cxn>
              <a:cxn ang="0">
                <a:pos x="33" y="101"/>
              </a:cxn>
              <a:cxn ang="0">
                <a:pos x="27" y="104"/>
              </a:cxn>
              <a:cxn ang="0">
                <a:pos x="21" y="101"/>
              </a:cxn>
              <a:cxn ang="0">
                <a:pos x="18" y="101"/>
              </a:cxn>
              <a:cxn ang="0">
                <a:pos x="15" y="98"/>
              </a:cxn>
              <a:cxn ang="0">
                <a:pos x="12" y="95"/>
              </a:cxn>
              <a:cxn ang="0">
                <a:pos x="12" y="89"/>
              </a:cxn>
              <a:cxn ang="0">
                <a:pos x="12" y="82"/>
              </a:cxn>
              <a:cxn ang="0">
                <a:pos x="12" y="31"/>
              </a:cxn>
              <a:cxn ang="0">
                <a:pos x="0" y="31"/>
              </a:cxn>
              <a:cxn ang="0">
                <a:pos x="0" y="28"/>
              </a:cxn>
              <a:cxn ang="0">
                <a:pos x="3" y="25"/>
              </a:cxn>
              <a:cxn ang="0">
                <a:pos x="9" y="22"/>
              </a:cxn>
              <a:cxn ang="0">
                <a:pos x="12" y="15"/>
              </a:cxn>
              <a:cxn ang="0">
                <a:pos x="18" y="12"/>
              </a:cxn>
              <a:cxn ang="0">
                <a:pos x="21" y="6"/>
              </a:cxn>
              <a:cxn ang="0">
                <a:pos x="24" y="0"/>
              </a:cxn>
              <a:cxn ang="0">
                <a:pos x="24" y="0"/>
              </a:cxn>
            </a:cxnLst>
            <a:rect l="0" t="0" r="r" b="b"/>
            <a:pathLst>
              <a:path w="45" h="104">
                <a:moveTo>
                  <a:pt x="24" y="0"/>
                </a:moveTo>
                <a:lnTo>
                  <a:pt x="24" y="25"/>
                </a:lnTo>
                <a:lnTo>
                  <a:pt x="42" y="25"/>
                </a:lnTo>
                <a:lnTo>
                  <a:pt x="42" y="31"/>
                </a:lnTo>
                <a:lnTo>
                  <a:pt x="24" y="31"/>
                </a:lnTo>
                <a:lnTo>
                  <a:pt x="24" y="79"/>
                </a:lnTo>
                <a:lnTo>
                  <a:pt x="27" y="85"/>
                </a:lnTo>
                <a:lnTo>
                  <a:pt x="27" y="89"/>
                </a:lnTo>
                <a:lnTo>
                  <a:pt x="30" y="92"/>
                </a:lnTo>
                <a:lnTo>
                  <a:pt x="33" y="92"/>
                </a:lnTo>
                <a:lnTo>
                  <a:pt x="36" y="92"/>
                </a:lnTo>
                <a:lnTo>
                  <a:pt x="39" y="92"/>
                </a:lnTo>
                <a:lnTo>
                  <a:pt x="42" y="89"/>
                </a:lnTo>
                <a:lnTo>
                  <a:pt x="42" y="85"/>
                </a:lnTo>
                <a:lnTo>
                  <a:pt x="45" y="85"/>
                </a:lnTo>
                <a:lnTo>
                  <a:pt x="42" y="95"/>
                </a:lnTo>
                <a:lnTo>
                  <a:pt x="39" y="98"/>
                </a:lnTo>
                <a:lnTo>
                  <a:pt x="33" y="101"/>
                </a:lnTo>
                <a:lnTo>
                  <a:pt x="27" y="104"/>
                </a:lnTo>
                <a:lnTo>
                  <a:pt x="21" y="101"/>
                </a:lnTo>
                <a:lnTo>
                  <a:pt x="18" y="101"/>
                </a:lnTo>
                <a:lnTo>
                  <a:pt x="15" y="98"/>
                </a:lnTo>
                <a:lnTo>
                  <a:pt x="12" y="95"/>
                </a:lnTo>
                <a:lnTo>
                  <a:pt x="12" y="89"/>
                </a:lnTo>
                <a:lnTo>
                  <a:pt x="12" y="82"/>
                </a:lnTo>
                <a:lnTo>
                  <a:pt x="12" y="31"/>
                </a:lnTo>
                <a:lnTo>
                  <a:pt x="0" y="31"/>
                </a:lnTo>
                <a:lnTo>
                  <a:pt x="0" y="28"/>
                </a:lnTo>
                <a:lnTo>
                  <a:pt x="3" y="25"/>
                </a:lnTo>
                <a:lnTo>
                  <a:pt x="9" y="22"/>
                </a:lnTo>
                <a:lnTo>
                  <a:pt x="12" y="15"/>
                </a:lnTo>
                <a:lnTo>
                  <a:pt x="18" y="12"/>
                </a:lnTo>
                <a:lnTo>
                  <a:pt x="21" y="6"/>
                </a:lnTo>
                <a:lnTo>
                  <a:pt x="24" y="0"/>
                </a:lnTo>
                <a:lnTo>
                  <a:pt x="24"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79" name="Freeform 163"/>
          <p:cNvSpPr>
            <a:spLocks/>
          </p:cNvSpPr>
          <p:nvPr/>
        </p:nvSpPr>
        <p:spPr bwMode="auto">
          <a:xfrm>
            <a:off x="995363" y="1276350"/>
            <a:ext cx="131762" cy="188913"/>
          </a:xfrm>
          <a:custGeom>
            <a:avLst/>
            <a:gdLst/>
            <a:ahLst/>
            <a:cxnLst>
              <a:cxn ang="0">
                <a:pos x="25" y="58"/>
              </a:cxn>
              <a:cxn ang="0">
                <a:pos x="40" y="43"/>
              </a:cxn>
              <a:cxn ang="0">
                <a:pos x="52" y="40"/>
              </a:cxn>
              <a:cxn ang="0">
                <a:pos x="61" y="46"/>
              </a:cxn>
              <a:cxn ang="0">
                <a:pos x="70" y="55"/>
              </a:cxn>
              <a:cxn ang="0">
                <a:pos x="70" y="76"/>
              </a:cxn>
              <a:cxn ang="0">
                <a:pos x="70" y="110"/>
              </a:cxn>
              <a:cxn ang="0">
                <a:pos x="73" y="116"/>
              </a:cxn>
              <a:cxn ang="0">
                <a:pos x="77" y="116"/>
              </a:cxn>
              <a:cxn ang="0">
                <a:pos x="83" y="119"/>
              </a:cxn>
              <a:cxn ang="0">
                <a:pos x="46" y="119"/>
              </a:cxn>
              <a:cxn ang="0">
                <a:pos x="52" y="116"/>
              </a:cxn>
              <a:cxn ang="0">
                <a:pos x="55" y="113"/>
              </a:cxn>
              <a:cxn ang="0">
                <a:pos x="58" y="107"/>
              </a:cxn>
              <a:cxn ang="0">
                <a:pos x="58" y="76"/>
              </a:cxn>
              <a:cxn ang="0">
                <a:pos x="55" y="58"/>
              </a:cxn>
              <a:cxn ang="0">
                <a:pos x="52" y="55"/>
              </a:cxn>
              <a:cxn ang="0">
                <a:pos x="46" y="52"/>
              </a:cxn>
              <a:cxn ang="0">
                <a:pos x="37" y="55"/>
              </a:cxn>
              <a:cxn ang="0">
                <a:pos x="25" y="61"/>
              </a:cxn>
              <a:cxn ang="0">
                <a:pos x="25" y="110"/>
              </a:cxn>
              <a:cxn ang="0">
                <a:pos x="28" y="113"/>
              </a:cxn>
              <a:cxn ang="0">
                <a:pos x="31" y="116"/>
              </a:cxn>
              <a:cxn ang="0">
                <a:pos x="37" y="119"/>
              </a:cxn>
              <a:cxn ang="0">
                <a:pos x="0" y="119"/>
              </a:cxn>
              <a:cxn ang="0">
                <a:pos x="7" y="116"/>
              </a:cxn>
              <a:cxn ang="0">
                <a:pos x="10" y="113"/>
              </a:cxn>
              <a:cxn ang="0">
                <a:pos x="10" y="100"/>
              </a:cxn>
              <a:cxn ang="0">
                <a:pos x="10" y="21"/>
              </a:cxn>
              <a:cxn ang="0">
                <a:pos x="10" y="12"/>
              </a:cxn>
              <a:cxn ang="0">
                <a:pos x="7" y="9"/>
              </a:cxn>
              <a:cxn ang="0">
                <a:pos x="3" y="9"/>
              </a:cxn>
              <a:cxn ang="0">
                <a:pos x="0" y="9"/>
              </a:cxn>
              <a:cxn ang="0">
                <a:pos x="25" y="0"/>
              </a:cxn>
            </a:cxnLst>
            <a:rect l="0" t="0" r="r" b="b"/>
            <a:pathLst>
              <a:path w="83" h="119">
                <a:moveTo>
                  <a:pt x="25" y="0"/>
                </a:moveTo>
                <a:lnTo>
                  <a:pt x="25" y="58"/>
                </a:lnTo>
                <a:lnTo>
                  <a:pt x="34" y="49"/>
                </a:lnTo>
                <a:lnTo>
                  <a:pt x="40" y="43"/>
                </a:lnTo>
                <a:lnTo>
                  <a:pt x="46" y="43"/>
                </a:lnTo>
                <a:lnTo>
                  <a:pt x="52" y="40"/>
                </a:lnTo>
                <a:lnTo>
                  <a:pt x="58" y="43"/>
                </a:lnTo>
                <a:lnTo>
                  <a:pt x="61" y="46"/>
                </a:lnTo>
                <a:lnTo>
                  <a:pt x="67" y="49"/>
                </a:lnTo>
                <a:lnTo>
                  <a:pt x="70" y="55"/>
                </a:lnTo>
                <a:lnTo>
                  <a:pt x="70" y="64"/>
                </a:lnTo>
                <a:lnTo>
                  <a:pt x="70" y="76"/>
                </a:lnTo>
                <a:lnTo>
                  <a:pt x="70" y="100"/>
                </a:lnTo>
                <a:lnTo>
                  <a:pt x="70" y="110"/>
                </a:lnTo>
                <a:lnTo>
                  <a:pt x="73" y="113"/>
                </a:lnTo>
                <a:lnTo>
                  <a:pt x="73" y="116"/>
                </a:lnTo>
                <a:lnTo>
                  <a:pt x="77" y="116"/>
                </a:lnTo>
                <a:lnTo>
                  <a:pt x="77" y="116"/>
                </a:lnTo>
                <a:lnTo>
                  <a:pt x="83" y="119"/>
                </a:lnTo>
                <a:lnTo>
                  <a:pt x="83" y="119"/>
                </a:lnTo>
                <a:lnTo>
                  <a:pt x="46" y="119"/>
                </a:lnTo>
                <a:lnTo>
                  <a:pt x="46" y="119"/>
                </a:lnTo>
                <a:lnTo>
                  <a:pt x="49" y="119"/>
                </a:lnTo>
                <a:lnTo>
                  <a:pt x="52" y="116"/>
                </a:lnTo>
                <a:lnTo>
                  <a:pt x="55" y="116"/>
                </a:lnTo>
                <a:lnTo>
                  <a:pt x="55" y="113"/>
                </a:lnTo>
                <a:lnTo>
                  <a:pt x="58" y="110"/>
                </a:lnTo>
                <a:lnTo>
                  <a:pt x="58" y="107"/>
                </a:lnTo>
                <a:lnTo>
                  <a:pt x="58" y="100"/>
                </a:lnTo>
                <a:lnTo>
                  <a:pt x="58" y="76"/>
                </a:lnTo>
                <a:lnTo>
                  <a:pt x="58" y="64"/>
                </a:lnTo>
                <a:lnTo>
                  <a:pt x="55" y="58"/>
                </a:lnTo>
                <a:lnTo>
                  <a:pt x="55" y="55"/>
                </a:lnTo>
                <a:lnTo>
                  <a:pt x="52" y="55"/>
                </a:lnTo>
                <a:lnTo>
                  <a:pt x="49" y="52"/>
                </a:lnTo>
                <a:lnTo>
                  <a:pt x="46" y="52"/>
                </a:lnTo>
                <a:lnTo>
                  <a:pt x="40" y="52"/>
                </a:lnTo>
                <a:lnTo>
                  <a:pt x="37" y="55"/>
                </a:lnTo>
                <a:lnTo>
                  <a:pt x="31" y="58"/>
                </a:lnTo>
                <a:lnTo>
                  <a:pt x="25" y="61"/>
                </a:lnTo>
                <a:lnTo>
                  <a:pt x="25" y="100"/>
                </a:lnTo>
                <a:lnTo>
                  <a:pt x="25" y="110"/>
                </a:lnTo>
                <a:lnTo>
                  <a:pt x="25" y="113"/>
                </a:lnTo>
                <a:lnTo>
                  <a:pt x="28" y="113"/>
                </a:lnTo>
                <a:lnTo>
                  <a:pt x="28" y="116"/>
                </a:lnTo>
                <a:lnTo>
                  <a:pt x="31" y="116"/>
                </a:lnTo>
                <a:lnTo>
                  <a:pt x="37" y="119"/>
                </a:lnTo>
                <a:lnTo>
                  <a:pt x="37" y="119"/>
                </a:lnTo>
                <a:lnTo>
                  <a:pt x="0" y="119"/>
                </a:lnTo>
                <a:lnTo>
                  <a:pt x="0" y="119"/>
                </a:lnTo>
                <a:lnTo>
                  <a:pt x="3" y="116"/>
                </a:lnTo>
                <a:lnTo>
                  <a:pt x="7" y="116"/>
                </a:lnTo>
                <a:lnTo>
                  <a:pt x="10" y="113"/>
                </a:lnTo>
                <a:lnTo>
                  <a:pt x="10" y="113"/>
                </a:lnTo>
                <a:lnTo>
                  <a:pt x="10" y="107"/>
                </a:lnTo>
                <a:lnTo>
                  <a:pt x="10" y="100"/>
                </a:lnTo>
                <a:lnTo>
                  <a:pt x="10" y="33"/>
                </a:lnTo>
                <a:lnTo>
                  <a:pt x="10" y="21"/>
                </a:lnTo>
                <a:lnTo>
                  <a:pt x="10" y="15"/>
                </a:lnTo>
                <a:lnTo>
                  <a:pt x="10" y="12"/>
                </a:lnTo>
                <a:lnTo>
                  <a:pt x="10" y="9"/>
                </a:lnTo>
                <a:lnTo>
                  <a:pt x="7" y="9"/>
                </a:lnTo>
                <a:lnTo>
                  <a:pt x="7" y="9"/>
                </a:lnTo>
                <a:lnTo>
                  <a:pt x="3" y="9"/>
                </a:lnTo>
                <a:lnTo>
                  <a:pt x="0" y="12"/>
                </a:lnTo>
                <a:lnTo>
                  <a:pt x="0" y="9"/>
                </a:lnTo>
                <a:lnTo>
                  <a:pt x="22" y="0"/>
                </a:lnTo>
                <a:lnTo>
                  <a:pt x="2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0" name="Freeform 164"/>
          <p:cNvSpPr>
            <a:spLocks noEditPoints="1"/>
          </p:cNvSpPr>
          <p:nvPr/>
        </p:nvSpPr>
        <p:spPr bwMode="auto">
          <a:xfrm>
            <a:off x="1136650" y="1339850"/>
            <a:ext cx="101600" cy="130175"/>
          </a:xfrm>
          <a:custGeom>
            <a:avLst/>
            <a:gdLst/>
            <a:ahLst/>
            <a:cxnLst>
              <a:cxn ang="0">
                <a:pos x="12" y="30"/>
              </a:cxn>
              <a:cxn ang="0">
                <a:pos x="12" y="42"/>
              </a:cxn>
              <a:cxn ang="0">
                <a:pos x="15" y="51"/>
              </a:cxn>
              <a:cxn ang="0">
                <a:pos x="21" y="57"/>
              </a:cxn>
              <a:cxn ang="0">
                <a:pos x="27" y="63"/>
              </a:cxn>
              <a:cxn ang="0">
                <a:pos x="33" y="67"/>
              </a:cxn>
              <a:cxn ang="0">
                <a:pos x="39" y="67"/>
              </a:cxn>
              <a:cxn ang="0">
                <a:pos x="48" y="67"/>
              </a:cxn>
              <a:cxn ang="0">
                <a:pos x="55" y="63"/>
              </a:cxn>
              <a:cxn ang="0">
                <a:pos x="58" y="57"/>
              </a:cxn>
              <a:cxn ang="0">
                <a:pos x="64" y="48"/>
              </a:cxn>
              <a:cxn ang="0">
                <a:pos x="64" y="51"/>
              </a:cxn>
              <a:cxn ang="0">
                <a:pos x="61" y="60"/>
              </a:cxn>
              <a:cxn ang="0">
                <a:pos x="55" y="73"/>
              </a:cxn>
              <a:cxn ang="0">
                <a:pos x="48" y="76"/>
              </a:cxn>
              <a:cxn ang="0">
                <a:pos x="42" y="79"/>
              </a:cxn>
              <a:cxn ang="0">
                <a:pos x="33" y="82"/>
              </a:cxn>
              <a:cxn ang="0">
                <a:pos x="24" y="79"/>
              </a:cxn>
              <a:cxn ang="0">
                <a:pos x="18" y="76"/>
              </a:cxn>
              <a:cxn ang="0">
                <a:pos x="9" y="70"/>
              </a:cxn>
              <a:cxn ang="0">
                <a:pos x="6" y="63"/>
              </a:cxn>
              <a:cxn ang="0">
                <a:pos x="0" y="54"/>
              </a:cxn>
              <a:cxn ang="0">
                <a:pos x="0" y="42"/>
              </a:cxn>
              <a:cxn ang="0">
                <a:pos x="0" y="30"/>
              </a:cxn>
              <a:cxn ang="0">
                <a:pos x="6" y="21"/>
              </a:cxn>
              <a:cxn ang="0">
                <a:pos x="9" y="12"/>
              </a:cxn>
              <a:cxn ang="0">
                <a:pos x="18" y="6"/>
              </a:cxn>
              <a:cxn ang="0">
                <a:pos x="24" y="3"/>
              </a:cxn>
              <a:cxn ang="0">
                <a:pos x="36" y="0"/>
              </a:cxn>
              <a:cxn ang="0">
                <a:pos x="42" y="3"/>
              </a:cxn>
              <a:cxn ang="0">
                <a:pos x="48" y="6"/>
              </a:cxn>
              <a:cxn ang="0">
                <a:pos x="55" y="9"/>
              </a:cxn>
              <a:cxn ang="0">
                <a:pos x="61" y="15"/>
              </a:cxn>
              <a:cxn ang="0">
                <a:pos x="64" y="24"/>
              </a:cxn>
              <a:cxn ang="0">
                <a:pos x="64" y="30"/>
              </a:cxn>
              <a:cxn ang="0">
                <a:pos x="12" y="30"/>
              </a:cxn>
              <a:cxn ang="0">
                <a:pos x="12" y="27"/>
              </a:cxn>
              <a:cxn ang="0">
                <a:pos x="45" y="27"/>
              </a:cxn>
              <a:cxn ang="0">
                <a:pos x="45" y="21"/>
              </a:cxn>
              <a:cxn ang="0">
                <a:pos x="45" y="15"/>
              </a:cxn>
              <a:cxn ang="0">
                <a:pos x="42" y="12"/>
              </a:cxn>
              <a:cxn ang="0">
                <a:pos x="39" y="9"/>
              </a:cxn>
              <a:cxn ang="0">
                <a:pos x="33" y="6"/>
              </a:cxn>
              <a:cxn ang="0">
                <a:pos x="30" y="6"/>
              </a:cxn>
              <a:cxn ang="0">
                <a:pos x="24" y="9"/>
              </a:cxn>
              <a:cxn ang="0">
                <a:pos x="18" y="12"/>
              </a:cxn>
              <a:cxn ang="0">
                <a:pos x="15" y="18"/>
              </a:cxn>
              <a:cxn ang="0">
                <a:pos x="12" y="27"/>
              </a:cxn>
            </a:cxnLst>
            <a:rect l="0" t="0" r="r" b="b"/>
            <a:pathLst>
              <a:path w="64" h="82">
                <a:moveTo>
                  <a:pt x="12" y="30"/>
                </a:moveTo>
                <a:lnTo>
                  <a:pt x="12" y="42"/>
                </a:lnTo>
                <a:lnTo>
                  <a:pt x="15" y="51"/>
                </a:lnTo>
                <a:lnTo>
                  <a:pt x="21" y="57"/>
                </a:lnTo>
                <a:lnTo>
                  <a:pt x="27" y="63"/>
                </a:lnTo>
                <a:lnTo>
                  <a:pt x="33" y="67"/>
                </a:lnTo>
                <a:lnTo>
                  <a:pt x="39" y="67"/>
                </a:lnTo>
                <a:lnTo>
                  <a:pt x="48" y="67"/>
                </a:lnTo>
                <a:lnTo>
                  <a:pt x="55" y="63"/>
                </a:lnTo>
                <a:lnTo>
                  <a:pt x="58" y="57"/>
                </a:lnTo>
                <a:lnTo>
                  <a:pt x="64" y="48"/>
                </a:lnTo>
                <a:lnTo>
                  <a:pt x="64" y="51"/>
                </a:lnTo>
                <a:lnTo>
                  <a:pt x="61" y="60"/>
                </a:lnTo>
                <a:lnTo>
                  <a:pt x="55" y="73"/>
                </a:lnTo>
                <a:lnTo>
                  <a:pt x="48" y="76"/>
                </a:lnTo>
                <a:lnTo>
                  <a:pt x="42" y="79"/>
                </a:lnTo>
                <a:lnTo>
                  <a:pt x="33" y="82"/>
                </a:lnTo>
                <a:lnTo>
                  <a:pt x="24" y="79"/>
                </a:lnTo>
                <a:lnTo>
                  <a:pt x="18" y="76"/>
                </a:lnTo>
                <a:lnTo>
                  <a:pt x="9" y="70"/>
                </a:lnTo>
                <a:lnTo>
                  <a:pt x="6" y="63"/>
                </a:lnTo>
                <a:lnTo>
                  <a:pt x="0" y="54"/>
                </a:lnTo>
                <a:lnTo>
                  <a:pt x="0" y="42"/>
                </a:lnTo>
                <a:lnTo>
                  <a:pt x="0" y="30"/>
                </a:lnTo>
                <a:lnTo>
                  <a:pt x="6" y="21"/>
                </a:lnTo>
                <a:lnTo>
                  <a:pt x="9" y="12"/>
                </a:lnTo>
                <a:lnTo>
                  <a:pt x="18" y="6"/>
                </a:lnTo>
                <a:lnTo>
                  <a:pt x="24" y="3"/>
                </a:lnTo>
                <a:lnTo>
                  <a:pt x="36" y="0"/>
                </a:lnTo>
                <a:lnTo>
                  <a:pt x="42" y="3"/>
                </a:lnTo>
                <a:lnTo>
                  <a:pt x="48" y="6"/>
                </a:lnTo>
                <a:lnTo>
                  <a:pt x="55" y="9"/>
                </a:lnTo>
                <a:lnTo>
                  <a:pt x="61" y="15"/>
                </a:lnTo>
                <a:lnTo>
                  <a:pt x="64" y="24"/>
                </a:lnTo>
                <a:lnTo>
                  <a:pt x="64" y="30"/>
                </a:lnTo>
                <a:lnTo>
                  <a:pt x="12" y="30"/>
                </a:lnTo>
                <a:close/>
                <a:moveTo>
                  <a:pt x="12" y="27"/>
                </a:moveTo>
                <a:lnTo>
                  <a:pt x="45" y="27"/>
                </a:lnTo>
                <a:lnTo>
                  <a:pt x="45" y="21"/>
                </a:lnTo>
                <a:lnTo>
                  <a:pt x="45" y="15"/>
                </a:lnTo>
                <a:lnTo>
                  <a:pt x="42" y="12"/>
                </a:lnTo>
                <a:lnTo>
                  <a:pt x="39" y="9"/>
                </a:lnTo>
                <a:lnTo>
                  <a:pt x="33" y="6"/>
                </a:lnTo>
                <a:lnTo>
                  <a:pt x="30" y="6"/>
                </a:lnTo>
                <a:lnTo>
                  <a:pt x="24" y="9"/>
                </a:lnTo>
                <a:lnTo>
                  <a:pt x="18" y="12"/>
                </a:lnTo>
                <a:lnTo>
                  <a:pt x="15" y="18"/>
                </a:lnTo>
                <a:lnTo>
                  <a:pt x="12" y="2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1" name="Freeform 165"/>
          <p:cNvSpPr>
            <a:spLocks/>
          </p:cNvSpPr>
          <p:nvPr/>
        </p:nvSpPr>
        <p:spPr bwMode="auto">
          <a:xfrm>
            <a:off x="1323975" y="1339850"/>
            <a:ext cx="101600" cy="130175"/>
          </a:xfrm>
          <a:custGeom>
            <a:avLst/>
            <a:gdLst/>
            <a:ahLst/>
            <a:cxnLst>
              <a:cxn ang="0">
                <a:pos x="64" y="48"/>
              </a:cxn>
              <a:cxn ang="0">
                <a:pos x="61" y="57"/>
              </a:cxn>
              <a:cxn ang="0">
                <a:pos x="58" y="67"/>
              </a:cxn>
              <a:cxn ang="0">
                <a:pos x="52" y="73"/>
              </a:cxn>
              <a:cxn ang="0">
                <a:pos x="43" y="79"/>
              </a:cxn>
              <a:cxn ang="0">
                <a:pos x="34" y="82"/>
              </a:cxn>
              <a:cxn ang="0">
                <a:pos x="25" y="79"/>
              </a:cxn>
              <a:cxn ang="0">
                <a:pos x="19" y="76"/>
              </a:cxn>
              <a:cxn ang="0">
                <a:pos x="10" y="70"/>
              </a:cxn>
              <a:cxn ang="0">
                <a:pos x="7" y="60"/>
              </a:cxn>
              <a:cxn ang="0">
                <a:pos x="3" y="51"/>
              </a:cxn>
              <a:cxn ang="0">
                <a:pos x="0" y="42"/>
              </a:cxn>
              <a:cxn ang="0">
                <a:pos x="3" y="30"/>
              </a:cxn>
              <a:cxn ang="0">
                <a:pos x="7" y="21"/>
              </a:cxn>
              <a:cxn ang="0">
                <a:pos x="13" y="12"/>
              </a:cxn>
              <a:cxn ang="0">
                <a:pos x="19" y="6"/>
              </a:cxn>
              <a:cxn ang="0">
                <a:pos x="28" y="3"/>
              </a:cxn>
              <a:cxn ang="0">
                <a:pos x="37" y="0"/>
              </a:cxn>
              <a:cxn ang="0">
                <a:pos x="46" y="3"/>
              </a:cxn>
              <a:cxn ang="0">
                <a:pos x="55" y="6"/>
              </a:cxn>
              <a:cxn ang="0">
                <a:pos x="58" y="12"/>
              </a:cxn>
              <a:cxn ang="0">
                <a:pos x="61" y="18"/>
              </a:cxn>
              <a:cxn ang="0">
                <a:pos x="61" y="21"/>
              </a:cxn>
              <a:cxn ang="0">
                <a:pos x="58" y="24"/>
              </a:cxn>
              <a:cxn ang="0">
                <a:pos x="58" y="24"/>
              </a:cxn>
              <a:cxn ang="0">
                <a:pos x="55" y="27"/>
              </a:cxn>
              <a:cxn ang="0">
                <a:pos x="49" y="24"/>
              </a:cxn>
              <a:cxn ang="0">
                <a:pos x="49" y="24"/>
              </a:cxn>
              <a:cxn ang="0">
                <a:pos x="46" y="21"/>
              </a:cxn>
              <a:cxn ang="0">
                <a:pos x="46" y="15"/>
              </a:cxn>
              <a:cxn ang="0">
                <a:pos x="43" y="12"/>
              </a:cxn>
              <a:cxn ang="0">
                <a:pos x="43" y="9"/>
              </a:cxn>
              <a:cxn ang="0">
                <a:pos x="40" y="6"/>
              </a:cxn>
              <a:cxn ang="0">
                <a:pos x="34" y="6"/>
              </a:cxn>
              <a:cxn ang="0">
                <a:pos x="28" y="9"/>
              </a:cxn>
              <a:cxn ang="0">
                <a:pos x="22" y="12"/>
              </a:cxn>
              <a:cxn ang="0">
                <a:pos x="16" y="21"/>
              </a:cxn>
              <a:cxn ang="0">
                <a:pos x="16" y="33"/>
              </a:cxn>
              <a:cxn ang="0">
                <a:pos x="16" y="45"/>
              </a:cxn>
              <a:cxn ang="0">
                <a:pos x="22" y="57"/>
              </a:cxn>
              <a:cxn ang="0">
                <a:pos x="28" y="63"/>
              </a:cxn>
              <a:cxn ang="0">
                <a:pos x="34" y="67"/>
              </a:cxn>
              <a:cxn ang="0">
                <a:pos x="40" y="67"/>
              </a:cxn>
              <a:cxn ang="0">
                <a:pos x="46" y="67"/>
              </a:cxn>
              <a:cxn ang="0">
                <a:pos x="55" y="60"/>
              </a:cxn>
              <a:cxn ang="0">
                <a:pos x="58" y="57"/>
              </a:cxn>
              <a:cxn ang="0">
                <a:pos x="64" y="48"/>
              </a:cxn>
              <a:cxn ang="0">
                <a:pos x="64" y="48"/>
              </a:cxn>
            </a:cxnLst>
            <a:rect l="0" t="0" r="r" b="b"/>
            <a:pathLst>
              <a:path w="64" h="82">
                <a:moveTo>
                  <a:pt x="64" y="48"/>
                </a:moveTo>
                <a:lnTo>
                  <a:pt x="61" y="57"/>
                </a:lnTo>
                <a:lnTo>
                  <a:pt x="58" y="67"/>
                </a:lnTo>
                <a:lnTo>
                  <a:pt x="52" y="73"/>
                </a:lnTo>
                <a:lnTo>
                  <a:pt x="43" y="79"/>
                </a:lnTo>
                <a:lnTo>
                  <a:pt x="34" y="82"/>
                </a:lnTo>
                <a:lnTo>
                  <a:pt x="25" y="79"/>
                </a:lnTo>
                <a:lnTo>
                  <a:pt x="19" y="76"/>
                </a:lnTo>
                <a:lnTo>
                  <a:pt x="10" y="70"/>
                </a:lnTo>
                <a:lnTo>
                  <a:pt x="7" y="60"/>
                </a:lnTo>
                <a:lnTo>
                  <a:pt x="3" y="51"/>
                </a:lnTo>
                <a:lnTo>
                  <a:pt x="0" y="42"/>
                </a:lnTo>
                <a:lnTo>
                  <a:pt x="3" y="30"/>
                </a:lnTo>
                <a:lnTo>
                  <a:pt x="7" y="21"/>
                </a:lnTo>
                <a:lnTo>
                  <a:pt x="13" y="12"/>
                </a:lnTo>
                <a:lnTo>
                  <a:pt x="19" y="6"/>
                </a:lnTo>
                <a:lnTo>
                  <a:pt x="28" y="3"/>
                </a:lnTo>
                <a:lnTo>
                  <a:pt x="37" y="0"/>
                </a:lnTo>
                <a:lnTo>
                  <a:pt x="46" y="3"/>
                </a:lnTo>
                <a:lnTo>
                  <a:pt x="55" y="6"/>
                </a:lnTo>
                <a:lnTo>
                  <a:pt x="58" y="12"/>
                </a:lnTo>
                <a:lnTo>
                  <a:pt x="61" y="18"/>
                </a:lnTo>
                <a:lnTo>
                  <a:pt x="61" y="21"/>
                </a:lnTo>
                <a:lnTo>
                  <a:pt x="58" y="24"/>
                </a:lnTo>
                <a:lnTo>
                  <a:pt x="58" y="24"/>
                </a:lnTo>
                <a:lnTo>
                  <a:pt x="55" y="27"/>
                </a:lnTo>
                <a:lnTo>
                  <a:pt x="49" y="24"/>
                </a:lnTo>
                <a:lnTo>
                  <a:pt x="49" y="24"/>
                </a:lnTo>
                <a:lnTo>
                  <a:pt x="46" y="21"/>
                </a:lnTo>
                <a:lnTo>
                  <a:pt x="46" y="15"/>
                </a:lnTo>
                <a:lnTo>
                  <a:pt x="43" y="12"/>
                </a:lnTo>
                <a:lnTo>
                  <a:pt x="43" y="9"/>
                </a:lnTo>
                <a:lnTo>
                  <a:pt x="40" y="6"/>
                </a:lnTo>
                <a:lnTo>
                  <a:pt x="34" y="6"/>
                </a:lnTo>
                <a:lnTo>
                  <a:pt x="28" y="9"/>
                </a:lnTo>
                <a:lnTo>
                  <a:pt x="22" y="12"/>
                </a:lnTo>
                <a:lnTo>
                  <a:pt x="16" y="21"/>
                </a:lnTo>
                <a:lnTo>
                  <a:pt x="16" y="33"/>
                </a:lnTo>
                <a:lnTo>
                  <a:pt x="16" y="45"/>
                </a:lnTo>
                <a:lnTo>
                  <a:pt x="22" y="57"/>
                </a:lnTo>
                <a:lnTo>
                  <a:pt x="28" y="63"/>
                </a:lnTo>
                <a:lnTo>
                  <a:pt x="34" y="67"/>
                </a:lnTo>
                <a:lnTo>
                  <a:pt x="40" y="67"/>
                </a:lnTo>
                <a:lnTo>
                  <a:pt x="46" y="67"/>
                </a:lnTo>
                <a:lnTo>
                  <a:pt x="55" y="60"/>
                </a:lnTo>
                <a:lnTo>
                  <a:pt x="58" y="57"/>
                </a:lnTo>
                <a:lnTo>
                  <a:pt x="64" y="48"/>
                </a:lnTo>
                <a:lnTo>
                  <a:pt x="64" y="4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2" name="Freeform 166"/>
          <p:cNvSpPr>
            <a:spLocks/>
          </p:cNvSpPr>
          <p:nvPr/>
        </p:nvSpPr>
        <p:spPr bwMode="auto">
          <a:xfrm>
            <a:off x="1450975" y="1276350"/>
            <a:ext cx="57150" cy="188913"/>
          </a:xfrm>
          <a:custGeom>
            <a:avLst/>
            <a:gdLst/>
            <a:ahLst/>
            <a:cxnLst>
              <a:cxn ang="0">
                <a:pos x="24" y="0"/>
              </a:cxn>
              <a:cxn ang="0">
                <a:pos x="24" y="100"/>
              </a:cxn>
              <a:cxn ang="0">
                <a:pos x="24" y="107"/>
              </a:cxn>
              <a:cxn ang="0">
                <a:pos x="24" y="113"/>
              </a:cxn>
              <a:cxn ang="0">
                <a:pos x="27" y="116"/>
              </a:cxn>
              <a:cxn ang="0">
                <a:pos x="27" y="116"/>
              </a:cxn>
              <a:cxn ang="0">
                <a:pos x="30" y="116"/>
              </a:cxn>
              <a:cxn ang="0">
                <a:pos x="36" y="119"/>
              </a:cxn>
              <a:cxn ang="0">
                <a:pos x="36" y="119"/>
              </a:cxn>
              <a:cxn ang="0">
                <a:pos x="0" y="119"/>
              </a:cxn>
              <a:cxn ang="0">
                <a:pos x="0" y="119"/>
              </a:cxn>
              <a:cxn ang="0">
                <a:pos x="3" y="116"/>
              </a:cxn>
              <a:cxn ang="0">
                <a:pos x="6" y="116"/>
              </a:cxn>
              <a:cxn ang="0">
                <a:pos x="9" y="116"/>
              </a:cxn>
              <a:cxn ang="0">
                <a:pos x="9" y="113"/>
              </a:cxn>
              <a:cxn ang="0">
                <a:pos x="9" y="107"/>
              </a:cxn>
              <a:cxn ang="0">
                <a:pos x="9" y="100"/>
              </a:cxn>
              <a:cxn ang="0">
                <a:pos x="9" y="33"/>
              </a:cxn>
              <a:cxn ang="0">
                <a:pos x="9" y="21"/>
              </a:cxn>
              <a:cxn ang="0">
                <a:pos x="9" y="15"/>
              </a:cxn>
              <a:cxn ang="0">
                <a:pos x="9" y="12"/>
              </a:cxn>
              <a:cxn ang="0">
                <a:pos x="9" y="9"/>
              </a:cxn>
              <a:cxn ang="0">
                <a:pos x="6" y="9"/>
              </a:cxn>
              <a:cxn ang="0">
                <a:pos x="6" y="9"/>
              </a:cxn>
              <a:cxn ang="0">
                <a:pos x="3" y="9"/>
              </a:cxn>
              <a:cxn ang="0">
                <a:pos x="0" y="12"/>
              </a:cxn>
              <a:cxn ang="0">
                <a:pos x="0" y="9"/>
              </a:cxn>
              <a:cxn ang="0">
                <a:pos x="21" y="0"/>
              </a:cxn>
              <a:cxn ang="0">
                <a:pos x="24" y="0"/>
              </a:cxn>
            </a:cxnLst>
            <a:rect l="0" t="0" r="r" b="b"/>
            <a:pathLst>
              <a:path w="36" h="119">
                <a:moveTo>
                  <a:pt x="24" y="0"/>
                </a:moveTo>
                <a:lnTo>
                  <a:pt x="24" y="100"/>
                </a:lnTo>
                <a:lnTo>
                  <a:pt x="24" y="107"/>
                </a:lnTo>
                <a:lnTo>
                  <a:pt x="24" y="113"/>
                </a:lnTo>
                <a:lnTo>
                  <a:pt x="27" y="116"/>
                </a:lnTo>
                <a:lnTo>
                  <a:pt x="27" y="116"/>
                </a:lnTo>
                <a:lnTo>
                  <a:pt x="30" y="116"/>
                </a:lnTo>
                <a:lnTo>
                  <a:pt x="36" y="119"/>
                </a:lnTo>
                <a:lnTo>
                  <a:pt x="36" y="119"/>
                </a:lnTo>
                <a:lnTo>
                  <a:pt x="0" y="119"/>
                </a:lnTo>
                <a:lnTo>
                  <a:pt x="0" y="119"/>
                </a:lnTo>
                <a:lnTo>
                  <a:pt x="3" y="116"/>
                </a:lnTo>
                <a:lnTo>
                  <a:pt x="6" y="116"/>
                </a:lnTo>
                <a:lnTo>
                  <a:pt x="9" y="116"/>
                </a:lnTo>
                <a:lnTo>
                  <a:pt x="9" y="113"/>
                </a:lnTo>
                <a:lnTo>
                  <a:pt x="9" y="107"/>
                </a:lnTo>
                <a:lnTo>
                  <a:pt x="9" y="100"/>
                </a:lnTo>
                <a:lnTo>
                  <a:pt x="9" y="33"/>
                </a:lnTo>
                <a:lnTo>
                  <a:pt x="9" y="21"/>
                </a:lnTo>
                <a:lnTo>
                  <a:pt x="9" y="15"/>
                </a:lnTo>
                <a:lnTo>
                  <a:pt x="9" y="12"/>
                </a:lnTo>
                <a:lnTo>
                  <a:pt x="9" y="9"/>
                </a:lnTo>
                <a:lnTo>
                  <a:pt x="6" y="9"/>
                </a:lnTo>
                <a:lnTo>
                  <a:pt x="6" y="9"/>
                </a:lnTo>
                <a:lnTo>
                  <a:pt x="3" y="9"/>
                </a:lnTo>
                <a:lnTo>
                  <a:pt x="0" y="12"/>
                </a:lnTo>
                <a:lnTo>
                  <a:pt x="0" y="9"/>
                </a:lnTo>
                <a:lnTo>
                  <a:pt x="21" y="0"/>
                </a:lnTo>
                <a:lnTo>
                  <a:pt x="24"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3" name="Freeform 167"/>
          <p:cNvSpPr>
            <a:spLocks noEditPoints="1"/>
          </p:cNvSpPr>
          <p:nvPr/>
        </p:nvSpPr>
        <p:spPr bwMode="auto">
          <a:xfrm>
            <a:off x="1522413" y="1339850"/>
            <a:ext cx="111125" cy="130175"/>
          </a:xfrm>
          <a:custGeom>
            <a:avLst/>
            <a:gdLst/>
            <a:ahLst/>
            <a:cxnLst>
              <a:cxn ang="0">
                <a:pos x="37" y="73"/>
              </a:cxn>
              <a:cxn ang="0">
                <a:pos x="28" y="79"/>
              </a:cxn>
              <a:cxn ang="0">
                <a:pos x="19" y="82"/>
              </a:cxn>
              <a:cxn ang="0">
                <a:pos x="6" y="76"/>
              </a:cxn>
              <a:cxn ang="0">
                <a:pos x="0" y="60"/>
              </a:cxn>
              <a:cxn ang="0">
                <a:pos x="3" y="51"/>
              </a:cxn>
              <a:cxn ang="0">
                <a:pos x="15" y="42"/>
              </a:cxn>
              <a:cxn ang="0">
                <a:pos x="31" y="33"/>
              </a:cxn>
              <a:cxn ang="0">
                <a:pos x="43" y="27"/>
              </a:cxn>
              <a:cxn ang="0">
                <a:pos x="40" y="12"/>
              </a:cxn>
              <a:cxn ang="0">
                <a:pos x="31" y="6"/>
              </a:cxn>
              <a:cxn ang="0">
                <a:pos x="22" y="9"/>
              </a:cxn>
              <a:cxn ang="0">
                <a:pos x="19" y="15"/>
              </a:cxn>
              <a:cxn ang="0">
                <a:pos x="19" y="24"/>
              </a:cxn>
              <a:cxn ang="0">
                <a:pos x="12" y="30"/>
              </a:cxn>
              <a:cxn ang="0">
                <a:pos x="9" y="30"/>
              </a:cxn>
              <a:cxn ang="0">
                <a:pos x="3" y="24"/>
              </a:cxn>
              <a:cxn ang="0">
                <a:pos x="6" y="15"/>
              </a:cxn>
              <a:cxn ang="0">
                <a:pos x="22" y="3"/>
              </a:cxn>
              <a:cxn ang="0">
                <a:pos x="40" y="3"/>
              </a:cxn>
              <a:cxn ang="0">
                <a:pos x="52" y="9"/>
              </a:cxn>
              <a:cxn ang="0">
                <a:pos x="58" y="18"/>
              </a:cxn>
              <a:cxn ang="0">
                <a:pos x="58" y="51"/>
              </a:cxn>
              <a:cxn ang="0">
                <a:pos x="58" y="67"/>
              </a:cxn>
              <a:cxn ang="0">
                <a:pos x="58" y="70"/>
              </a:cxn>
              <a:cxn ang="0">
                <a:pos x="61" y="70"/>
              </a:cxn>
              <a:cxn ang="0">
                <a:pos x="64" y="70"/>
              </a:cxn>
              <a:cxn ang="0">
                <a:pos x="70" y="63"/>
              </a:cxn>
              <a:cxn ang="0">
                <a:pos x="64" y="76"/>
              </a:cxn>
              <a:cxn ang="0">
                <a:pos x="52" y="82"/>
              </a:cxn>
              <a:cxn ang="0">
                <a:pos x="46" y="79"/>
              </a:cxn>
              <a:cxn ang="0">
                <a:pos x="43" y="67"/>
              </a:cxn>
              <a:cxn ang="0">
                <a:pos x="43" y="36"/>
              </a:cxn>
              <a:cxn ang="0">
                <a:pos x="28" y="42"/>
              </a:cxn>
              <a:cxn ang="0">
                <a:pos x="19" y="48"/>
              </a:cxn>
              <a:cxn ang="0">
                <a:pos x="15" y="57"/>
              </a:cxn>
              <a:cxn ang="0">
                <a:pos x="19" y="67"/>
              </a:cxn>
              <a:cxn ang="0">
                <a:pos x="28" y="70"/>
              </a:cxn>
              <a:cxn ang="0">
                <a:pos x="43" y="63"/>
              </a:cxn>
            </a:cxnLst>
            <a:rect l="0" t="0" r="r" b="b"/>
            <a:pathLst>
              <a:path w="70" h="82">
                <a:moveTo>
                  <a:pt x="43" y="67"/>
                </a:moveTo>
                <a:lnTo>
                  <a:pt x="37" y="73"/>
                </a:lnTo>
                <a:lnTo>
                  <a:pt x="31" y="76"/>
                </a:lnTo>
                <a:lnTo>
                  <a:pt x="28" y="79"/>
                </a:lnTo>
                <a:lnTo>
                  <a:pt x="25" y="79"/>
                </a:lnTo>
                <a:lnTo>
                  <a:pt x="19" y="82"/>
                </a:lnTo>
                <a:lnTo>
                  <a:pt x="12" y="79"/>
                </a:lnTo>
                <a:lnTo>
                  <a:pt x="6" y="76"/>
                </a:lnTo>
                <a:lnTo>
                  <a:pt x="0" y="70"/>
                </a:lnTo>
                <a:lnTo>
                  <a:pt x="0" y="60"/>
                </a:lnTo>
                <a:lnTo>
                  <a:pt x="0" y="57"/>
                </a:lnTo>
                <a:lnTo>
                  <a:pt x="3" y="51"/>
                </a:lnTo>
                <a:lnTo>
                  <a:pt x="6" y="45"/>
                </a:lnTo>
                <a:lnTo>
                  <a:pt x="15" y="42"/>
                </a:lnTo>
                <a:lnTo>
                  <a:pt x="22" y="39"/>
                </a:lnTo>
                <a:lnTo>
                  <a:pt x="31" y="33"/>
                </a:lnTo>
                <a:lnTo>
                  <a:pt x="43" y="30"/>
                </a:lnTo>
                <a:lnTo>
                  <a:pt x="43" y="27"/>
                </a:lnTo>
                <a:lnTo>
                  <a:pt x="43" y="18"/>
                </a:lnTo>
                <a:lnTo>
                  <a:pt x="40" y="12"/>
                </a:lnTo>
                <a:lnTo>
                  <a:pt x="34" y="9"/>
                </a:lnTo>
                <a:lnTo>
                  <a:pt x="31" y="6"/>
                </a:lnTo>
                <a:lnTo>
                  <a:pt x="25" y="6"/>
                </a:lnTo>
                <a:lnTo>
                  <a:pt x="22" y="9"/>
                </a:lnTo>
                <a:lnTo>
                  <a:pt x="19" y="12"/>
                </a:lnTo>
                <a:lnTo>
                  <a:pt x="19" y="15"/>
                </a:lnTo>
                <a:lnTo>
                  <a:pt x="19" y="21"/>
                </a:lnTo>
                <a:lnTo>
                  <a:pt x="19" y="24"/>
                </a:lnTo>
                <a:lnTo>
                  <a:pt x="15" y="27"/>
                </a:lnTo>
                <a:lnTo>
                  <a:pt x="12" y="30"/>
                </a:lnTo>
                <a:lnTo>
                  <a:pt x="12" y="30"/>
                </a:lnTo>
                <a:lnTo>
                  <a:pt x="9" y="30"/>
                </a:lnTo>
                <a:lnTo>
                  <a:pt x="6" y="27"/>
                </a:lnTo>
                <a:lnTo>
                  <a:pt x="3" y="24"/>
                </a:lnTo>
                <a:lnTo>
                  <a:pt x="3" y="21"/>
                </a:lnTo>
                <a:lnTo>
                  <a:pt x="6" y="15"/>
                </a:lnTo>
                <a:lnTo>
                  <a:pt x="12" y="6"/>
                </a:lnTo>
                <a:lnTo>
                  <a:pt x="22" y="3"/>
                </a:lnTo>
                <a:lnTo>
                  <a:pt x="31" y="0"/>
                </a:lnTo>
                <a:lnTo>
                  <a:pt x="40" y="3"/>
                </a:lnTo>
                <a:lnTo>
                  <a:pt x="49" y="6"/>
                </a:lnTo>
                <a:lnTo>
                  <a:pt x="52" y="9"/>
                </a:lnTo>
                <a:lnTo>
                  <a:pt x="55" y="12"/>
                </a:lnTo>
                <a:lnTo>
                  <a:pt x="58" y="18"/>
                </a:lnTo>
                <a:lnTo>
                  <a:pt x="58" y="27"/>
                </a:lnTo>
                <a:lnTo>
                  <a:pt x="58" y="51"/>
                </a:lnTo>
                <a:lnTo>
                  <a:pt x="58" y="60"/>
                </a:lnTo>
                <a:lnTo>
                  <a:pt x="58" y="67"/>
                </a:lnTo>
                <a:lnTo>
                  <a:pt x="58" y="67"/>
                </a:lnTo>
                <a:lnTo>
                  <a:pt x="58" y="70"/>
                </a:lnTo>
                <a:lnTo>
                  <a:pt x="61" y="70"/>
                </a:lnTo>
                <a:lnTo>
                  <a:pt x="61" y="70"/>
                </a:lnTo>
                <a:lnTo>
                  <a:pt x="61" y="70"/>
                </a:lnTo>
                <a:lnTo>
                  <a:pt x="64" y="70"/>
                </a:lnTo>
                <a:lnTo>
                  <a:pt x="64" y="67"/>
                </a:lnTo>
                <a:lnTo>
                  <a:pt x="70" y="63"/>
                </a:lnTo>
                <a:lnTo>
                  <a:pt x="70" y="70"/>
                </a:lnTo>
                <a:lnTo>
                  <a:pt x="64" y="76"/>
                </a:lnTo>
                <a:lnTo>
                  <a:pt x="58" y="79"/>
                </a:lnTo>
                <a:lnTo>
                  <a:pt x="52" y="82"/>
                </a:lnTo>
                <a:lnTo>
                  <a:pt x="49" y="79"/>
                </a:lnTo>
                <a:lnTo>
                  <a:pt x="46" y="79"/>
                </a:lnTo>
                <a:lnTo>
                  <a:pt x="43" y="73"/>
                </a:lnTo>
                <a:lnTo>
                  <a:pt x="43" y="67"/>
                </a:lnTo>
                <a:close/>
                <a:moveTo>
                  <a:pt x="43" y="63"/>
                </a:moveTo>
                <a:lnTo>
                  <a:pt x="43" y="36"/>
                </a:lnTo>
                <a:lnTo>
                  <a:pt x="34" y="39"/>
                </a:lnTo>
                <a:lnTo>
                  <a:pt x="28" y="42"/>
                </a:lnTo>
                <a:lnTo>
                  <a:pt x="22" y="45"/>
                </a:lnTo>
                <a:lnTo>
                  <a:pt x="19" y="48"/>
                </a:lnTo>
                <a:lnTo>
                  <a:pt x="15" y="51"/>
                </a:lnTo>
                <a:lnTo>
                  <a:pt x="15" y="57"/>
                </a:lnTo>
                <a:lnTo>
                  <a:pt x="15" y="63"/>
                </a:lnTo>
                <a:lnTo>
                  <a:pt x="19" y="67"/>
                </a:lnTo>
                <a:lnTo>
                  <a:pt x="22" y="70"/>
                </a:lnTo>
                <a:lnTo>
                  <a:pt x="28" y="70"/>
                </a:lnTo>
                <a:lnTo>
                  <a:pt x="34" y="70"/>
                </a:lnTo>
                <a:lnTo>
                  <a:pt x="43" y="6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4" name="Freeform 168"/>
          <p:cNvSpPr>
            <a:spLocks/>
          </p:cNvSpPr>
          <p:nvPr/>
        </p:nvSpPr>
        <p:spPr bwMode="auto">
          <a:xfrm>
            <a:off x="1647825" y="1339850"/>
            <a:ext cx="82550" cy="130175"/>
          </a:xfrm>
          <a:custGeom>
            <a:avLst/>
            <a:gdLst/>
            <a:ahLst/>
            <a:cxnLst>
              <a:cxn ang="0">
                <a:pos x="46" y="0"/>
              </a:cxn>
              <a:cxn ang="0">
                <a:pos x="46" y="27"/>
              </a:cxn>
              <a:cxn ang="0">
                <a:pos x="46" y="27"/>
              </a:cxn>
              <a:cxn ang="0">
                <a:pos x="43" y="18"/>
              </a:cxn>
              <a:cxn ang="0">
                <a:pos x="37" y="12"/>
              </a:cxn>
              <a:cxn ang="0">
                <a:pos x="31" y="9"/>
              </a:cxn>
              <a:cxn ang="0">
                <a:pos x="25" y="6"/>
              </a:cxn>
              <a:cxn ang="0">
                <a:pos x="19" y="6"/>
              </a:cxn>
              <a:cxn ang="0">
                <a:pos x="16" y="9"/>
              </a:cxn>
              <a:cxn ang="0">
                <a:pos x="13" y="12"/>
              </a:cxn>
              <a:cxn ang="0">
                <a:pos x="13" y="15"/>
              </a:cxn>
              <a:cxn ang="0">
                <a:pos x="13" y="21"/>
              </a:cxn>
              <a:cxn ang="0">
                <a:pos x="16" y="24"/>
              </a:cxn>
              <a:cxn ang="0">
                <a:pos x="19" y="27"/>
              </a:cxn>
              <a:cxn ang="0">
                <a:pos x="25" y="30"/>
              </a:cxn>
              <a:cxn ang="0">
                <a:pos x="37" y="36"/>
              </a:cxn>
              <a:cxn ang="0">
                <a:pos x="46" y="42"/>
              </a:cxn>
              <a:cxn ang="0">
                <a:pos x="52" y="48"/>
              </a:cxn>
              <a:cxn ang="0">
                <a:pos x="52" y="57"/>
              </a:cxn>
              <a:cxn ang="0">
                <a:pos x="52" y="67"/>
              </a:cxn>
              <a:cxn ang="0">
                <a:pos x="46" y="76"/>
              </a:cxn>
              <a:cxn ang="0">
                <a:pos x="37" y="79"/>
              </a:cxn>
              <a:cxn ang="0">
                <a:pos x="28" y="82"/>
              </a:cxn>
              <a:cxn ang="0">
                <a:pos x="19" y="79"/>
              </a:cxn>
              <a:cxn ang="0">
                <a:pos x="10" y="79"/>
              </a:cxn>
              <a:cxn ang="0">
                <a:pos x="10" y="79"/>
              </a:cxn>
              <a:cxn ang="0">
                <a:pos x="7" y="79"/>
              </a:cxn>
              <a:cxn ang="0">
                <a:pos x="3" y="79"/>
              </a:cxn>
              <a:cxn ang="0">
                <a:pos x="3" y="82"/>
              </a:cxn>
              <a:cxn ang="0">
                <a:pos x="0" y="82"/>
              </a:cxn>
              <a:cxn ang="0">
                <a:pos x="0" y="54"/>
              </a:cxn>
              <a:cxn ang="0">
                <a:pos x="3" y="54"/>
              </a:cxn>
              <a:cxn ang="0">
                <a:pos x="7" y="63"/>
              </a:cxn>
              <a:cxn ang="0">
                <a:pos x="13" y="70"/>
              </a:cxn>
              <a:cxn ang="0">
                <a:pos x="19" y="73"/>
              </a:cxn>
              <a:cxn ang="0">
                <a:pos x="28" y="76"/>
              </a:cxn>
              <a:cxn ang="0">
                <a:pos x="34" y="76"/>
              </a:cxn>
              <a:cxn ang="0">
                <a:pos x="37" y="73"/>
              </a:cxn>
              <a:cxn ang="0">
                <a:pos x="40" y="70"/>
              </a:cxn>
              <a:cxn ang="0">
                <a:pos x="40" y="63"/>
              </a:cxn>
              <a:cxn ang="0">
                <a:pos x="40" y="57"/>
              </a:cxn>
              <a:cxn ang="0">
                <a:pos x="37" y="54"/>
              </a:cxn>
              <a:cxn ang="0">
                <a:pos x="31" y="51"/>
              </a:cxn>
              <a:cxn ang="0">
                <a:pos x="22" y="45"/>
              </a:cxn>
              <a:cxn ang="0">
                <a:pos x="10" y="39"/>
              </a:cxn>
              <a:cxn ang="0">
                <a:pos x="7" y="33"/>
              </a:cxn>
              <a:cxn ang="0">
                <a:pos x="3" y="30"/>
              </a:cxn>
              <a:cxn ang="0">
                <a:pos x="0" y="24"/>
              </a:cxn>
              <a:cxn ang="0">
                <a:pos x="3" y="15"/>
              </a:cxn>
              <a:cxn ang="0">
                <a:pos x="7" y="6"/>
              </a:cxn>
              <a:cxn ang="0">
                <a:pos x="16" y="3"/>
              </a:cxn>
              <a:cxn ang="0">
                <a:pos x="25" y="0"/>
              </a:cxn>
              <a:cxn ang="0">
                <a:pos x="31" y="3"/>
              </a:cxn>
              <a:cxn ang="0">
                <a:pos x="37" y="3"/>
              </a:cxn>
              <a:cxn ang="0">
                <a:pos x="40" y="3"/>
              </a:cxn>
              <a:cxn ang="0">
                <a:pos x="43" y="6"/>
              </a:cxn>
              <a:cxn ang="0">
                <a:pos x="43" y="6"/>
              </a:cxn>
              <a:cxn ang="0">
                <a:pos x="43" y="3"/>
              </a:cxn>
              <a:cxn ang="0">
                <a:pos x="46" y="3"/>
              </a:cxn>
              <a:cxn ang="0">
                <a:pos x="46" y="0"/>
              </a:cxn>
              <a:cxn ang="0">
                <a:pos x="46" y="0"/>
              </a:cxn>
            </a:cxnLst>
            <a:rect l="0" t="0" r="r" b="b"/>
            <a:pathLst>
              <a:path w="52" h="82">
                <a:moveTo>
                  <a:pt x="46" y="0"/>
                </a:moveTo>
                <a:lnTo>
                  <a:pt x="46" y="27"/>
                </a:lnTo>
                <a:lnTo>
                  <a:pt x="46" y="27"/>
                </a:lnTo>
                <a:lnTo>
                  <a:pt x="43" y="18"/>
                </a:lnTo>
                <a:lnTo>
                  <a:pt x="37" y="12"/>
                </a:lnTo>
                <a:lnTo>
                  <a:pt x="31" y="9"/>
                </a:lnTo>
                <a:lnTo>
                  <a:pt x="25" y="6"/>
                </a:lnTo>
                <a:lnTo>
                  <a:pt x="19" y="6"/>
                </a:lnTo>
                <a:lnTo>
                  <a:pt x="16" y="9"/>
                </a:lnTo>
                <a:lnTo>
                  <a:pt x="13" y="12"/>
                </a:lnTo>
                <a:lnTo>
                  <a:pt x="13" y="15"/>
                </a:lnTo>
                <a:lnTo>
                  <a:pt x="13" y="21"/>
                </a:lnTo>
                <a:lnTo>
                  <a:pt x="16" y="24"/>
                </a:lnTo>
                <a:lnTo>
                  <a:pt x="19" y="27"/>
                </a:lnTo>
                <a:lnTo>
                  <a:pt x="25" y="30"/>
                </a:lnTo>
                <a:lnTo>
                  <a:pt x="37" y="36"/>
                </a:lnTo>
                <a:lnTo>
                  <a:pt x="46" y="42"/>
                </a:lnTo>
                <a:lnTo>
                  <a:pt x="52" y="48"/>
                </a:lnTo>
                <a:lnTo>
                  <a:pt x="52" y="57"/>
                </a:lnTo>
                <a:lnTo>
                  <a:pt x="52" y="67"/>
                </a:lnTo>
                <a:lnTo>
                  <a:pt x="46" y="76"/>
                </a:lnTo>
                <a:lnTo>
                  <a:pt x="37" y="79"/>
                </a:lnTo>
                <a:lnTo>
                  <a:pt x="28" y="82"/>
                </a:lnTo>
                <a:lnTo>
                  <a:pt x="19" y="79"/>
                </a:lnTo>
                <a:lnTo>
                  <a:pt x="10" y="79"/>
                </a:lnTo>
                <a:lnTo>
                  <a:pt x="10" y="79"/>
                </a:lnTo>
                <a:lnTo>
                  <a:pt x="7" y="79"/>
                </a:lnTo>
                <a:lnTo>
                  <a:pt x="3" y="79"/>
                </a:lnTo>
                <a:lnTo>
                  <a:pt x="3" y="82"/>
                </a:lnTo>
                <a:lnTo>
                  <a:pt x="0" y="82"/>
                </a:lnTo>
                <a:lnTo>
                  <a:pt x="0" y="54"/>
                </a:lnTo>
                <a:lnTo>
                  <a:pt x="3" y="54"/>
                </a:lnTo>
                <a:lnTo>
                  <a:pt x="7" y="63"/>
                </a:lnTo>
                <a:lnTo>
                  <a:pt x="13" y="70"/>
                </a:lnTo>
                <a:lnTo>
                  <a:pt x="19" y="73"/>
                </a:lnTo>
                <a:lnTo>
                  <a:pt x="28" y="76"/>
                </a:lnTo>
                <a:lnTo>
                  <a:pt x="34" y="76"/>
                </a:lnTo>
                <a:lnTo>
                  <a:pt x="37" y="73"/>
                </a:lnTo>
                <a:lnTo>
                  <a:pt x="40" y="70"/>
                </a:lnTo>
                <a:lnTo>
                  <a:pt x="40" y="63"/>
                </a:lnTo>
                <a:lnTo>
                  <a:pt x="40" y="57"/>
                </a:lnTo>
                <a:lnTo>
                  <a:pt x="37" y="54"/>
                </a:lnTo>
                <a:lnTo>
                  <a:pt x="31" y="51"/>
                </a:lnTo>
                <a:lnTo>
                  <a:pt x="22" y="45"/>
                </a:lnTo>
                <a:lnTo>
                  <a:pt x="10" y="39"/>
                </a:lnTo>
                <a:lnTo>
                  <a:pt x="7" y="33"/>
                </a:lnTo>
                <a:lnTo>
                  <a:pt x="3" y="30"/>
                </a:lnTo>
                <a:lnTo>
                  <a:pt x="0" y="24"/>
                </a:lnTo>
                <a:lnTo>
                  <a:pt x="3" y="15"/>
                </a:lnTo>
                <a:lnTo>
                  <a:pt x="7" y="6"/>
                </a:lnTo>
                <a:lnTo>
                  <a:pt x="16" y="3"/>
                </a:lnTo>
                <a:lnTo>
                  <a:pt x="25" y="0"/>
                </a:lnTo>
                <a:lnTo>
                  <a:pt x="31" y="3"/>
                </a:lnTo>
                <a:lnTo>
                  <a:pt x="37" y="3"/>
                </a:lnTo>
                <a:lnTo>
                  <a:pt x="40" y="3"/>
                </a:lnTo>
                <a:lnTo>
                  <a:pt x="43" y="6"/>
                </a:lnTo>
                <a:lnTo>
                  <a:pt x="43" y="6"/>
                </a:lnTo>
                <a:lnTo>
                  <a:pt x="43" y="3"/>
                </a:lnTo>
                <a:lnTo>
                  <a:pt x="46" y="3"/>
                </a:lnTo>
                <a:lnTo>
                  <a:pt x="46" y="0"/>
                </a:lnTo>
                <a:lnTo>
                  <a:pt x="46"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5" name="Freeform 169"/>
          <p:cNvSpPr>
            <a:spLocks/>
          </p:cNvSpPr>
          <p:nvPr/>
        </p:nvSpPr>
        <p:spPr bwMode="auto">
          <a:xfrm>
            <a:off x="1754188" y="1339850"/>
            <a:ext cx="82550" cy="130175"/>
          </a:xfrm>
          <a:custGeom>
            <a:avLst/>
            <a:gdLst/>
            <a:ahLst/>
            <a:cxnLst>
              <a:cxn ang="0">
                <a:pos x="46" y="0"/>
              </a:cxn>
              <a:cxn ang="0">
                <a:pos x="46" y="27"/>
              </a:cxn>
              <a:cxn ang="0">
                <a:pos x="43" y="27"/>
              </a:cxn>
              <a:cxn ang="0">
                <a:pos x="40" y="18"/>
              </a:cxn>
              <a:cxn ang="0">
                <a:pos x="37" y="12"/>
              </a:cxn>
              <a:cxn ang="0">
                <a:pos x="31" y="9"/>
              </a:cxn>
              <a:cxn ang="0">
                <a:pos x="25" y="6"/>
              </a:cxn>
              <a:cxn ang="0">
                <a:pos x="19" y="6"/>
              </a:cxn>
              <a:cxn ang="0">
                <a:pos x="16" y="9"/>
              </a:cxn>
              <a:cxn ang="0">
                <a:pos x="13" y="12"/>
              </a:cxn>
              <a:cxn ang="0">
                <a:pos x="10" y="15"/>
              </a:cxn>
              <a:cxn ang="0">
                <a:pos x="13" y="21"/>
              </a:cxn>
              <a:cxn ang="0">
                <a:pos x="13" y="24"/>
              </a:cxn>
              <a:cxn ang="0">
                <a:pos x="16" y="27"/>
              </a:cxn>
              <a:cxn ang="0">
                <a:pos x="22" y="30"/>
              </a:cxn>
              <a:cxn ang="0">
                <a:pos x="34" y="36"/>
              </a:cxn>
              <a:cxn ang="0">
                <a:pos x="43" y="42"/>
              </a:cxn>
              <a:cxn ang="0">
                <a:pos x="49" y="48"/>
              </a:cxn>
              <a:cxn ang="0">
                <a:pos x="52" y="57"/>
              </a:cxn>
              <a:cxn ang="0">
                <a:pos x="49" y="67"/>
              </a:cxn>
              <a:cxn ang="0">
                <a:pos x="43" y="76"/>
              </a:cxn>
              <a:cxn ang="0">
                <a:pos x="34" y="79"/>
              </a:cxn>
              <a:cxn ang="0">
                <a:pos x="25" y="82"/>
              </a:cxn>
              <a:cxn ang="0">
                <a:pos x="19" y="79"/>
              </a:cxn>
              <a:cxn ang="0">
                <a:pos x="10" y="79"/>
              </a:cxn>
              <a:cxn ang="0">
                <a:pos x="6" y="79"/>
              </a:cxn>
              <a:cxn ang="0">
                <a:pos x="3" y="79"/>
              </a:cxn>
              <a:cxn ang="0">
                <a:pos x="3" y="79"/>
              </a:cxn>
              <a:cxn ang="0">
                <a:pos x="0" y="82"/>
              </a:cxn>
              <a:cxn ang="0">
                <a:pos x="0" y="82"/>
              </a:cxn>
              <a:cxn ang="0">
                <a:pos x="0" y="54"/>
              </a:cxn>
              <a:cxn ang="0">
                <a:pos x="0" y="54"/>
              </a:cxn>
              <a:cxn ang="0">
                <a:pos x="6" y="63"/>
              </a:cxn>
              <a:cxn ang="0">
                <a:pos x="10" y="70"/>
              </a:cxn>
              <a:cxn ang="0">
                <a:pos x="19" y="73"/>
              </a:cxn>
              <a:cxn ang="0">
                <a:pos x="25" y="76"/>
              </a:cxn>
              <a:cxn ang="0">
                <a:pos x="31" y="76"/>
              </a:cxn>
              <a:cxn ang="0">
                <a:pos x="34" y="73"/>
              </a:cxn>
              <a:cxn ang="0">
                <a:pos x="37" y="70"/>
              </a:cxn>
              <a:cxn ang="0">
                <a:pos x="40" y="63"/>
              </a:cxn>
              <a:cxn ang="0">
                <a:pos x="37" y="57"/>
              </a:cxn>
              <a:cxn ang="0">
                <a:pos x="34" y="54"/>
              </a:cxn>
              <a:cxn ang="0">
                <a:pos x="31" y="51"/>
              </a:cxn>
              <a:cxn ang="0">
                <a:pos x="19" y="45"/>
              </a:cxn>
              <a:cxn ang="0">
                <a:pos x="10" y="39"/>
              </a:cxn>
              <a:cxn ang="0">
                <a:pos x="3" y="33"/>
              </a:cxn>
              <a:cxn ang="0">
                <a:pos x="0" y="30"/>
              </a:cxn>
              <a:cxn ang="0">
                <a:pos x="0" y="24"/>
              </a:cxn>
              <a:cxn ang="0">
                <a:pos x="0" y="15"/>
              </a:cxn>
              <a:cxn ang="0">
                <a:pos x="6" y="6"/>
              </a:cxn>
              <a:cxn ang="0">
                <a:pos x="16" y="3"/>
              </a:cxn>
              <a:cxn ang="0">
                <a:pos x="25" y="0"/>
              </a:cxn>
              <a:cxn ang="0">
                <a:pos x="28" y="3"/>
              </a:cxn>
              <a:cxn ang="0">
                <a:pos x="34" y="3"/>
              </a:cxn>
              <a:cxn ang="0">
                <a:pos x="37" y="3"/>
              </a:cxn>
              <a:cxn ang="0">
                <a:pos x="40" y="6"/>
              </a:cxn>
              <a:cxn ang="0">
                <a:pos x="43" y="6"/>
              </a:cxn>
              <a:cxn ang="0">
                <a:pos x="43" y="3"/>
              </a:cxn>
              <a:cxn ang="0">
                <a:pos x="43" y="3"/>
              </a:cxn>
              <a:cxn ang="0">
                <a:pos x="43" y="0"/>
              </a:cxn>
              <a:cxn ang="0">
                <a:pos x="46" y="0"/>
              </a:cxn>
            </a:cxnLst>
            <a:rect l="0" t="0" r="r" b="b"/>
            <a:pathLst>
              <a:path w="52" h="82">
                <a:moveTo>
                  <a:pt x="46" y="0"/>
                </a:moveTo>
                <a:lnTo>
                  <a:pt x="46" y="27"/>
                </a:lnTo>
                <a:lnTo>
                  <a:pt x="43" y="27"/>
                </a:lnTo>
                <a:lnTo>
                  <a:pt x="40" y="18"/>
                </a:lnTo>
                <a:lnTo>
                  <a:pt x="37" y="12"/>
                </a:lnTo>
                <a:lnTo>
                  <a:pt x="31" y="9"/>
                </a:lnTo>
                <a:lnTo>
                  <a:pt x="25" y="6"/>
                </a:lnTo>
                <a:lnTo>
                  <a:pt x="19" y="6"/>
                </a:lnTo>
                <a:lnTo>
                  <a:pt x="16" y="9"/>
                </a:lnTo>
                <a:lnTo>
                  <a:pt x="13" y="12"/>
                </a:lnTo>
                <a:lnTo>
                  <a:pt x="10" y="15"/>
                </a:lnTo>
                <a:lnTo>
                  <a:pt x="13" y="21"/>
                </a:lnTo>
                <a:lnTo>
                  <a:pt x="13" y="24"/>
                </a:lnTo>
                <a:lnTo>
                  <a:pt x="16" y="27"/>
                </a:lnTo>
                <a:lnTo>
                  <a:pt x="22" y="30"/>
                </a:lnTo>
                <a:lnTo>
                  <a:pt x="34" y="36"/>
                </a:lnTo>
                <a:lnTo>
                  <a:pt x="43" y="42"/>
                </a:lnTo>
                <a:lnTo>
                  <a:pt x="49" y="48"/>
                </a:lnTo>
                <a:lnTo>
                  <a:pt x="52" y="57"/>
                </a:lnTo>
                <a:lnTo>
                  <a:pt x="49" y="67"/>
                </a:lnTo>
                <a:lnTo>
                  <a:pt x="43" y="76"/>
                </a:lnTo>
                <a:lnTo>
                  <a:pt x="34" y="79"/>
                </a:lnTo>
                <a:lnTo>
                  <a:pt x="25" y="82"/>
                </a:lnTo>
                <a:lnTo>
                  <a:pt x="19" y="79"/>
                </a:lnTo>
                <a:lnTo>
                  <a:pt x="10" y="79"/>
                </a:lnTo>
                <a:lnTo>
                  <a:pt x="6" y="79"/>
                </a:lnTo>
                <a:lnTo>
                  <a:pt x="3" y="79"/>
                </a:lnTo>
                <a:lnTo>
                  <a:pt x="3" y="79"/>
                </a:lnTo>
                <a:lnTo>
                  <a:pt x="0" y="82"/>
                </a:lnTo>
                <a:lnTo>
                  <a:pt x="0" y="82"/>
                </a:lnTo>
                <a:lnTo>
                  <a:pt x="0" y="54"/>
                </a:lnTo>
                <a:lnTo>
                  <a:pt x="0" y="54"/>
                </a:lnTo>
                <a:lnTo>
                  <a:pt x="6" y="63"/>
                </a:lnTo>
                <a:lnTo>
                  <a:pt x="10" y="70"/>
                </a:lnTo>
                <a:lnTo>
                  <a:pt x="19" y="73"/>
                </a:lnTo>
                <a:lnTo>
                  <a:pt x="25" y="76"/>
                </a:lnTo>
                <a:lnTo>
                  <a:pt x="31" y="76"/>
                </a:lnTo>
                <a:lnTo>
                  <a:pt x="34" y="73"/>
                </a:lnTo>
                <a:lnTo>
                  <a:pt x="37" y="70"/>
                </a:lnTo>
                <a:lnTo>
                  <a:pt x="40" y="63"/>
                </a:lnTo>
                <a:lnTo>
                  <a:pt x="37" y="57"/>
                </a:lnTo>
                <a:lnTo>
                  <a:pt x="34" y="54"/>
                </a:lnTo>
                <a:lnTo>
                  <a:pt x="31" y="51"/>
                </a:lnTo>
                <a:lnTo>
                  <a:pt x="19" y="45"/>
                </a:lnTo>
                <a:lnTo>
                  <a:pt x="10" y="39"/>
                </a:lnTo>
                <a:lnTo>
                  <a:pt x="3" y="33"/>
                </a:lnTo>
                <a:lnTo>
                  <a:pt x="0" y="30"/>
                </a:lnTo>
                <a:lnTo>
                  <a:pt x="0" y="24"/>
                </a:lnTo>
                <a:lnTo>
                  <a:pt x="0" y="15"/>
                </a:lnTo>
                <a:lnTo>
                  <a:pt x="6" y="6"/>
                </a:lnTo>
                <a:lnTo>
                  <a:pt x="16" y="3"/>
                </a:lnTo>
                <a:lnTo>
                  <a:pt x="25" y="0"/>
                </a:lnTo>
                <a:lnTo>
                  <a:pt x="28" y="3"/>
                </a:lnTo>
                <a:lnTo>
                  <a:pt x="34" y="3"/>
                </a:lnTo>
                <a:lnTo>
                  <a:pt x="37" y="3"/>
                </a:lnTo>
                <a:lnTo>
                  <a:pt x="40" y="6"/>
                </a:lnTo>
                <a:lnTo>
                  <a:pt x="43" y="6"/>
                </a:lnTo>
                <a:lnTo>
                  <a:pt x="43" y="3"/>
                </a:lnTo>
                <a:lnTo>
                  <a:pt x="43" y="3"/>
                </a:lnTo>
                <a:lnTo>
                  <a:pt x="43" y="0"/>
                </a:lnTo>
                <a:lnTo>
                  <a:pt x="46"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6" name="Freeform 170"/>
          <p:cNvSpPr>
            <a:spLocks noEditPoints="1"/>
          </p:cNvSpPr>
          <p:nvPr/>
        </p:nvSpPr>
        <p:spPr bwMode="auto">
          <a:xfrm>
            <a:off x="1851025" y="1339850"/>
            <a:ext cx="101600" cy="130175"/>
          </a:xfrm>
          <a:custGeom>
            <a:avLst/>
            <a:gdLst/>
            <a:ahLst/>
            <a:cxnLst>
              <a:cxn ang="0">
                <a:pos x="12" y="30"/>
              </a:cxn>
              <a:cxn ang="0">
                <a:pos x="16" y="42"/>
              </a:cxn>
              <a:cxn ang="0">
                <a:pos x="19" y="51"/>
              </a:cxn>
              <a:cxn ang="0">
                <a:pos x="22" y="57"/>
              </a:cxn>
              <a:cxn ang="0">
                <a:pos x="28" y="63"/>
              </a:cxn>
              <a:cxn ang="0">
                <a:pos x="34" y="67"/>
              </a:cxn>
              <a:cxn ang="0">
                <a:pos x="40" y="67"/>
              </a:cxn>
              <a:cxn ang="0">
                <a:pos x="49" y="67"/>
              </a:cxn>
              <a:cxn ang="0">
                <a:pos x="55" y="63"/>
              </a:cxn>
              <a:cxn ang="0">
                <a:pos x="58" y="57"/>
              </a:cxn>
              <a:cxn ang="0">
                <a:pos x="64" y="48"/>
              </a:cxn>
              <a:cxn ang="0">
                <a:pos x="64" y="51"/>
              </a:cxn>
              <a:cxn ang="0">
                <a:pos x="61" y="60"/>
              </a:cxn>
              <a:cxn ang="0">
                <a:pos x="55" y="73"/>
              </a:cxn>
              <a:cxn ang="0">
                <a:pos x="49" y="76"/>
              </a:cxn>
              <a:cxn ang="0">
                <a:pos x="43" y="79"/>
              </a:cxn>
              <a:cxn ang="0">
                <a:pos x="34" y="82"/>
              </a:cxn>
              <a:cxn ang="0">
                <a:pos x="25" y="79"/>
              </a:cxn>
              <a:cxn ang="0">
                <a:pos x="19" y="76"/>
              </a:cxn>
              <a:cxn ang="0">
                <a:pos x="9" y="70"/>
              </a:cxn>
              <a:cxn ang="0">
                <a:pos x="6" y="63"/>
              </a:cxn>
              <a:cxn ang="0">
                <a:pos x="3" y="54"/>
              </a:cxn>
              <a:cxn ang="0">
                <a:pos x="0" y="42"/>
              </a:cxn>
              <a:cxn ang="0">
                <a:pos x="3" y="30"/>
              </a:cxn>
              <a:cxn ang="0">
                <a:pos x="6" y="21"/>
              </a:cxn>
              <a:cxn ang="0">
                <a:pos x="12" y="12"/>
              </a:cxn>
              <a:cxn ang="0">
                <a:pos x="19" y="6"/>
              </a:cxn>
              <a:cxn ang="0">
                <a:pos x="28" y="3"/>
              </a:cxn>
              <a:cxn ang="0">
                <a:pos x="37" y="0"/>
              </a:cxn>
              <a:cxn ang="0">
                <a:pos x="43" y="3"/>
              </a:cxn>
              <a:cxn ang="0">
                <a:pos x="52" y="6"/>
              </a:cxn>
              <a:cxn ang="0">
                <a:pos x="58" y="9"/>
              </a:cxn>
              <a:cxn ang="0">
                <a:pos x="61" y="15"/>
              </a:cxn>
              <a:cxn ang="0">
                <a:pos x="64" y="24"/>
              </a:cxn>
              <a:cxn ang="0">
                <a:pos x="64" y="30"/>
              </a:cxn>
              <a:cxn ang="0">
                <a:pos x="12" y="30"/>
              </a:cxn>
              <a:cxn ang="0">
                <a:pos x="12" y="27"/>
              </a:cxn>
              <a:cxn ang="0">
                <a:pos x="46" y="27"/>
              </a:cxn>
              <a:cxn ang="0">
                <a:pos x="46" y="21"/>
              </a:cxn>
              <a:cxn ang="0">
                <a:pos x="46" y="15"/>
              </a:cxn>
              <a:cxn ang="0">
                <a:pos x="43" y="12"/>
              </a:cxn>
              <a:cxn ang="0">
                <a:pos x="40" y="9"/>
              </a:cxn>
              <a:cxn ang="0">
                <a:pos x="37" y="6"/>
              </a:cxn>
              <a:cxn ang="0">
                <a:pos x="31" y="6"/>
              </a:cxn>
              <a:cxn ang="0">
                <a:pos x="25" y="9"/>
              </a:cxn>
              <a:cxn ang="0">
                <a:pos x="19" y="12"/>
              </a:cxn>
              <a:cxn ang="0">
                <a:pos x="16" y="18"/>
              </a:cxn>
              <a:cxn ang="0">
                <a:pos x="12" y="27"/>
              </a:cxn>
            </a:cxnLst>
            <a:rect l="0" t="0" r="r" b="b"/>
            <a:pathLst>
              <a:path w="64" h="82">
                <a:moveTo>
                  <a:pt x="12" y="30"/>
                </a:moveTo>
                <a:lnTo>
                  <a:pt x="16" y="42"/>
                </a:lnTo>
                <a:lnTo>
                  <a:pt x="19" y="51"/>
                </a:lnTo>
                <a:lnTo>
                  <a:pt x="22" y="57"/>
                </a:lnTo>
                <a:lnTo>
                  <a:pt x="28" y="63"/>
                </a:lnTo>
                <a:lnTo>
                  <a:pt x="34" y="67"/>
                </a:lnTo>
                <a:lnTo>
                  <a:pt x="40" y="67"/>
                </a:lnTo>
                <a:lnTo>
                  <a:pt x="49" y="67"/>
                </a:lnTo>
                <a:lnTo>
                  <a:pt x="55" y="63"/>
                </a:lnTo>
                <a:lnTo>
                  <a:pt x="58" y="57"/>
                </a:lnTo>
                <a:lnTo>
                  <a:pt x="64" y="48"/>
                </a:lnTo>
                <a:lnTo>
                  <a:pt x="64" y="51"/>
                </a:lnTo>
                <a:lnTo>
                  <a:pt x="61" y="60"/>
                </a:lnTo>
                <a:lnTo>
                  <a:pt x="55" y="73"/>
                </a:lnTo>
                <a:lnTo>
                  <a:pt x="49" y="76"/>
                </a:lnTo>
                <a:lnTo>
                  <a:pt x="43" y="79"/>
                </a:lnTo>
                <a:lnTo>
                  <a:pt x="34" y="82"/>
                </a:lnTo>
                <a:lnTo>
                  <a:pt x="25" y="79"/>
                </a:lnTo>
                <a:lnTo>
                  <a:pt x="19" y="76"/>
                </a:lnTo>
                <a:lnTo>
                  <a:pt x="9" y="70"/>
                </a:lnTo>
                <a:lnTo>
                  <a:pt x="6" y="63"/>
                </a:lnTo>
                <a:lnTo>
                  <a:pt x="3" y="54"/>
                </a:lnTo>
                <a:lnTo>
                  <a:pt x="0" y="42"/>
                </a:lnTo>
                <a:lnTo>
                  <a:pt x="3" y="30"/>
                </a:lnTo>
                <a:lnTo>
                  <a:pt x="6" y="21"/>
                </a:lnTo>
                <a:lnTo>
                  <a:pt x="12" y="12"/>
                </a:lnTo>
                <a:lnTo>
                  <a:pt x="19" y="6"/>
                </a:lnTo>
                <a:lnTo>
                  <a:pt x="28" y="3"/>
                </a:lnTo>
                <a:lnTo>
                  <a:pt x="37" y="0"/>
                </a:lnTo>
                <a:lnTo>
                  <a:pt x="43" y="3"/>
                </a:lnTo>
                <a:lnTo>
                  <a:pt x="52" y="6"/>
                </a:lnTo>
                <a:lnTo>
                  <a:pt x="58" y="9"/>
                </a:lnTo>
                <a:lnTo>
                  <a:pt x="61" y="15"/>
                </a:lnTo>
                <a:lnTo>
                  <a:pt x="64" y="24"/>
                </a:lnTo>
                <a:lnTo>
                  <a:pt x="64" y="30"/>
                </a:lnTo>
                <a:lnTo>
                  <a:pt x="12" y="30"/>
                </a:lnTo>
                <a:close/>
                <a:moveTo>
                  <a:pt x="12" y="27"/>
                </a:moveTo>
                <a:lnTo>
                  <a:pt x="46" y="27"/>
                </a:lnTo>
                <a:lnTo>
                  <a:pt x="46" y="21"/>
                </a:lnTo>
                <a:lnTo>
                  <a:pt x="46" y="15"/>
                </a:lnTo>
                <a:lnTo>
                  <a:pt x="43" y="12"/>
                </a:lnTo>
                <a:lnTo>
                  <a:pt x="40" y="9"/>
                </a:lnTo>
                <a:lnTo>
                  <a:pt x="37" y="6"/>
                </a:lnTo>
                <a:lnTo>
                  <a:pt x="31" y="6"/>
                </a:lnTo>
                <a:lnTo>
                  <a:pt x="25" y="9"/>
                </a:lnTo>
                <a:lnTo>
                  <a:pt x="19" y="12"/>
                </a:lnTo>
                <a:lnTo>
                  <a:pt x="16" y="18"/>
                </a:lnTo>
                <a:lnTo>
                  <a:pt x="12" y="2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7" name="Freeform 171"/>
          <p:cNvSpPr>
            <a:spLocks/>
          </p:cNvSpPr>
          <p:nvPr/>
        </p:nvSpPr>
        <p:spPr bwMode="auto">
          <a:xfrm>
            <a:off x="1981200" y="1339850"/>
            <a:ext cx="77788" cy="130175"/>
          </a:xfrm>
          <a:custGeom>
            <a:avLst/>
            <a:gdLst/>
            <a:ahLst/>
            <a:cxnLst>
              <a:cxn ang="0">
                <a:pos x="46" y="0"/>
              </a:cxn>
              <a:cxn ang="0">
                <a:pos x="46" y="27"/>
              </a:cxn>
              <a:cxn ang="0">
                <a:pos x="43" y="27"/>
              </a:cxn>
              <a:cxn ang="0">
                <a:pos x="40" y="18"/>
              </a:cxn>
              <a:cxn ang="0">
                <a:pos x="34" y="12"/>
              </a:cxn>
              <a:cxn ang="0">
                <a:pos x="31" y="9"/>
              </a:cxn>
              <a:cxn ang="0">
                <a:pos x="22" y="6"/>
              </a:cxn>
              <a:cxn ang="0">
                <a:pos x="19" y="6"/>
              </a:cxn>
              <a:cxn ang="0">
                <a:pos x="13" y="9"/>
              </a:cxn>
              <a:cxn ang="0">
                <a:pos x="10" y="12"/>
              </a:cxn>
              <a:cxn ang="0">
                <a:pos x="10" y="15"/>
              </a:cxn>
              <a:cxn ang="0">
                <a:pos x="10" y="21"/>
              </a:cxn>
              <a:cxn ang="0">
                <a:pos x="13" y="24"/>
              </a:cxn>
              <a:cxn ang="0">
                <a:pos x="16" y="27"/>
              </a:cxn>
              <a:cxn ang="0">
                <a:pos x="22" y="30"/>
              </a:cxn>
              <a:cxn ang="0">
                <a:pos x="34" y="36"/>
              </a:cxn>
              <a:cxn ang="0">
                <a:pos x="43" y="42"/>
              </a:cxn>
              <a:cxn ang="0">
                <a:pos x="49" y="48"/>
              </a:cxn>
              <a:cxn ang="0">
                <a:pos x="49" y="57"/>
              </a:cxn>
              <a:cxn ang="0">
                <a:pos x="49" y="67"/>
              </a:cxn>
              <a:cxn ang="0">
                <a:pos x="43" y="76"/>
              </a:cxn>
              <a:cxn ang="0">
                <a:pos x="34" y="79"/>
              </a:cxn>
              <a:cxn ang="0">
                <a:pos x="25" y="82"/>
              </a:cxn>
              <a:cxn ang="0">
                <a:pos x="16" y="79"/>
              </a:cxn>
              <a:cxn ang="0">
                <a:pos x="10" y="79"/>
              </a:cxn>
              <a:cxn ang="0">
                <a:pos x="7" y="79"/>
              </a:cxn>
              <a:cxn ang="0">
                <a:pos x="4" y="79"/>
              </a:cxn>
              <a:cxn ang="0">
                <a:pos x="4" y="79"/>
              </a:cxn>
              <a:cxn ang="0">
                <a:pos x="0" y="82"/>
              </a:cxn>
              <a:cxn ang="0">
                <a:pos x="0" y="82"/>
              </a:cxn>
              <a:cxn ang="0">
                <a:pos x="0" y="54"/>
              </a:cxn>
              <a:cxn ang="0">
                <a:pos x="0" y="54"/>
              </a:cxn>
              <a:cxn ang="0">
                <a:pos x="4" y="63"/>
              </a:cxn>
              <a:cxn ang="0">
                <a:pos x="10" y="70"/>
              </a:cxn>
              <a:cxn ang="0">
                <a:pos x="16" y="73"/>
              </a:cxn>
              <a:cxn ang="0">
                <a:pos x="25" y="76"/>
              </a:cxn>
              <a:cxn ang="0">
                <a:pos x="31" y="76"/>
              </a:cxn>
              <a:cxn ang="0">
                <a:pos x="34" y="73"/>
              </a:cxn>
              <a:cxn ang="0">
                <a:pos x="37" y="70"/>
              </a:cxn>
              <a:cxn ang="0">
                <a:pos x="37" y="63"/>
              </a:cxn>
              <a:cxn ang="0">
                <a:pos x="37" y="57"/>
              </a:cxn>
              <a:cxn ang="0">
                <a:pos x="34" y="54"/>
              </a:cxn>
              <a:cxn ang="0">
                <a:pos x="28" y="51"/>
              </a:cxn>
              <a:cxn ang="0">
                <a:pos x="19" y="45"/>
              </a:cxn>
              <a:cxn ang="0">
                <a:pos x="10" y="39"/>
              </a:cxn>
              <a:cxn ang="0">
                <a:pos x="4" y="33"/>
              </a:cxn>
              <a:cxn ang="0">
                <a:pos x="0" y="30"/>
              </a:cxn>
              <a:cxn ang="0">
                <a:pos x="0" y="24"/>
              </a:cxn>
              <a:cxn ang="0">
                <a:pos x="0" y="15"/>
              </a:cxn>
              <a:cxn ang="0">
                <a:pos x="7" y="6"/>
              </a:cxn>
              <a:cxn ang="0">
                <a:pos x="13" y="3"/>
              </a:cxn>
              <a:cxn ang="0">
                <a:pos x="22" y="0"/>
              </a:cxn>
              <a:cxn ang="0">
                <a:pos x="28" y="3"/>
              </a:cxn>
              <a:cxn ang="0">
                <a:pos x="34" y="3"/>
              </a:cxn>
              <a:cxn ang="0">
                <a:pos x="37" y="3"/>
              </a:cxn>
              <a:cxn ang="0">
                <a:pos x="40" y="6"/>
              </a:cxn>
              <a:cxn ang="0">
                <a:pos x="40" y="6"/>
              </a:cxn>
              <a:cxn ang="0">
                <a:pos x="43" y="3"/>
              </a:cxn>
              <a:cxn ang="0">
                <a:pos x="43" y="3"/>
              </a:cxn>
              <a:cxn ang="0">
                <a:pos x="43" y="0"/>
              </a:cxn>
              <a:cxn ang="0">
                <a:pos x="46" y="0"/>
              </a:cxn>
            </a:cxnLst>
            <a:rect l="0" t="0" r="r" b="b"/>
            <a:pathLst>
              <a:path w="49" h="82">
                <a:moveTo>
                  <a:pt x="46" y="0"/>
                </a:moveTo>
                <a:lnTo>
                  <a:pt x="46" y="27"/>
                </a:lnTo>
                <a:lnTo>
                  <a:pt x="43" y="27"/>
                </a:lnTo>
                <a:lnTo>
                  <a:pt x="40" y="18"/>
                </a:lnTo>
                <a:lnTo>
                  <a:pt x="34" y="12"/>
                </a:lnTo>
                <a:lnTo>
                  <a:pt x="31" y="9"/>
                </a:lnTo>
                <a:lnTo>
                  <a:pt x="22" y="6"/>
                </a:lnTo>
                <a:lnTo>
                  <a:pt x="19" y="6"/>
                </a:lnTo>
                <a:lnTo>
                  <a:pt x="13" y="9"/>
                </a:lnTo>
                <a:lnTo>
                  <a:pt x="10" y="12"/>
                </a:lnTo>
                <a:lnTo>
                  <a:pt x="10" y="15"/>
                </a:lnTo>
                <a:lnTo>
                  <a:pt x="10" y="21"/>
                </a:lnTo>
                <a:lnTo>
                  <a:pt x="13" y="24"/>
                </a:lnTo>
                <a:lnTo>
                  <a:pt x="16" y="27"/>
                </a:lnTo>
                <a:lnTo>
                  <a:pt x="22" y="30"/>
                </a:lnTo>
                <a:lnTo>
                  <a:pt x="34" y="36"/>
                </a:lnTo>
                <a:lnTo>
                  <a:pt x="43" y="42"/>
                </a:lnTo>
                <a:lnTo>
                  <a:pt x="49" y="48"/>
                </a:lnTo>
                <a:lnTo>
                  <a:pt x="49" y="57"/>
                </a:lnTo>
                <a:lnTo>
                  <a:pt x="49" y="67"/>
                </a:lnTo>
                <a:lnTo>
                  <a:pt x="43" y="76"/>
                </a:lnTo>
                <a:lnTo>
                  <a:pt x="34" y="79"/>
                </a:lnTo>
                <a:lnTo>
                  <a:pt x="25" y="82"/>
                </a:lnTo>
                <a:lnTo>
                  <a:pt x="16" y="79"/>
                </a:lnTo>
                <a:lnTo>
                  <a:pt x="10" y="79"/>
                </a:lnTo>
                <a:lnTo>
                  <a:pt x="7" y="79"/>
                </a:lnTo>
                <a:lnTo>
                  <a:pt x="4" y="79"/>
                </a:lnTo>
                <a:lnTo>
                  <a:pt x="4" y="79"/>
                </a:lnTo>
                <a:lnTo>
                  <a:pt x="0" y="82"/>
                </a:lnTo>
                <a:lnTo>
                  <a:pt x="0" y="82"/>
                </a:lnTo>
                <a:lnTo>
                  <a:pt x="0" y="54"/>
                </a:lnTo>
                <a:lnTo>
                  <a:pt x="0" y="54"/>
                </a:lnTo>
                <a:lnTo>
                  <a:pt x="4" y="63"/>
                </a:lnTo>
                <a:lnTo>
                  <a:pt x="10" y="70"/>
                </a:lnTo>
                <a:lnTo>
                  <a:pt x="16" y="73"/>
                </a:lnTo>
                <a:lnTo>
                  <a:pt x="25" y="76"/>
                </a:lnTo>
                <a:lnTo>
                  <a:pt x="31" y="76"/>
                </a:lnTo>
                <a:lnTo>
                  <a:pt x="34" y="73"/>
                </a:lnTo>
                <a:lnTo>
                  <a:pt x="37" y="70"/>
                </a:lnTo>
                <a:lnTo>
                  <a:pt x="37" y="63"/>
                </a:lnTo>
                <a:lnTo>
                  <a:pt x="37" y="57"/>
                </a:lnTo>
                <a:lnTo>
                  <a:pt x="34" y="54"/>
                </a:lnTo>
                <a:lnTo>
                  <a:pt x="28" y="51"/>
                </a:lnTo>
                <a:lnTo>
                  <a:pt x="19" y="45"/>
                </a:lnTo>
                <a:lnTo>
                  <a:pt x="10" y="39"/>
                </a:lnTo>
                <a:lnTo>
                  <a:pt x="4" y="33"/>
                </a:lnTo>
                <a:lnTo>
                  <a:pt x="0" y="30"/>
                </a:lnTo>
                <a:lnTo>
                  <a:pt x="0" y="24"/>
                </a:lnTo>
                <a:lnTo>
                  <a:pt x="0" y="15"/>
                </a:lnTo>
                <a:lnTo>
                  <a:pt x="7" y="6"/>
                </a:lnTo>
                <a:lnTo>
                  <a:pt x="13" y="3"/>
                </a:lnTo>
                <a:lnTo>
                  <a:pt x="22" y="0"/>
                </a:lnTo>
                <a:lnTo>
                  <a:pt x="28" y="3"/>
                </a:lnTo>
                <a:lnTo>
                  <a:pt x="34" y="3"/>
                </a:lnTo>
                <a:lnTo>
                  <a:pt x="37" y="3"/>
                </a:lnTo>
                <a:lnTo>
                  <a:pt x="40" y="6"/>
                </a:lnTo>
                <a:lnTo>
                  <a:pt x="40" y="6"/>
                </a:lnTo>
                <a:lnTo>
                  <a:pt x="43" y="3"/>
                </a:lnTo>
                <a:lnTo>
                  <a:pt x="43" y="3"/>
                </a:lnTo>
                <a:lnTo>
                  <a:pt x="43" y="0"/>
                </a:lnTo>
                <a:lnTo>
                  <a:pt x="46"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8" name="Freeform 172"/>
          <p:cNvSpPr>
            <a:spLocks/>
          </p:cNvSpPr>
          <p:nvPr/>
        </p:nvSpPr>
        <p:spPr bwMode="auto">
          <a:xfrm>
            <a:off x="1223963" y="6337300"/>
            <a:ext cx="192087" cy="182563"/>
          </a:xfrm>
          <a:custGeom>
            <a:avLst/>
            <a:gdLst/>
            <a:ahLst/>
            <a:cxnLst>
              <a:cxn ang="0">
                <a:pos x="0" y="0"/>
              </a:cxn>
              <a:cxn ang="0">
                <a:pos x="30" y="0"/>
              </a:cxn>
              <a:cxn ang="0">
                <a:pos x="100" y="88"/>
              </a:cxn>
              <a:cxn ang="0">
                <a:pos x="100" y="21"/>
              </a:cxn>
              <a:cxn ang="0">
                <a:pos x="100" y="12"/>
              </a:cxn>
              <a:cxn ang="0">
                <a:pos x="97" y="6"/>
              </a:cxn>
              <a:cxn ang="0">
                <a:pos x="94" y="3"/>
              </a:cxn>
              <a:cxn ang="0">
                <a:pos x="88" y="3"/>
              </a:cxn>
              <a:cxn ang="0">
                <a:pos x="85" y="3"/>
              </a:cxn>
              <a:cxn ang="0">
                <a:pos x="85" y="0"/>
              </a:cxn>
              <a:cxn ang="0">
                <a:pos x="121" y="0"/>
              </a:cxn>
              <a:cxn ang="0">
                <a:pos x="121" y="3"/>
              </a:cxn>
              <a:cxn ang="0">
                <a:pos x="118" y="3"/>
              </a:cxn>
              <a:cxn ang="0">
                <a:pos x="112" y="3"/>
              </a:cxn>
              <a:cxn ang="0">
                <a:pos x="109" y="9"/>
              </a:cxn>
              <a:cxn ang="0">
                <a:pos x="106" y="12"/>
              </a:cxn>
              <a:cxn ang="0">
                <a:pos x="106" y="21"/>
              </a:cxn>
              <a:cxn ang="0">
                <a:pos x="106" y="115"/>
              </a:cxn>
              <a:cxn ang="0">
                <a:pos x="103" y="115"/>
              </a:cxn>
              <a:cxn ang="0">
                <a:pos x="30" y="27"/>
              </a:cxn>
              <a:cxn ang="0">
                <a:pos x="30" y="94"/>
              </a:cxn>
              <a:cxn ang="0">
                <a:pos x="30" y="103"/>
              </a:cxn>
              <a:cxn ang="0">
                <a:pos x="30" y="109"/>
              </a:cxn>
              <a:cxn ang="0">
                <a:pos x="36" y="112"/>
              </a:cxn>
              <a:cxn ang="0">
                <a:pos x="39" y="112"/>
              </a:cxn>
              <a:cxn ang="0">
                <a:pos x="45" y="112"/>
              </a:cxn>
              <a:cxn ang="0">
                <a:pos x="45" y="115"/>
              </a:cxn>
              <a:cxn ang="0">
                <a:pos x="6" y="115"/>
              </a:cxn>
              <a:cxn ang="0">
                <a:pos x="6" y="112"/>
              </a:cxn>
              <a:cxn ang="0">
                <a:pos x="9" y="112"/>
              </a:cxn>
              <a:cxn ang="0">
                <a:pos x="15" y="112"/>
              </a:cxn>
              <a:cxn ang="0">
                <a:pos x="21" y="109"/>
              </a:cxn>
              <a:cxn ang="0">
                <a:pos x="21" y="103"/>
              </a:cxn>
              <a:cxn ang="0">
                <a:pos x="21" y="94"/>
              </a:cxn>
              <a:cxn ang="0">
                <a:pos x="21" y="18"/>
              </a:cxn>
              <a:cxn ang="0">
                <a:pos x="18" y="12"/>
              </a:cxn>
              <a:cxn ang="0">
                <a:pos x="15" y="9"/>
              </a:cxn>
              <a:cxn ang="0">
                <a:pos x="12" y="6"/>
              </a:cxn>
              <a:cxn ang="0">
                <a:pos x="6" y="6"/>
              </a:cxn>
              <a:cxn ang="0">
                <a:pos x="3" y="6"/>
              </a:cxn>
              <a:cxn ang="0">
                <a:pos x="0" y="6"/>
              </a:cxn>
              <a:cxn ang="0">
                <a:pos x="0" y="0"/>
              </a:cxn>
            </a:cxnLst>
            <a:rect l="0" t="0" r="r" b="b"/>
            <a:pathLst>
              <a:path w="121" h="115">
                <a:moveTo>
                  <a:pt x="0" y="0"/>
                </a:moveTo>
                <a:lnTo>
                  <a:pt x="30" y="0"/>
                </a:lnTo>
                <a:lnTo>
                  <a:pt x="100" y="88"/>
                </a:lnTo>
                <a:lnTo>
                  <a:pt x="100" y="21"/>
                </a:lnTo>
                <a:lnTo>
                  <a:pt x="100" y="12"/>
                </a:lnTo>
                <a:lnTo>
                  <a:pt x="97" y="6"/>
                </a:lnTo>
                <a:lnTo>
                  <a:pt x="94" y="3"/>
                </a:lnTo>
                <a:lnTo>
                  <a:pt x="88" y="3"/>
                </a:lnTo>
                <a:lnTo>
                  <a:pt x="85" y="3"/>
                </a:lnTo>
                <a:lnTo>
                  <a:pt x="85" y="0"/>
                </a:lnTo>
                <a:lnTo>
                  <a:pt x="121" y="0"/>
                </a:lnTo>
                <a:lnTo>
                  <a:pt x="121" y="3"/>
                </a:lnTo>
                <a:lnTo>
                  <a:pt x="118" y="3"/>
                </a:lnTo>
                <a:lnTo>
                  <a:pt x="112" y="3"/>
                </a:lnTo>
                <a:lnTo>
                  <a:pt x="109" y="9"/>
                </a:lnTo>
                <a:lnTo>
                  <a:pt x="106" y="12"/>
                </a:lnTo>
                <a:lnTo>
                  <a:pt x="106" y="21"/>
                </a:lnTo>
                <a:lnTo>
                  <a:pt x="106" y="115"/>
                </a:lnTo>
                <a:lnTo>
                  <a:pt x="103" y="115"/>
                </a:lnTo>
                <a:lnTo>
                  <a:pt x="30" y="27"/>
                </a:lnTo>
                <a:lnTo>
                  <a:pt x="30" y="94"/>
                </a:lnTo>
                <a:lnTo>
                  <a:pt x="30" y="103"/>
                </a:lnTo>
                <a:lnTo>
                  <a:pt x="30" y="109"/>
                </a:lnTo>
                <a:lnTo>
                  <a:pt x="36" y="112"/>
                </a:lnTo>
                <a:lnTo>
                  <a:pt x="39" y="112"/>
                </a:lnTo>
                <a:lnTo>
                  <a:pt x="45" y="112"/>
                </a:lnTo>
                <a:lnTo>
                  <a:pt x="45" y="115"/>
                </a:lnTo>
                <a:lnTo>
                  <a:pt x="6" y="115"/>
                </a:lnTo>
                <a:lnTo>
                  <a:pt x="6" y="112"/>
                </a:lnTo>
                <a:lnTo>
                  <a:pt x="9" y="112"/>
                </a:lnTo>
                <a:lnTo>
                  <a:pt x="15" y="112"/>
                </a:lnTo>
                <a:lnTo>
                  <a:pt x="21" y="109"/>
                </a:lnTo>
                <a:lnTo>
                  <a:pt x="21" y="103"/>
                </a:lnTo>
                <a:lnTo>
                  <a:pt x="21" y="94"/>
                </a:lnTo>
                <a:lnTo>
                  <a:pt x="21" y="18"/>
                </a:lnTo>
                <a:lnTo>
                  <a:pt x="18" y="12"/>
                </a:lnTo>
                <a:lnTo>
                  <a:pt x="15" y="9"/>
                </a:lnTo>
                <a:lnTo>
                  <a:pt x="12" y="6"/>
                </a:lnTo>
                <a:lnTo>
                  <a:pt x="6" y="6"/>
                </a:lnTo>
                <a:lnTo>
                  <a:pt x="3" y="6"/>
                </a:lnTo>
                <a:lnTo>
                  <a:pt x="0" y="6"/>
                </a:lnTo>
                <a:lnTo>
                  <a:pt x="0"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89" name="Freeform 173"/>
          <p:cNvSpPr>
            <a:spLocks/>
          </p:cNvSpPr>
          <p:nvPr/>
        </p:nvSpPr>
        <p:spPr bwMode="auto">
          <a:xfrm>
            <a:off x="1425575" y="6399213"/>
            <a:ext cx="131763" cy="120650"/>
          </a:xfrm>
          <a:custGeom>
            <a:avLst/>
            <a:gdLst/>
            <a:ahLst/>
            <a:cxnLst>
              <a:cxn ang="0">
                <a:pos x="70" y="0"/>
              </a:cxn>
              <a:cxn ang="0">
                <a:pos x="70" y="46"/>
              </a:cxn>
              <a:cxn ang="0">
                <a:pos x="70" y="58"/>
              </a:cxn>
              <a:cxn ang="0">
                <a:pos x="70" y="64"/>
              </a:cxn>
              <a:cxn ang="0">
                <a:pos x="73" y="64"/>
              </a:cxn>
              <a:cxn ang="0">
                <a:pos x="73" y="67"/>
              </a:cxn>
              <a:cxn ang="0">
                <a:pos x="73" y="67"/>
              </a:cxn>
              <a:cxn ang="0">
                <a:pos x="76" y="67"/>
              </a:cxn>
              <a:cxn ang="0">
                <a:pos x="76" y="67"/>
              </a:cxn>
              <a:cxn ang="0">
                <a:pos x="80" y="67"/>
              </a:cxn>
              <a:cxn ang="0">
                <a:pos x="83" y="67"/>
              </a:cxn>
              <a:cxn ang="0">
                <a:pos x="61" y="76"/>
              </a:cxn>
              <a:cxn ang="0">
                <a:pos x="55" y="76"/>
              </a:cxn>
              <a:cxn ang="0">
                <a:pos x="55" y="61"/>
              </a:cxn>
              <a:cxn ang="0">
                <a:pos x="49" y="67"/>
              </a:cxn>
              <a:cxn ang="0">
                <a:pos x="46" y="73"/>
              </a:cxn>
              <a:cxn ang="0">
                <a:pos x="40" y="73"/>
              </a:cxn>
              <a:cxn ang="0">
                <a:pos x="37" y="76"/>
              </a:cxn>
              <a:cxn ang="0">
                <a:pos x="31" y="76"/>
              </a:cxn>
              <a:cxn ang="0">
                <a:pos x="25" y="76"/>
              </a:cxn>
              <a:cxn ang="0">
                <a:pos x="19" y="73"/>
              </a:cxn>
              <a:cxn ang="0">
                <a:pos x="16" y="70"/>
              </a:cxn>
              <a:cxn ang="0">
                <a:pos x="13" y="64"/>
              </a:cxn>
              <a:cxn ang="0">
                <a:pos x="10" y="58"/>
              </a:cxn>
              <a:cxn ang="0">
                <a:pos x="10" y="49"/>
              </a:cxn>
              <a:cxn ang="0">
                <a:pos x="10" y="12"/>
              </a:cxn>
              <a:cxn ang="0">
                <a:pos x="10" y="9"/>
              </a:cxn>
              <a:cxn ang="0">
                <a:pos x="10" y="6"/>
              </a:cxn>
              <a:cxn ang="0">
                <a:pos x="10" y="3"/>
              </a:cxn>
              <a:cxn ang="0">
                <a:pos x="6" y="3"/>
              </a:cxn>
              <a:cxn ang="0">
                <a:pos x="3" y="0"/>
              </a:cxn>
              <a:cxn ang="0">
                <a:pos x="0" y="0"/>
              </a:cxn>
              <a:cxn ang="0">
                <a:pos x="0" y="0"/>
              </a:cxn>
              <a:cxn ang="0">
                <a:pos x="25" y="0"/>
              </a:cxn>
              <a:cxn ang="0">
                <a:pos x="25" y="49"/>
              </a:cxn>
              <a:cxn ang="0">
                <a:pos x="25" y="58"/>
              </a:cxn>
              <a:cxn ang="0">
                <a:pos x="28" y="64"/>
              </a:cxn>
              <a:cxn ang="0">
                <a:pos x="34" y="67"/>
              </a:cxn>
              <a:cxn ang="0">
                <a:pos x="37" y="67"/>
              </a:cxn>
              <a:cxn ang="0">
                <a:pos x="40" y="67"/>
              </a:cxn>
              <a:cxn ang="0">
                <a:pos x="46" y="64"/>
              </a:cxn>
              <a:cxn ang="0">
                <a:pos x="52" y="61"/>
              </a:cxn>
              <a:cxn ang="0">
                <a:pos x="55" y="55"/>
              </a:cxn>
              <a:cxn ang="0">
                <a:pos x="55" y="12"/>
              </a:cxn>
              <a:cxn ang="0">
                <a:pos x="55" y="6"/>
              </a:cxn>
              <a:cxn ang="0">
                <a:pos x="55" y="3"/>
              </a:cxn>
              <a:cxn ang="0">
                <a:pos x="52" y="3"/>
              </a:cxn>
              <a:cxn ang="0">
                <a:pos x="46" y="0"/>
              </a:cxn>
              <a:cxn ang="0">
                <a:pos x="46" y="0"/>
              </a:cxn>
              <a:cxn ang="0">
                <a:pos x="70" y="0"/>
              </a:cxn>
            </a:cxnLst>
            <a:rect l="0" t="0" r="r" b="b"/>
            <a:pathLst>
              <a:path w="83" h="76">
                <a:moveTo>
                  <a:pt x="70" y="0"/>
                </a:moveTo>
                <a:lnTo>
                  <a:pt x="70" y="46"/>
                </a:lnTo>
                <a:lnTo>
                  <a:pt x="70" y="58"/>
                </a:lnTo>
                <a:lnTo>
                  <a:pt x="70" y="64"/>
                </a:lnTo>
                <a:lnTo>
                  <a:pt x="73" y="64"/>
                </a:lnTo>
                <a:lnTo>
                  <a:pt x="73" y="67"/>
                </a:lnTo>
                <a:lnTo>
                  <a:pt x="73" y="67"/>
                </a:lnTo>
                <a:lnTo>
                  <a:pt x="76" y="67"/>
                </a:lnTo>
                <a:lnTo>
                  <a:pt x="76" y="67"/>
                </a:lnTo>
                <a:lnTo>
                  <a:pt x="80" y="67"/>
                </a:lnTo>
                <a:lnTo>
                  <a:pt x="83" y="67"/>
                </a:lnTo>
                <a:lnTo>
                  <a:pt x="61" y="76"/>
                </a:lnTo>
                <a:lnTo>
                  <a:pt x="55" y="76"/>
                </a:lnTo>
                <a:lnTo>
                  <a:pt x="55" y="61"/>
                </a:lnTo>
                <a:lnTo>
                  <a:pt x="49" y="67"/>
                </a:lnTo>
                <a:lnTo>
                  <a:pt x="46" y="73"/>
                </a:lnTo>
                <a:lnTo>
                  <a:pt x="40" y="73"/>
                </a:lnTo>
                <a:lnTo>
                  <a:pt x="37" y="76"/>
                </a:lnTo>
                <a:lnTo>
                  <a:pt x="31" y="76"/>
                </a:lnTo>
                <a:lnTo>
                  <a:pt x="25" y="76"/>
                </a:lnTo>
                <a:lnTo>
                  <a:pt x="19" y="73"/>
                </a:lnTo>
                <a:lnTo>
                  <a:pt x="16" y="70"/>
                </a:lnTo>
                <a:lnTo>
                  <a:pt x="13" y="64"/>
                </a:lnTo>
                <a:lnTo>
                  <a:pt x="10" y="58"/>
                </a:lnTo>
                <a:lnTo>
                  <a:pt x="10" y="49"/>
                </a:lnTo>
                <a:lnTo>
                  <a:pt x="10" y="12"/>
                </a:lnTo>
                <a:lnTo>
                  <a:pt x="10" y="9"/>
                </a:lnTo>
                <a:lnTo>
                  <a:pt x="10" y="6"/>
                </a:lnTo>
                <a:lnTo>
                  <a:pt x="10" y="3"/>
                </a:lnTo>
                <a:lnTo>
                  <a:pt x="6" y="3"/>
                </a:lnTo>
                <a:lnTo>
                  <a:pt x="3" y="0"/>
                </a:lnTo>
                <a:lnTo>
                  <a:pt x="0" y="0"/>
                </a:lnTo>
                <a:lnTo>
                  <a:pt x="0" y="0"/>
                </a:lnTo>
                <a:lnTo>
                  <a:pt x="25" y="0"/>
                </a:lnTo>
                <a:lnTo>
                  <a:pt x="25" y="49"/>
                </a:lnTo>
                <a:lnTo>
                  <a:pt x="25" y="58"/>
                </a:lnTo>
                <a:lnTo>
                  <a:pt x="28" y="64"/>
                </a:lnTo>
                <a:lnTo>
                  <a:pt x="34" y="67"/>
                </a:lnTo>
                <a:lnTo>
                  <a:pt x="37" y="67"/>
                </a:lnTo>
                <a:lnTo>
                  <a:pt x="40" y="67"/>
                </a:lnTo>
                <a:lnTo>
                  <a:pt x="46" y="64"/>
                </a:lnTo>
                <a:lnTo>
                  <a:pt x="52" y="61"/>
                </a:lnTo>
                <a:lnTo>
                  <a:pt x="55" y="55"/>
                </a:lnTo>
                <a:lnTo>
                  <a:pt x="55" y="12"/>
                </a:lnTo>
                <a:lnTo>
                  <a:pt x="55" y="6"/>
                </a:lnTo>
                <a:lnTo>
                  <a:pt x="55" y="3"/>
                </a:lnTo>
                <a:lnTo>
                  <a:pt x="52" y="3"/>
                </a:lnTo>
                <a:lnTo>
                  <a:pt x="46" y="0"/>
                </a:lnTo>
                <a:lnTo>
                  <a:pt x="46" y="0"/>
                </a:lnTo>
                <a:lnTo>
                  <a:pt x="70"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0" name="Freeform 174"/>
          <p:cNvSpPr>
            <a:spLocks/>
          </p:cNvSpPr>
          <p:nvPr/>
        </p:nvSpPr>
        <p:spPr bwMode="auto">
          <a:xfrm>
            <a:off x="1562100" y="6394450"/>
            <a:ext cx="201613" cy="125413"/>
          </a:xfrm>
          <a:custGeom>
            <a:avLst/>
            <a:gdLst/>
            <a:ahLst/>
            <a:cxnLst>
              <a:cxn ang="0">
                <a:pos x="30" y="12"/>
              </a:cxn>
              <a:cxn ang="0">
                <a:pos x="33" y="6"/>
              </a:cxn>
              <a:cxn ang="0">
                <a:pos x="42" y="3"/>
              </a:cxn>
              <a:cxn ang="0">
                <a:pos x="51" y="0"/>
              </a:cxn>
              <a:cxn ang="0">
                <a:pos x="64" y="6"/>
              </a:cxn>
              <a:cxn ang="0">
                <a:pos x="70" y="18"/>
              </a:cxn>
              <a:cxn ang="0">
                <a:pos x="85" y="3"/>
              </a:cxn>
              <a:cxn ang="0">
                <a:pos x="97" y="0"/>
              </a:cxn>
              <a:cxn ang="0">
                <a:pos x="106" y="3"/>
              </a:cxn>
              <a:cxn ang="0">
                <a:pos x="115" y="12"/>
              </a:cxn>
              <a:cxn ang="0">
                <a:pos x="115" y="27"/>
              </a:cxn>
              <a:cxn ang="0">
                <a:pos x="115" y="67"/>
              </a:cxn>
              <a:cxn ang="0">
                <a:pos x="118" y="73"/>
              </a:cxn>
              <a:cxn ang="0">
                <a:pos x="121" y="76"/>
              </a:cxn>
              <a:cxn ang="0">
                <a:pos x="127" y="79"/>
              </a:cxn>
              <a:cxn ang="0">
                <a:pos x="91" y="76"/>
              </a:cxn>
              <a:cxn ang="0">
                <a:pos x="97" y="76"/>
              </a:cxn>
              <a:cxn ang="0">
                <a:pos x="100" y="73"/>
              </a:cxn>
              <a:cxn ang="0">
                <a:pos x="103" y="67"/>
              </a:cxn>
              <a:cxn ang="0">
                <a:pos x="103" y="31"/>
              </a:cxn>
              <a:cxn ang="0">
                <a:pos x="100" y="15"/>
              </a:cxn>
              <a:cxn ang="0">
                <a:pos x="91" y="12"/>
              </a:cxn>
              <a:cxn ang="0">
                <a:pos x="82" y="12"/>
              </a:cxn>
              <a:cxn ang="0">
                <a:pos x="70" y="21"/>
              </a:cxn>
              <a:cxn ang="0">
                <a:pos x="70" y="24"/>
              </a:cxn>
              <a:cxn ang="0">
                <a:pos x="70" y="67"/>
              </a:cxn>
              <a:cxn ang="0">
                <a:pos x="73" y="73"/>
              </a:cxn>
              <a:cxn ang="0">
                <a:pos x="76" y="76"/>
              </a:cxn>
              <a:cxn ang="0">
                <a:pos x="82" y="79"/>
              </a:cxn>
              <a:cxn ang="0">
                <a:pos x="45" y="76"/>
              </a:cxn>
              <a:cxn ang="0">
                <a:pos x="51" y="76"/>
              </a:cxn>
              <a:cxn ang="0">
                <a:pos x="54" y="70"/>
              </a:cxn>
              <a:cxn ang="0">
                <a:pos x="54" y="61"/>
              </a:cxn>
              <a:cxn ang="0">
                <a:pos x="54" y="21"/>
              </a:cxn>
              <a:cxn ang="0">
                <a:pos x="48" y="12"/>
              </a:cxn>
              <a:cxn ang="0">
                <a:pos x="39" y="12"/>
              </a:cxn>
              <a:cxn ang="0">
                <a:pos x="27" y="18"/>
              </a:cxn>
              <a:cxn ang="0">
                <a:pos x="24" y="61"/>
              </a:cxn>
              <a:cxn ang="0">
                <a:pos x="24" y="73"/>
              </a:cxn>
              <a:cxn ang="0">
                <a:pos x="27" y="76"/>
              </a:cxn>
              <a:cxn ang="0">
                <a:pos x="33" y="76"/>
              </a:cxn>
              <a:cxn ang="0">
                <a:pos x="0" y="79"/>
              </a:cxn>
              <a:cxn ang="0">
                <a:pos x="3" y="76"/>
              </a:cxn>
              <a:cxn ang="0">
                <a:pos x="9" y="73"/>
              </a:cxn>
              <a:cxn ang="0">
                <a:pos x="9" y="67"/>
              </a:cxn>
              <a:cxn ang="0">
                <a:pos x="9" y="34"/>
              </a:cxn>
              <a:cxn ang="0">
                <a:pos x="9" y="15"/>
              </a:cxn>
              <a:cxn ang="0">
                <a:pos x="9" y="12"/>
              </a:cxn>
              <a:cxn ang="0">
                <a:pos x="6" y="9"/>
              </a:cxn>
              <a:cxn ang="0">
                <a:pos x="0" y="12"/>
              </a:cxn>
              <a:cxn ang="0">
                <a:pos x="21" y="0"/>
              </a:cxn>
              <a:cxn ang="0">
                <a:pos x="24" y="18"/>
              </a:cxn>
            </a:cxnLst>
            <a:rect l="0" t="0" r="r" b="b"/>
            <a:pathLst>
              <a:path w="127" h="79">
                <a:moveTo>
                  <a:pt x="24" y="18"/>
                </a:moveTo>
                <a:lnTo>
                  <a:pt x="30" y="12"/>
                </a:lnTo>
                <a:lnTo>
                  <a:pt x="33" y="9"/>
                </a:lnTo>
                <a:lnTo>
                  <a:pt x="33" y="6"/>
                </a:lnTo>
                <a:lnTo>
                  <a:pt x="36" y="3"/>
                </a:lnTo>
                <a:lnTo>
                  <a:pt x="42" y="3"/>
                </a:lnTo>
                <a:lnTo>
                  <a:pt x="45" y="0"/>
                </a:lnTo>
                <a:lnTo>
                  <a:pt x="51" y="0"/>
                </a:lnTo>
                <a:lnTo>
                  <a:pt x="57" y="3"/>
                </a:lnTo>
                <a:lnTo>
                  <a:pt x="64" y="6"/>
                </a:lnTo>
                <a:lnTo>
                  <a:pt x="67" y="9"/>
                </a:lnTo>
                <a:lnTo>
                  <a:pt x="70" y="18"/>
                </a:lnTo>
                <a:lnTo>
                  <a:pt x="79" y="9"/>
                </a:lnTo>
                <a:lnTo>
                  <a:pt x="85" y="3"/>
                </a:lnTo>
                <a:lnTo>
                  <a:pt x="91" y="0"/>
                </a:lnTo>
                <a:lnTo>
                  <a:pt x="97" y="0"/>
                </a:lnTo>
                <a:lnTo>
                  <a:pt x="103" y="0"/>
                </a:lnTo>
                <a:lnTo>
                  <a:pt x="106" y="3"/>
                </a:lnTo>
                <a:lnTo>
                  <a:pt x="112" y="9"/>
                </a:lnTo>
                <a:lnTo>
                  <a:pt x="115" y="12"/>
                </a:lnTo>
                <a:lnTo>
                  <a:pt x="115" y="18"/>
                </a:lnTo>
                <a:lnTo>
                  <a:pt x="115" y="27"/>
                </a:lnTo>
                <a:lnTo>
                  <a:pt x="115" y="61"/>
                </a:lnTo>
                <a:lnTo>
                  <a:pt x="115" y="67"/>
                </a:lnTo>
                <a:lnTo>
                  <a:pt x="118" y="73"/>
                </a:lnTo>
                <a:lnTo>
                  <a:pt x="118" y="73"/>
                </a:lnTo>
                <a:lnTo>
                  <a:pt x="121" y="76"/>
                </a:lnTo>
                <a:lnTo>
                  <a:pt x="121" y="76"/>
                </a:lnTo>
                <a:lnTo>
                  <a:pt x="127" y="76"/>
                </a:lnTo>
                <a:lnTo>
                  <a:pt x="127" y="79"/>
                </a:lnTo>
                <a:lnTo>
                  <a:pt x="91" y="79"/>
                </a:lnTo>
                <a:lnTo>
                  <a:pt x="91" y="76"/>
                </a:lnTo>
                <a:lnTo>
                  <a:pt x="94" y="76"/>
                </a:lnTo>
                <a:lnTo>
                  <a:pt x="97" y="76"/>
                </a:lnTo>
                <a:lnTo>
                  <a:pt x="100" y="76"/>
                </a:lnTo>
                <a:lnTo>
                  <a:pt x="100" y="73"/>
                </a:lnTo>
                <a:lnTo>
                  <a:pt x="103" y="70"/>
                </a:lnTo>
                <a:lnTo>
                  <a:pt x="103" y="67"/>
                </a:lnTo>
                <a:lnTo>
                  <a:pt x="103" y="61"/>
                </a:lnTo>
                <a:lnTo>
                  <a:pt x="103" y="31"/>
                </a:lnTo>
                <a:lnTo>
                  <a:pt x="100" y="21"/>
                </a:lnTo>
                <a:lnTo>
                  <a:pt x="100" y="15"/>
                </a:lnTo>
                <a:lnTo>
                  <a:pt x="97" y="12"/>
                </a:lnTo>
                <a:lnTo>
                  <a:pt x="91" y="12"/>
                </a:lnTo>
                <a:lnTo>
                  <a:pt x="85" y="12"/>
                </a:lnTo>
                <a:lnTo>
                  <a:pt x="82" y="12"/>
                </a:lnTo>
                <a:lnTo>
                  <a:pt x="76" y="15"/>
                </a:lnTo>
                <a:lnTo>
                  <a:pt x="70" y="21"/>
                </a:lnTo>
                <a:lnTo>
                  <a:pt x="70" y="21"/>
                </a:lnTo>
                <a:lnTo>
                  <a:pt x="70" y="24"/>
                </a:lnTo>
                <a:lnTo>
                  <a:pt x="70" y="61"/>
                </a:lnTo>
                <a:lnTo>
                  <a:pt x="70" y="67"/>
                </a:lnTo>
                <a:lnTo>
                  <a:pt x="70" y="73"/>
                </a:lnTo>
                <a:lnTo>
                  <a:pt x="73" y="73"/>
                </a:lnTo>
                <a:lnTo>
                  <a:pt x="73" y="76"/>
                </a:lnTo>
                <a:lnTo>
                  <a:pt x="76" y="76"/>
                </a:lnTo>
                <a:lnTo>
                  <a:pt x="82" y="76"/>
                </a:lnTo>
                <a:lnTo>
                  <a:pt x="82" y="79"/>
                </a:lnTo>
                <a:lnTo>
                  <a:pt x="45" y="79"/>
                </a:lnTo>
                <a:lnTo>
                  <a:pt x="45" y="76"/>
                </a:lnTo>
                <a:lnTo>
                  <a:pt x="48" y="76"/>
                </a:lnTo>
                <a:lnTo>
                  <a:pt x="51" y="76"/>
                </a:lnTo>
                <a:lnTo>
                  <a:pt x="54" y="73"/>
                </a:lnTo>
                <a:lnTo>
                  <a:pt x="54" y="70"/>
                </a:lnTo>
                <a:lnTo>
                  <a:pt x="54" y="67"/>
                </a:lnTo>
                <a:lnTo>
                  <a:pt x="54" y="61"/>
                </a:lnTo>
                <a:lnTo>
                  <a:pt x="54" y="31"/>
                </a:lnTo>
                <a:lnTo>
                  <a:pt x="54" y="21"/>
                </a:lnTo>
                <a:lnTo>
                  <a:pt x="54" y="15"/>
                </a:lnTo>
                <a:lnTo>
                  <a:pt x="48" y="12"/>
                </a:lnTo>
                <a:lnTo>
                  <a:pt x="42" y="12"/>
                </a:lnTo>
                <a:lnTo>
                  <a:pt x="39" y="12"/>
                </a:lnTo>
                <a:lnTo>
                  <a:pt x="33" y="12"/>
                </a:lnTo>
                <a:lnTo>
                  <a:pt x="27" y="18"/>
                </a:lnTo>
                <a:lnTo>
                  <a:pt x="24" y="21"/>
                </a:lnTo>
                <a:lnTo>
                  <a:pt x="24" y="61"/>
                </a:lnTo>
                <a:lnTo>
                  <a:pt x="24" y="67"/>
                </a:lnTo>
                <a:lnTo>
                  <a:pt x="24" y="73"/>
                </a:lnTo>
                <a:lnTo>
                  <a:pt x="27" y="73"/>
                </a:lnTo>
                <a:lnTo>
                  <a:pt x="27" y="76"/>
                </a:lnTo>
                <a:lnTo>
                  <a:pt x="30" y="76"/>
                </a:lnTo>
                <a:lnTo>
                  <a:pt x="33" y="76"/>
                </a:lnTo>
                <a:lnTo>
                  <a:pt x="33" y="79"/>
                </a:lnTo>
                <a:lnTo>
                  <a:pt x="0" y="79"/>
                </a:lnTo>
                <a:lnTo>
                  <a:pt x="0" y="76"/>
                </a:lnTo>
                <a:lnTo>
                  <a:pt x="3" y="76"/>
                </a:lnTo>
                <a:lnTo>
                  <a:pt x="6" y="76"/>
                </a:lnTo>
                <a:lnTo>
                  <a:pt x="9" y="73"/>
                </a:lnTo>
                <a:lnTo>
                  <a:pt x="9" y="73"/>
                </a:lnTo>
                <a:lnTo>
                  <a:pt x="9" y="67"/>
                </a:lnTo>
                <a:lnTo>
                  <a:pt x="9" y="61"/>
                </a:lnTo>
                <a:lnTo>
                  <a:pt x="9" y="34"/>
                </a:lnTo>
                <a:lnTo>
                  <a:pt x="9" y="21"/>
                </a:lnTo>
                <a:lnTo>
                  <a:pt x="9" y="15"/>
                </a:lnTo>
                <a:lnTo>
                  <a:pt x="9" y="12"/>
                </a:lnTo>
                <a:lnTo>
                  <a:pt x="9" y="12"/>
                </a:lnTo>
                <a:lnTo>
                  <a:pt x="6" y="9"/>
                </a:lnTo>
                <a:lnTo>
                  <a:pt x="6" y="9"/>
                </a:lnTo>
                <a:lnTo>
                  <a:pt x="3" y="9"/>
                </a:lnTo>
                <a:lnTo>
                  <a:pt x="0" y="12"/>
                </a:lnTo>
                <a:lnTo>
                  <a:pt x="0" y="9"/>
                </a:lnTo>
                <a:lnTo>
                  <a:pt x="21" y="0"/>
                </a:lnTo>
                <a:lnTo>
                  <a:pt x="24" y="0"/>
                </a:lnTo>
                <a:lnTo>
                  <a:pt x="24" y="1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1" name="Freeform 175"/>
          <p:cNvSpPr>
            <a:spLocks noEditPoints="1"/>
          </p:cNvSpPr>
          <p:nvPr/>
        </p:nvSpPr>
        <p:spPr bwMode="auto">
          <a:xfrm>
            <a:off x="1774825" y="6332538"/>
            <a:ext cx="120650" cy="187325"/>
          </a:xfrm>
          <a:custGeom>
            <a:avLst/>
            <a:gdLst/>
            <a:ahLst/>
            <a:cxnLst>
              <a:cxn ang="0">
                <a:pos x="24" y="54"/>
              </a:cxn>
              <a:cxn ang="0">
                <a:pos x="30" y="45"/>
              </a:cxn>
              <a:cxn ang="0">
                <a:pos x="39" y="42"/>
              </a:cxn>
              <a:cxn ang="0">
                <a:pos x="48" y="39"/>
              </a:cxn>
              <a:cxn ang="0">
                <a:pos x="54" y="42"/>
              </a:cxn>
              <a:cxn ang="0">
                <a:pos x="60" y="45"/>
              </a:cxn>
              <a:cxn ang="0">
                <a:pos x="67" y="48"/>
              </a:cxn>
              <a:cxn ang="0">
                <a:pos x="73" y="57"/>
              </a:cxn>
              <a:cxn ang="0">
                <a:pos x="76" y="66"/>
              </a:cxn>
              <a:cxn ang="0">
                <a:pos x="76" y="76"/>
              </a:cxn>
              <a:cxn ang="0">
                <a:pos x="76" y="88"/>
              </a:cxn>
              <a:cxn ang="0">
                <a:pos x="70" y="100"/>
              </a:cxn>
              <a:cxn ang="0">
                <a:pos x="64" y="109"/>
              </a:cxn>
              <a:cxn ang="0">
                <a:pos x="54" y="115"/>
              </a:cxn>
              <a:cxn ang="0">
                <a:pos x="45" y="118"/>
              </a:cxn>
              <a:cxn ang="0">
                <a:pos x="36" y="118"/>
              </a:cxn>
              <a:cxn ang="0">
                <a:pos x="30" y="118"/>
              </a:cxn>
              <a:cxn ang="0">
                <a:pos x="24" y="118"/>
              </a:cxn>
              <a:cxn ang="0">
                <a:pos x="15" y="115"/>
              </a:cxn>
              <a:cxn ang="0">
                <a:pos x="9" y="112"/>
              </a:cxn>
              <a:cxn ang="0">
                <a:pos x="9" y="30"/>
              </a:cxn>
              <a:cxn ang="0">
                <a:pos x="9" y="21"/>
              </a:cxn>
              <a:cxn ang="0">
                <a:pos x="9" y="15"/>
              </a:cxn>
              <a:cxn ang="0">
                <a:pos x="9" y="12"/>
              </a:cxn>
              <a:cxn ang="0">
                <a:pos x="6" y="9"/>
              </a:cxn>
              <a:cxn ang="0">
                <a:pos x="6" y="9"/>
              </a:cxn>
              <a:cxn ang="0">
                <a:pos x="3" y="9"/>
              </a:cxn>
              <a:cxn ang="0">
                <a:pos x="3" y="9"/>
              </a:cxn>
              <a:cxn ang="0">
                <a:pos x="0" y="9"/>
              </a:cxn>
              <a:cxn ang="0">
                <a:pos x="0" y="9"/>
              </a:cxn>
              <a:cxn ang="0">
                <a:pos x="21" y="0"/>
              </a:cxn>
              <a:cxn ang="0">
                <a:pos x="24" y="0"/>
              </a:cxn>
              <a:cxn ang="0">
                <a:pos x="24" y="54"/>
              </a:cxn>
              <a:cxn ang="0">
                <a:pos x="24" y="60"/>
              </a:cxn>
              <a:cxn ang="0">
                <a:pos x="24" y="106"/>
              </a:cxn>
              <a:cxn ang="0">
                <a:pos x="27" y="109"/>
              </a:cxn>
              <a:cxn ang="0">
                <a:pos x="33" y="112"/>
              </a:cxn>
              <a:cxn ang="0">
                <a:pos x="36" y="112"/>
              </a:cxn>
              <a:cxn ang="0">
                <a:pos x="42" y="115"/>
              </a:cxn>
              <a:cxn ang="0">
                <a:pos x="48" y="112"/>
              </a:cxn>
              <a:cxn ang="0">
                <a:pos x="54" y="106"/>
              </a:cxn>
              <a:cxn ang="0">
                <a:pos x="60" y="100"/>
              </a:cxn>
              <a:cxn ang="0">
                <a:pos x="60" y="91"/>
              </a:cxn>
              <a:cxn ang="0">
                <a:pos x="64" y="82"/>
              </a:cxn>
              <a:cxn ang="0">
                <a:pos x="60" y="73"/>
              </a:cxn>
              <a:cxn ang="0">
                <a:pos x="60" y="66"/>
              </a:cxn>
              <a:cxn ang="0">
                <a:pos x="54" y="60"/>
              </a:cxn>
              <a:cxn ang="0">
                <a:pos x="48" y="54"/>
              </a:cxn>
              <a:cxn ang="0">
                <a:pos x="39" y="51"/>
              </a:cxn>
              <a:cxn ang="0">
                <a:pos x="36" y="51"/>
              </a:cxn>
              <a:cxn ang="0">
                <a:pos x="33" y="54"/>
              </a:cxn>
              <a:cxn ang="0">
                <a:pos x="27" y="57"/>
              </a:cxn>
              <a:cxn ang="0">
                <a:pos x="24" y="60"/>
              </a:cxn>
            </a:cxnLst>
            <a:rect l="0" t="0" r="r" b="b"/>
            <a:pathLst>
              <a:path w="76" h="118">
                <a:moveTo>
                  <a:pt x="24" y="54"/>
                </a:moveTo>
                <a:lnTo>
                  <a:pt x="30" y="45"/>
                </a:lnTo>
                <a:lnTo>
                  <a:pt x="39" y="42"/>
                </a:lnTo>
                <a:lnTo>
                  <a:pt x="48" y="39"/>
                </a:lnTo>
                <a:lnTo>
                  <a:pt x="54" y="42"/>
                </a:lnTo>
                <a:lnTo>
                  <a:pt x="60" y="45"/>
                </a:lnTo>
                <a:lnTo>
                  <a:pt x="67" y="48"/>
                </a:lnTo>
                <a:lnTo>
                  <a:pt x="73" y="57"/>
                </a:lnTo>
                <a:lnTo>
                  <a:pt x="76" y="66"/>
                </a:lnTo>
                <a:lnTo>
                  <a:pt x="76" y="76"/>
                </a:lnTo>
                <a:lnTo>
                  <a:pt x="76" y="88"/>
                </a:lnTo>
                <a:lnTo>
                  <a:pt x="70" y="100"/>
                </a:lnTo>
                <a:lnTo>
                  <a:pt x="64" y="109"/>
                </a:lnTo>
                <a:lnTo>
                  <a:pt x="54" y="115"/>
                </a:lnTo>
                <a:lnTo>
                  <a:pt x="45" y="118"/>
                </a:lnTo>
                <a:lnTo>
                  <a:pt x="36" y="118"/>
                </a:lnTo>
                <a:lnTo>
                  <a:pt x="30" y="118"/>
                </a:lnTo>
                <a:lnTo>
                  <a:pt x="24" y="118"/>
                </a:lnTo>
                <a:lnTo>
                  <a:pt x="15" y="115"/>
                </a:lnTo>
                <a:lnTo>
                  <a:pt x="9" y="112"/>
                </a:lnTo>
                <a:lnTo>
                  <a:pt x="9" y="30"/>
                </a:lnTo>
                <a:lnTo>
                  <a:pt x="9" y="21"/>
                </a:lnTo>
                <a:lnTo>
                  <a:pt x="9" y="15"/>
                </a:lnTo>
                <a:lnTo>
                  <a:pt x="9" y="12"/>
                </a:lnTo>
                <a:lnTo>
                  <a:pt x="6" y="9"/>
                </a:lnTo>
                <a:lnTo>
                  <a:pt x="6" y="9"/>
                </a:lnTo>
                <a:lnTo>
                  <a:pt x="3" y="9"/>
                </a:lnTo>
                <a:lnTo>
                  <a:pt x="3" y="9"/>
                </a:lnTo>
                <a:lnTo>
                  <a:pt x="0" y="9"/>
                </a:lnTo>
                <a:lnTo>
                  <a:pt x="0" y="9"/>
                </a:lnTo>
                <a:lnTo>
                  <a:pt x="21" y="0"/>
                </a:lnTo>
                <a:lnTo>
                  <a:pt x="24" y="0"/>
                </a:lnTo>
                <a:lnTo>
                  <a:pt x="24" y="54"/>
                </a:lnTo>
                <a:close/>
                <a:moveTo>
                  <a:pt x="24" y="60"/>
                </a:moveTo>
                <a:lnTo>
                  <a:pt x="24" y="106"/>
                </a:lnTo>
                <a:lnTo>
                  <a:pt x="27" y="109"/>
                </a:lnTo>
                <a:lnTo>
                  <a:pt x="33" y="112"/>
                </a:lnTo>
                <a:lnTo>
                  <a:pt x="36" y="112"/>
                </a:lnTo>
                <a:lnTo>
                  <a:pt x="42" y="115"/>
                </a:lnTo>
                <a:lnTo>
                  <a:pt x="48" y="112"/>
                </a:lnTo>
                <a:lnTo>
                  <a:pt x="54" y="106"/>
                </a:lnTo>
                <a:lnTo>
                  <a:pt x="60" y="100"/>
                </a:lnTo>
                <a:lnTo>
                  <a:pt x="60" y="91"/>
                </a:lnTo>
                <a:lnTo>
                  <a:pt x="64" y="82"/>
                </a:lnTo>
                <a:lnTo>
                  <a:pt x="60" y="73"/>
                </a:lnTo>
                <a:lnTo>
                  <a:pt x="60" y="66"/>
                </a:lnTo>
                <a:lnTo>
                  <a:pt x="54" y="60"/>
                </a:lnTo>
                <a:lnTo>
                  <a:pt x="48" y="54"/>
                </a:lnTo>
                <a:lnTo>
                  <a:pt x="39" y="51"/>
                </a:lnTo>
                <a:lnTo>
                  <a:pt x="36" y="51"/>
                </a:lnTo>
                <a:lnTo>
                  <a:pt x="33" y="54"/>
                </a:lnTo>
                <a:lnTo>
                  <a:pt x="27" y="57"/>
                </a:lnTo>
                <a:lnTo>
                  <a:pt x="24" y="6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2" name="Freeform 176"/>
          <p:cNvSpPr>
            <a:spLocks noEditPoints="1"/>
          </p:cNvSpPr>
          <p:nvPr/>
        </p:nvSpPr>
        <p:spPr bwMode="auto">
          <a:xfrm>
            <a:off x="1914525" y="6394450"/>
            <a:ext cx="101600" cy="125413"/>
          </a:xfrm>
          <a:custGeom>
            <a:avLst/>
            <a:gdLst/>
            <a:ahLst/>
            <a:cxnLst>
              <a:cxn ang="0">
                <a:pos x="12" y="31"/>
              </a:cxn>
              <a:cxn ang="0">
                <a:pos x="12" y="40"/>
              </a:cxn>
              <a:cxn ang="0">
                <a:pos x="15" y="49"/>
              </a:cxn>
              <a:cxn ang="0">
                <a:pos x="18" y="58"/>
              </a:cxn>
              <a:cxn ang="0">
                <a:pos x="24" y="61"/>
              </a:cxn>
              <a:cxn ang="0">
                <a:pos x="33" y="64"/>
              </a:cxn>
              <a:cxn ang="0">
                <a:pos x="39" y="67"/>
              </a:cxn>
              <a:cxn ang="0">
                <a:pos x="46" y="64"/>
              </a:cxn>
              <a:cxn ang="0">
                <a:pos x="52" y="64"/>
              </a:cxn>
              <a:cxn ang="0">
                <a:pos x="58" y="58"/>
              </a:cxn>
              <a:cxn ang="0">
                <a:pos x="61" y="49"/>
              </a:cxn>
              <a:cxn ang="0">
                <a:pos x="64" y="49"/>
              </a:cxn>
              <a:cxn ang="0">
                <a:pos x="61" y="61"/>
              </a:cxn>
              <a:cxn ang="0">
                <a:pos x="52" y="70"/>
              </a:cxn>
              <a:cxn ang="0">
                <a:pos x="46" y="76"/>
              </a:cxn>
              <a:cxn ang="0">
                <a:pos x="39" y="79"/>
              </a:cxn>
              <a:cxn ang="0">
                <a:pos x="33" y="79"/>
              </a:cxn>
              <a:cxn ang="0">
                <a:pos x="24" y="79"/>
              </a:cxn>
              <a:cxn ang="0">
                <a:pos x="15" y="76"/>
              </a:cxn>
              <a:cxn ang="0">
                <a:pos x="9" y="70"/>
              </a:cxn>
              <a:cxn ang="0">
                <a:pos x="3" y="61"/>
              </a:cxn>
              <a:cxn ang="0">
                <a:pos x="0" y="52"/>
              </a:cxn>
              <a:cxn ang="0">
                <a:pos x="0" y="43"/>
              </a:cxn>
              <a:cxn ang="0">
                <a:pos x="0" y="31"/>
              </a:cxn>
              <a:cxn ang="0">
                <a:pos x="3" y="18"/>
              </a:cxn>
              <a:cxn ang="0">
                <a:pos x="9" y="12"/>
              </a:cxn>
              <a:cxn ang="0">
                <a:pos x="15" y="6"/>
              </a:cxn>
              <a:cxn ang="0">
                <a:pos x="24" y="3"/>
              </a:cxn>
              <a:cxn ang="0">
                <a:pos x="33" y="0"/>
              </a:cxn>
              <a:cxn ang="0">
                <a:pos x="42" y="0"/>
              </a:cxn>
              <a:cxn ang="0">
                <a:pos x="49" y="3"/>
              </a:cxn>
              <a:cxn ang="0">
                <a:pos x="55" y="9"/>
              </a:cxn>
              <a:cxn ang="0">
                <a:pos x="61" y="15"/>
              </a:cxn>
              <a:cxn ang="0">
                <a:pos x="61" y="21"/>
              </a:cxn>
              <a:cxn ang="0">
                <a:pos x="64" y="31"/>
              </a:cxn>
              <a:cxn ang="0">
                <a:pos x="12" y="31"/>
              </a:cxn>
              <a:cxn ang="0">
                <a:pos x="12" y="24"/>
              </a:cxn>
              <a:cxn ang="0">
                <a:pos x="46" y="24"/>
              </a:cxn>
              <a:cxn ang="0">
                <a:pos x="46" y="18"/>
              </a:cxn>
              <a:cxn ang="0">
                <a:pos x="42" y="15"/>
              </a:cxn>
              <a:cxn ang="0">
                <a:pos x="42" y="12"/>
              </a:cxn>
              <a:cxn ang="0">
                <a:pos x="36" y="9"/>
              </a:cxn>
              <a:cxn ang="0">
                <a:pos x="33" y="6"/>
              </a:cxn>
              <a:cxn ang="0">
                <a:pos x="30" y="6"/>
              </a:cxn>
              <a:cxn ang="0">
                <a:pos x="24" y="6"/>
              </a:cxn>
              <a:cxn ang="0">
                <a:pos x="18" y="12"/>
              </a:cxn>
              <a:cxn ang="0">
                <a:pos x="12" y="18"/>
              </a:cxn>
              <a:cxn ang="0">
                <a:pos x="12" y="24"/>
              </a:cxn>
            </a:cxnLst>
            <a:rect l="0" t="0" r="r" b="b"/>
            <a:pathLst>
              <a:path w="64" h="79">
                <a:moveTo>
                  <a:pt x="12" y="31"/>
                </a:moveTo>
                <a:lnTo>
                  <a:pt x="12" y="40"/>
                </a:lnTo>
                <a:lnTo>
                  <a:pt x="15" y="49"/>
                </a:lnTo>
                <a:lnTo>
                  <a:pt x="18" y="58"/>
                </a:lnTo>
                <a:lnTo>
                  <a:pt x="24" y="61"/>
                </a:lnTo>
                <a:lnTo>
                  <a:pt x="33" y="64"/>
                </a:lnTo>
                <a:lnTo>
                  <a:pt x="39" y="67"/>
                </a:lnTo>
                <a:lnTo>
                  <a:pt x="46" y="64"/>
                </a:lnTo>
                <a:lnTo>
                  <a:pt x="52" y="64"/>
                </a:lnTo>
                <a:lnTo>
                  <a:pt x="58" y="58"/>
                </a:lnTo>
                <a:lnTo>
                  <a:pt x="61" y="49"/>
                </a:lnTo>
                <a:lnTo>
                  <a:pt x="64" y="49"/>
                </a:lnTo>
                <a:lnTo>
                  <a:pt x="61" y="61"/>
                </a:lnTo>
                <a:lnTo>
                  <a:pt x="52" y="70"/>
                </a:lnTo>
                <a:lnTo>
                  <a:pt x="46" y="76"/>
                </a:lnTo>
                <a:lnTo>
                  <a:pt x="39" y="79"/>
                </a:lnTo>
                <a:lnTo>
                  <a:pt x="33" y="79"/>
                </a:lnTo>
                <a:lnTo>
                  <a:pt x="24" y="79"/>
                </a:lnTo>
                <a:lnTo>
                  <a:pt x="15" y="76"/>
                </a:lnTo>
                <a:lnTo>
                  <a:pt x="9" y="70"/>
                </a:lnTo>
                <a:lnTo>
                  <a:pt x="3" y="61"/>
                </a:lnTo>
                <a:lnTo>
                  <a:pt x="0" y="52"/>
                </a:lnTo>
                <a:lnTo>
                  <a:pt x="0" y="43"/>
                </a:lnTo>
                <a:lnTo>
                  <a:pt x="0" y="31"/>
                </a:lnTo>
                <a:lnTo>
                  <a:pt x="3" y="18"/>
                </a:lnTo>
                <a:lnTo>
                  <a:pt x="9" y="12"/>
                </a:lnTo>
                <a:lnTo>
                  <a:pt x="15" y="6"/>
                </a:lnTo>
                <a:lnTo>
                  <a:pt x="24" y="3"/>
                </a:lnTo>
                <a:lnTo>
                  <a:pt x="33" y="0"/>
                </a:lnTo>
                <a:lnTo>
                  <a:pt x="42" y="0"/>
                </a:lnTo>
                <a:lnTo>
                  <a:pt x="49" y="3"/>
                </a:lnTo>
                <a:lnTo>
                  <a:pt x="55" y="9"/>
                </a:lnTo>
                <a:lnTo>
                  <a:pt x="61" y="15"/>
                </a:lnTo>
                <a:lnTo>
                  <a:pt x="61" y="21"/>
                </a:lnTo>
                <a:lnTo>
                  <a:pt x="64" y="31"/>
                </a:lnTo>
                <a:lnTo>
                  <a:pt x="12" y="31"/>
                </a:lnTo>
                <a:close/>
                <a:moveTo>
                  <a:pt x="12" y="24"/>
                </a:moveTo>
                <a:lnTo>
                  <a:pt x="46" y="24"/>
                </a:lnTo>
                <a:lnTo>
                  <a:pt x="46" y="18"/>
                </a:lnTo>
                <a:lnTo>
                  <a:pt x="42" y="15"/>
                </a:lnTo>
                <a:lnTo>
                  <a:pt x="42" y="12"/>
                </a:lnTo>
                <a:lnTo>
                  <a:pt x="36" y="9"/>
                </a:lnTo>
                <a:lnTo>
                  <a:pt x="33" y="6"/>
                </a:lnTo>
                <a:lnTo>
                  <a:pt x="30" y="6"/>
                </a:lnTo>
                <a:lnTo>
                  <a:pt x="24" y="6"/>
                </a:lnTo>
                <a:lnTo>
                  <a:pt x="18" y="12"/>
                </a:lnTo>
                <a:lnTo>
                  <a:pt x="12" y="18"/>
                </a:lnTo>
                <a:lnTo>
                  <a:pt x="12" y="2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3" name="Freeform 177"/>
          <p:cNvSpPr>
            <a:spLocks/>
          </p:cNvSpPr>
          <p:nvPr/>
        </p:nvSpPr>
        <p:spPr bwMode="auto">
          <a:xfrm>
            <a:off x="2030413" y="6394450"/>
            <a:ext cx="87312" cy="125413"/>
          </a:xfrm>
          <a:custGeom>
            <a:avLst/>
            <a:gdLst/>
            <a:ahLst/>
            <a:cxnLst>
              <a:cxn ang="0">
                <a:pos x="24" y="0"/>
              </a:cxn>
              <a:cxn ang="0">
                <a:pos x="24" y="21"/>
              </a:cxn>
              <a:cxn ang="0">
                <a:pos x="30" y="9"/>
              </a:cxn>
              <a:cxn ang="0">
                <a:pos x="36" y="3"/>
              </a:cxn>
              <a:cxn ang="0">
                <a:pos x="43" y="0"/>
              </a:cxn>
              <a:cxn ang="0">
                <a:pos x="49" y="0"/>
              </a:cxn>
              <a:cxn ang="0">
                <a:pos x="52" y="3"/>
              </a:cxn>
              <a:cxn ang="0">
                <a:pos x="52" y="6"/>
              </a:cxn>
              <a:cxn ang="0">
                <a:pos x="55" y="12"/>
              </a:cxn>
              <a:cxn ang="0">
                <a:pos x="55" y="15"/>
              </a:cxn>
              <a:cxn ang="0">
                <a:pos x="52" y="18"/>
              </a:cxn>
              <a:cxn ang="0">
                <a:pos x="49" y="18"/>
              </a:cxn>
              <a:cxn ang="0">
                <a:pos x="46" y="21"/>
              </a:cxn>
              <a:cxn ang="0">
                <a:pos x="46" y="18"/>
              </a:cxn>
              <a:cxn ang="0">
                <a:pos x="40" y="15"/>
              </a:cxn>
              <a:cxn ang="0">
                <a:pos x="36" y="15"/>
              </a:cxn>
              <a:cxn ang="0">
                <a:pos x="36" y="12"/>
              </a:cxn>
              <a:cxn ang="0">
                <a:pos x="33" y="12"/>
              </a:cxn>
              <a:cxn ang="0">
                <a:pos x="30" y="15"/>
              </a:cxn>
              <a:cxn ang="0">
                <a:pos x="27" y="18"/>
              </a:cxn>
              <a:cxn ang="0">
                <a:pos x="24" y="27"/>
              </a:cxn>
              <a:cxn ang="0">
                <a:pos x="24" y="61"/>
              </a:cxn>
              <a:cxn ang="0">
                <a:pos x="24" y="67"/>
              </a:cxn>
              <a:cxn ang="0">
                <a:pos x="24" y="70"/>
              </a:cxn>
              <a:cxn ang="0">
                <a:pos x="27" y="73"/>
              </a:cxn>
              <a:cxn ang="0">
                <a:pos x="30" y="76"/>
              </a:cxn>
              <a:cxn ang="0">
                <a:pos x="33" y="76"/>
              </a:cxn>
              <a:cxn ang="0">
                <a:pos x="36" y="76"/>
              </a:cxn>
              <a:cxn ang="0">
                <a:pos x="36" y="79"/>
              </a:cxn>
              <a:cxn ang="0">
                <a:pos x="0" y="79"/>
              </a:cxn>
              <a:cxn ang="0">
                <a:pos x="0" y="76"/>
              </a:cxn>
              <a:cxn ang="0">
                <a:pos x="3" y="76"/>
              </a:cxn>
              <a:cxn ang="0">
                <a:pos x="6" y="76"/>
              </a:cxn>
              <a:cxn ang="0">
                <a:pos x="9" y="73"/>
              </a:cxn>
              <a:cxn ang="0">
                <a:pos x="9" y="70"/>
              </a:cxn>
              <a:cxn ang="0">
                <a:pos x="9" y="67"/>
              </a:cxn>
              <a:cxn ang="0">
                <a:pos x="9" y="61"/>
              </a:cxn>
              <a:cxn ang="0">
                <a:pos x="9" y="34"/>
              </a:cxn>
              <a:cxn ang="0">
                <a:pos x="9" y="24"/>
              </a:cxn>
              <a:cxn ang="0">
                <a:pos x="9" y="18"/>
              </a:cxn>
              <a:cxn ang="0">
                <a:pos x="9" y="15"/>
              </a:cxn>
              <a:cxn ang="0">
                <a:pos x="9" y="12"/>
              </a:cxn>
              <a:cxn ang="0">
                <a:pos x="6" y="12"/>
              </a:cxn>
              <a:cxn ang="0">
                <a:pos x="6" y="9"/>
              </a:cxn>
              <a:cxn ang="0">
                <a:pos x="3" y="9"/>
              </a:cxn>
              <a:cxn ang="0">
                <a:pos x="3" y="9"/>
              </a:cxn>
              <a:cxn ang="0">
                <a:pos x="0" y="12"/>
              </a:cxn>
              <a:cxn ang="0">
                <a:pos x="0" y="9"/>
              </a:cxn>
              <a:cxn ang="0">
                <a:pos x="21" y="0"/>
              </a:cxn>
              <a:cxn ang="0">
                <a:pos x="24" y="0"/>
              </a:cxn>
            </a:cxnLst>
            <a:rect l="0" t="0" r="r" b="b"/>
            <a:pathLst>
              <a:path w="55" h="79">
                <a:moveTo>
                  <a:pt x="24" y="0"/>
                </a:moveTo>
                <a:lnTo>
                  <a:pt x="24" y="21"/>
                </a:lnTo>
                <a:lnTo>
                  <a:pt x="30" y="9"/>
                </a:lnTo>
                <a:lnTo>
                  <a:pt x="36" y="3"/>
                </a:lnTo>
                <a:lnTo>
                  <a:pt x="43" y="0"/>
                </a:lnTo>
                <a:lnTo>
                  <a:pt x="49" y="0"/>
                </a:lnTo>
                <a:lnTo>
                  <a:pt x="52" y="3"/>
                </a:lnTo>
                <a:lnTo>
                  <a:pt x="52" y="6"/>
                </a:lnTo>
                <a:lnTo>
                  <a:pt x="55" y="12"/>
                </a:lnTo>
                <a:lnTo>
                  <a:pt x="55" y="15"/>
                </a:lnTo>
                <a:lnTo>
                  <a:pt x="52" y="18"/>
                </a:lnTo>
                <a:lnTo>
                  <a:pt x="49" y="18"/>
                </a:lnTo>
                <a:lnTo>
                  <a:pt x="46" y="21"/>
                </a:lnTo>
                <a:lnTo>
                  <a:pt x="46" y="18"/>
                </a:lnTo>
                <a:lnTo>
                  <a:pt x="40" y="15"/>
                </a:lnTo>
                <a:lnTo>
                  <a:pt x="36" y="15"/>
                </a:lnTo>
                <a:lnTo>
                  <a:pt x="36" y="12"/>
                </a:lnTo>
                <a:lnTo>
                  <a:pt x="33" y="12"/>
                </a:lnTo>
                <a:lnTo>
                  <a:pt x="30" y="15"/>
                </a:lnTo>
                <a:lnTo>
                  <a:pt x="27" y="18"/>
                </a:lnTo>
                <a:lnTo>
                  <a:pt x="24" y="27"/>
                </a:lnTo>
                <a:lnTo>
                  <a:pt x="24" y="61"/>
                </a:lnTo>
                <a:lnTo>
                  <a:pt x="24" y="67"/>
                </a:lnTo>
                <a:lnTo>
                  <a:pt x="24" y="70"/>
                </a:lnTo>
                <a:lnTo>
                  <a:pt x="27" y="73"/>
                </a:lnTo>
                <a:lnTo>
                  <a:pt x="30" y="76"/>
                </a:lnTo>
                <a:lnTo>
                  <a:pt x="33" y="76"/>
                </a:lnTo>
                <a:lnTo>
                  <a:pt x="36" y="76"/>
                </a:lnTo>
                <a:lnTo>
                  <a:pt x="36" y="79"/>
                </a:lnTo>
                <a:lnTo>
                  <a:pt x="0" y="79"/>
                </a:lnTo>
                <a:lnTo>
                  <a:pt x="0" y="76"/>
                </a:lnTo>
                <a:lnTo>
                  <a:pt x="3" y="76"/>
                </a:lnTo>
                <a:lnTo>
                  <a:pt x="6" y="76"/>
                </a:lnTo>
                <a:lnTo>
                  <a:pt x="9" y="73"/>
                </a:lnTo>
                <a:lnTo>
                  <a:pt x="9" y="70"/>
                </a:lnTo>
                <a:lnTo>
                  <a:pt x="9" y="67"/>
                </a:lnTo>
                <a:lnTo>
                  <a:pt x="9" y="61"/>
                </a:lnTo>
                <a:lnTo>
                  <a:pt x="9" y="34"/>
                </a:lnTo>
                <a:lnTo>
                  <a:pt x="9" y="24"/>
                </a:lnTo>
                <a:lnTo>
                  <a:pt x="9" y="18"/>
                </a:lnTo>
                <a:lnTo>
                  <a:pt x="9" y="15"/>
                </a:lnTo>
                <a:lnTo>
                  <a:pt x="9" y="12"/>
                </a:lnTo>
                <a:lnTo>
                  <a:pt x="6" y="12"/>
                </a:lnTo>
                <a:lnTo>
                  <a:pt x="6" y="9"/>
                </a:lnTo>
                <a:lnTo>
                  <a:pt x="3" y="9"/>
                </a:lnTo>
                <a:lnTo>
                  <a:pt x="3" y="9"/>
                </a:lnTo>
                <a:lnTo>
                  <a:pt x="0" y="12"/>
                </a:lnTo>
                <a:lnTo>
                  <a:pt x="0" y="9"/>
                </a:lnTo>
                <a:lnTo>
                  <a:pt x="21" y="0"/>
                </a:lnTo>
                <a:lnTo>
                  <a:pt x="24"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4" name="Freeform 178"/>
          <p:cNvSpPr>
            <a:spLocks noEditPoints="1"/>
          </p:cNvSpPr>
          <p:nvPr/>
        </p:nvSpPr>
        <p:spPr bwMode="auto">
          <a:xfrm>
            <a:off x="2189163" y="6394450"/>
            <a:ext cx="115887" cy="125413"/>
          </a:xfrm>
          <a:custGeom>
            <a:avLst/>
            <a:gdLst/>
            <a:ahLst/>
            <a:cxnLst>
              <a:cxn ang="0">
                <a:pos x="37" y="0"/>
              </a:cxn>
              <a:cxn ang="0">
                <a:pos x="49" y="3"/>
              </a:cxn>
              <a:cxn ang="0">
                <a:pos x="58" y="6"/>
              </a:cxn>
              <a:cxn ang="0">
                <a:pos x="64" y="12"/>
              </a:cxn>
              <a:cxn ang="0">
                <a:pos x="73" y="24"/>
              </a:cxn>
              <a:cxn ang="0">
                <a:pos x="73" y="40"/>
              </a:cxn>
              <a:cxn ang="0">
                <a:pos x="73" y="49"/>
              </a:cxn>
              <a:cxn ang="0">
                <a:pos x="70" y="61"/>
              </a:cxn>
              <a:cxn ang="0">
                <a:pos x="64" y="70"/>
              </a:cxn>
              <a:cxn ang="0">
                <a:pos x="55" y="76"/>
              </a:cxn>
              <a:cxn ang="0">
                <a:pos x="46" y="79"/>
              </a:cxn>
              <a:cxn ang="0">
                <a:pos x="37" y="79"/>
              </a:cxn>
              <a:cxn ang="0">
                <a:pos x="28" y="79"/>
              </a:cxn>
              <a:cxn ang="0">
                <a:pos x="19" y="73"/>
              </a:cxn>
              <a:cxn ang="0">
                <a:pos x="10" y="67"/>
              </a:cxn>
              <a:cxn ang="0">
                <a:pos x="3" y="55"/>
              </a:cxn>
              <a:cxn ang="0">
                <a:pos x="0" y="43"/>
              </a:cxn>
              <a:cxn ang="0">
                <a:pos x="3" y="31"/>
              </a:cxn>
              <a:cxn ang="0">
                <a:pos x="6" y="21"/>
              </a:cxn>
              <a:cxn ang="0">
                <a:pos x="13" y="12"/>
              </a:cxn>
              <a:cxn ang="0">
                <a:pos x="22" y="6"/>
              </a:cxn>
              <a:cxn ang="0">
                <a:pos x="28" y="3"/>
              </a:cxn>
              <a:cxn ang="0">
                <a:pos x="37" y="0"/>
              </a:cxn>
              <a:cxn ang="0">
                <a:pos x="37" y="6"/>
              </a:cxn>
              <a:cxn ang="0">
                <a:pos x="31" y="6"/>
              </a:cxn>
              <a:cxn ang="0">
                <a:pos x="28" y="9"/>
              </a:cxn>
              <a:cxn ang="0">
                <a:pos x="22" y="12"/>
              </a:cxn>
              <a:cxn ang="0">
                <a:pos x="19" y="18"/>
              </a:cxn>
              <a:cxn ang="0">
                <a:pos x="16" y="24"/>
              </a:cxn>
              <a:cxn ang="0">
                <a:pos x="16" y="34"/>
              </a:cxn>
              <a:cxn ang="0">
                <a:pos x="19" y="49"/>
              </a:cxn>
              <a:cxn ang="0">
                <a:pos x="22" y="64"/>
              </a:cxn>
              <a:cxn ang="0">
                <a:pos x="28" y="70"/>
              </a:cxn>
              <a:cxn ang="0">
                <a:pos x="34" y="73"/>
              </a:cxn>
              <a:cxn ang="0">
                <a:pos x="40" y="76"/>
              </a:cxn>
              <a:cxn ang="0">
                <a:pos x="49" y="73"/>
              </a:cxn>
              <a:cxn ang="0">
                <a:pos x="55" y="67"/>
              </a:cxn>
              <a:cxn ang="0">
                <a:pos x="58" y="64"/>
              </a:cxn>
              <a:cxn ang="0">
                <a:pos x="61" y="55"/>
              </a:cxn>
              <a:cxn ang="0">
                <a:pos x="61" y="46"/>
              </a:cxn>
              <a:cxn ang="0">
                <a:pos x="58" y="34"/>
              </a:cxn>
              <a:cxn ang="0">
                <a:pos x="55" y="21"/>
              </a:cxn>
              <a:cxn ang="0">
                <a:pos x="52" y="15"/>
              </a:cxn>
              <a:cxn ang="0">
                <a:pos x="43" y="9"/>
              </a:cxn>
              <a:cxn ang="0">
                <a:pos x="37" y="6"/>
              </a:cxn>
            </a:cxnLst>
            <a:rect l="0" t="0" r="r" b="b"/>
            <a:pathLst>
              <a:path w="73" h="79">
                <a:moveTo>
                  <a:pt x="37" y="0"/>
                </a:moveTo>
                <a:lnTo>
                  <a:pt x="49" y="3"/>
                </a:lnTo>
                <a:lnTo>
                  <a:pt x="58" y="6"/>
                </a:lnTo>
                <a:lnTo>
                  <a:pt x="64" y="12"/>
                </a:lnTo>
                <a:lnTo>
                  <a:pt x="73" y="24"/>
                </a:lnTo>
                <a:lnTo>
                  <a:pt x="73" y="40"/>
                </a:lnTo>
                <a:lnTo>
                  <a:pt x="73" y="49"/>
                </a:lnTo>
                <a:lnTo>
                  <a:pt x="70" y="61"/>
                </a:lnTo>
                <a:lnTo>
                  <a:pt x="64" y="70"/>
                </a:lnTo>
                <a:lnTo>
                  <a:pt x="55" y="76"/>
                </a:lnTo>
                <a:lnTo>
                  <a:pt x="46" y="79"/>
                </a:lnTo>
                <a:lnTo>
                  <a:pt x="37" y="79"/>
                </a:lnTo>
                <a:lnTo>
                  <a:pt x="28" y="79"/>
                </a:lnTo>
                <a:lnTo>
                  <a:pt x="19" y="73"/>
                </a:lnTo>
                <a:lnTo>
                  <a:pt x="10" y="67"/>
                </a:lnTo>
                <a:lnTo>
                  <a:pt x="3" y="55"/>
                </a:lnTo>
                <a:lnTo>
                  <a:pt x="0" y="43"/>
                </a:lnTo>
                <a:lnTo>
                  <a:pt x="3" y="31"/>
                </a:lnTo>
                <a:lnTo>
                  <a:pt x="6" y="21"/>
                </a:lnTo>
                <a:lnTo>
                  <a:pt x="13" y="12"/>
                </a:lnTo>
                <a:lnTo>
                  <a:pt x="22" y="6"/>
                </a:lnTo>
                <a:lnTo>
                  <a:pt x="28" y="3"/>
                </a:lnTo>
                <a:lnTo>
                  <a:pt x="37" y="0"/>
                </a:lnTo>
                <a:close/>
                <a:moveTo>
                  <a:pt x="37" y="6"/>
                </a:moveTo>
                <a:lnTo>
                  <a:pt x="31" y="6"/>
                </a:lnTo>
                <a:lnTo>
                  <a:pt x="28" y="9"/>
                </a:lnTo>
                <a:lnTo>
                  <a:pt x="22" y="12"/>
                </a:lnTo>
                <a:lnTo>
                  <a:pt x="19" y="18"/>
                </a:lnTo>
                <a:lnTo>
                  <a:pt x="16" y="24"/>
                </a:lnTo>
                <a:lnTo>
                  <a:pt x="16" y="34"/>
                </a:lnTo>
                <a:lnTo>
                  <a:pt x="19" y="49"/>
                </a:lnTo>
                <a:lnTo>
                  <a:pt x="22" y="64"/>
                </a:lnTo>
                <a:lnTo>
                  <a:pt x="28" y="70"/>
                </a:lnTo>
                <a:lnTo>
                  <a:pt x="34" y="73"/>
                </a:lnTo>
                <a:lnTo>
                  <a:pt x="40" y="76"/>
                </a:lnTo>
                <a:lnTo>
                  <a:pt x="49" y="73"/>
                </a:lnTo>
                <a:lnTo>
                  <a:pt x="55" y="67"/>
                </a:lnTo>
                <a:lnTo>
                  <a:pt x="58" y="64"/>
                </a:lnTo>
                <a:lnTo>
                  <a:pt x="61" y="55"/>
                </a:lnTo>
                <a:lnTo>
                  <a:pt x="61" y="46"/>
                </a:lnTo>
                <a:lnTo>
                  <a:pt x="58" y="34"/>
                </a:lnTo>
                <a:lnTo>
                  <a:pt x="55" y="21"/>
                </a:lnTo>
                <a:lnTo>
                  <a:pt x="52" y="15"/>
                </a:lnTo>
                <a:lnTo>
                  <a:pt x="43" y="9"/>
                </a:lnTo>
                <a:lnTo>
                  <a:pt x="37" y="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5" name="Freeform 179"/>
          <p:cNvSpPr>
            <a:spLocks/>
          </p:cNvSpPr>
          <p:nvPr/>
        </p:nvSpPr>
        <p:spPr bwMode="auto">
          <a:xfrm>
            <a:off x="2325688" y="6332538"/>
            <a:ext cx="111125" cy="187325"/>
          </a:xfrm>
          <a:custGeom>
            <a:avLst/>
            <a:gdLst/>
            <a:ahLst/>
            <a:cxnLst>
              <a:cxn ang="0">
                <a:pos x="30" y="45"/>
              </a:cxn>
              <a:cxn ang="0">
                <a:pos x="30" y="97"/>
              </a:cxn>
              <a:cxn ang="0">
                <a:pos x="30" y="106"/>
              </a:cxn>
              <a:cxn ang="0">
                <a:pos x="33" y="112"/>
              </a:cxn>
              <a:cxn ang="0">
                <a:pos x="36" y="115"/>
              </a:cxn>
              <a:cxn ang="0">
                <a:pos x="39" y="115"/>
              </a:cxn>
              <a:cxn ang="0">
                <a:pos x="48" y="115"/>
              </a:cxn>
              <a:cxn ang="0">
                <a:pos x="48" y="118"/>
              </a:cxn>
              <a:cxn ang="0">
                <a:pos x="0" y="118"/>
              </a:cxn>
              <a:cxn ang="0">
                <a:pos x="0" y="115"/>
              </a:cxn>
              <a:cxn ang="0">
                <a:pos x="6" y="115"/>
              </a:cxn>
              <a:cxn ang="0">
                <a:pos x="9" y="115"/>
              </a:cxn>
              <a:cxn ang="0">
                <a:pos x="12" y="115"/>
              </a:cxn>
              <a:cxn ang="0">
                <a:pos x="12" y="112"/>
              </a:cxn>
              <a:cxn ang="0">
                <a:pos x="15" y="109"/>
              </a:cxn>
              <a:cxn ang="0">
                <a:pos x="15" y="106"/>
              </a:cxn>
              <a:cxn ang="0">
                <a:pos x="15" y="97"/>
              </a:cxn>
              <a:cxn ang="0">
                <a:pos x="15" y="45"/>
              </a:cxn>
              <a:cxn ang="0">
                <a:pos x="0" y="45"/>
              </a:cxn>
              <a:cxn ang="0">
                <a:pos x="0" y="42"/>
              </a:cxn>
              <a:cxn ang="0">
                <a:pos x="15" y="42"/>
              </a:cxn>
              <a:cxn ang="0">
                <a:pos x="15" y="36"/>
              </a:cxn>
              <a:cxn ang="0">
                <a:pos x="15" y="27"/>
              </a:cxn>
              <a:cxn ang="0">
                <a:pos x="18" y="18"/>
              </a:cxn>
              <a:cxn ang="0">
                <a:pos x="24" y="9"/>
              </a:cxn>
              <a:cxn ang="0">
                <a:pos x="30" y="3"/>
              </a:cxn>
              <a:cxn ang="0">
                <a:pos x="39" y="0"/>
              </a:cxn>
              <a:cxn ang="0">
                <a:pos x="48" y="0"/>
              </a:cxn>
              <a:cxn ang="0">
                <a:pos x="54" y="0"/>
              </a:cxn>
              <a:cxn ang="0">
                <a:pos x="64" y="6"/>
              </a:cxn>
              <a:cxn ang="0">
                <a:pos x="67" y="9"/>
              </a:cxn>
              <a:cxn ang="0">
                <a:pos x="70" y="12"/>
              </a:cxn>
              <a:cxn ang="0">
                <a:pos x="67" y="15"/>
              </a:cxn>
              <a:cxn ang="0">
                <a:pos x="67" y="18"/>
              </a:cxn>
              <a:cxn ang="0">
                <a:pos x="64" y="21"/>
              </a:cxn>
              <a:cxn ang="0">
                <a:pos x="61" y="21"/>
              </a:cxn>
              <a:cxn ang="0">
                <a:pos x="61" y="21"/>
              </a:cxn>
              <a:cxn ang="0">
                <a:pos x="57" y="18"/>
              </a:cxn>
              <a:cxn ang="0">
                <a:pos x="54" y="18"/>
              </a:cxn>
              <a:cxn ang="0">
                <a:pos x="51" y="12"/>
              </a:cxn>
              <a:cxn ang="0">
                <a:pos x="48" y="9"/>
              </a:cxn>
              <a:cxn ang="0">
                <a:pos x="45" y="6"/>
              </a:cxn>
              <a:cxn ang="0">
                <a:pos x="45" y="6"/>
              </a:cxn>
              <a:cxn ang="0">
                <a:pos x="42" y="3"/>
              </a:cxn>
              <a:cxn ang="0">
                <a:pos x="36" y="6"/>
              </a:cxn>
              <a:cxn ang="0">
                <a:pos x="33" y="6"/>
              </a:cxn>
              <a:cxn ang="0">
                <a:pos x="33" y="9"/>
              </a:cxn>
              <a:cxn ang="0">
                <a:pos x="30" y="12"/>
              </a:cxn>
              <a:cxn ang="0">
                <a:pos x="30" y="18"/>
              </a:cxn>
              <a:cxn ang="0">
                <a:pos x="30" y="24"/>
              </a:cxn>
              <a:cxn ang="0">
                <a:pos x="30" y="36"/>
              </a:cxn>
              <a:cxn ang="0">
                <a:pos x="30" y="42"/>
              </a:cxn>
              <a:cxn ang="0">
                <a:pos x="48" y="42"/>
              </a:cxn>
              <a:cxn ang="0">
                <a:pos x="48" y="45"/>
              </a:cxn>
              <a:cxn ang="0">
                <a:pos x="30" y="45"/>
              </a:cxn>
            </a:cxnLst>
            <a:rect l="0" t="0" r="r" b="b"/>
            <a:pathLst>
              <a:path w="70" h="118">
                <a:moveTo>
                  <a:pt x="30" y="45"/>
                </a:moveTo>
                <a:lnTo>
                  <a:pt x="30" y="97"/>
                </a:lnTo>
                <a:lnTo>
                  <a:pt x="30" y="106"/>
                </a:lnTo>
                <a:lnTo>
                  <a:pt x="33" y="112"/>
                </a:lnTo>
                <a:lnTo>
                  <a:pt x="36" y="115"/>
                </a:lnTo>
                <a:lnTo>
                  <a:pt x="39" y="115"/>
                </a:lnTo>
                <a:lnTo>
                  <a:pt x="48" y="115"/>
                </a:lnTo>
                <a:lnTo>
                  <a:pt x="48" y="118"/>
                </a:lnTo>
                <a:lnTo>
                  <a:pt x="0" y="118"/>
                </a:lnTo>
                <a:lnTo>
                  <a:pt x="0" y="115"/>
                </a:lnTo>
                <a:lnTo>
                  <a:pt x="6" y="115"/>
                </a:lnTo>
                <a:lnTo>
                  <a:pt x="9" y="115"/>
                </a:lnTo>
                <a:lnTo>
                  <a:pt x="12" y="115"/>
                </a:lnTo>
                <a:lnTo>
                  <a:pt x="12" y="112"/>
                </a:lnTo>
                <a:lnTo>
                  <a:pt x="15" y="109"/>
                </a:lnTo>
                <a:lnTo>
                  <a:pt x="15" y="106"/>
                </a:lnTo>
                <a:lnTo>
                  <a:pt x="15" y="97"/>
                </a:lnTo>
                <a:lnTo>
                  <a:pt x="15" y="45"/>
                </a:lnTo>
                <a:lnTo>
                  <a:pt x="0" y="45"/>
                </a:lnTo>
                <a:lnTo>
                  <a:pt x="0" y="42"/>
                </a:lnTo>
                <a:lnTo>
                  <a:pt x="15" y="42"/>
                </a:lnTo>
                <a:lnTo>
                  <a:pt x="15" y="36"/>
                </a:lnTo>
                <a:lnTo>
                  <a:pt x="15" y="27"/>
                </a:lnTo>
                <a:lnTo>
                  <a:pt x="18" y="18"/>
                </a:lnTo>
                <a:lnTo>
                  <a:pt x="24" y="9"/>
                </a:lnTo>
                <a:lnTo>
                  <a:pt x="30" y="3"/>
                </a:lnTo>
                <a:lnTo>
                  <a:pt x="39" y="0"/>
                </a:lnTo>
                <a:lnTo>
                  <a:pt x="48" y="0"/>
                </a:lnTo>
                <a:lnTo>
                  <a:pt x="54" y="0"/>
                </a:lnTo>
                <a:lnTo>
                  <a:pt x="64" y="6"/>
                </a:lnTo>
                <a:lnTo>
                  <a:pt x="67" y="9"/>
                </a:lnTo>
                <a:lnTo>
                  <a:pt x="70" y="12"/>
                </a:lnTo>
                <a:lnTo>
                  <a:pt x="67" y="15"/>
                </a:lnTo>
                <a:lnTo>
                  <a:pt x="67" y="18"/>
                </a:lnTo>
                <a:lnTo>
                  <a:pt x="64" y="21"/>
                </a:lnTo>
                <a:lnTo>
                  <a:pt x="61" y="21"/>
                </a:lnTo>
                <a:lnTo>
                  <a:pt x="61" y="21"/>
                </a:lnTo>
                <a:lnTo>
                  <a:pt x="57" y="18"/>
                </a:lnTo>
                <a:lnTo>
                  <a:pt x="54" y="18"/>
                </a:lnTo>
                <a:lnTo>
                  <a:pt x="51" y="12"/>
                </a:lnTo>
                <a:lnTo>
                  <a:pt x="48" y="9"/>
                </a:lnTo>
                <a:lnTo>
                  <a:pt x="45" y="6"/>
                </a:lnTo>
                <a:lnTo>
                  <a:pt x="45" y="6"/>
                </a:lnTo>
                <a:lnTo>
                  <a:pt x="42" y="3"/>
                </a:lnTo>
                <a:lnTo>
                  <a:pt x="36" y="6"/>
                </a:lnTo>
                <a:lnTo>
                  <a:pt x="33" y="6"/>
                </a:lnTo>
                <a:lnTo>
                  <a:pt x="33" y="9"/>
                </a:lnTo>
                <a:lnTo>
                  <a:pt x="30" y="12"/>
                </a:lnTo>
                <a:lnTo>
                  <a:pt x="30" y="18"/>
                </a:lnTo>
                <a:lnTo>
                  <a:pt x="30" y="24"/>
                </a:lnTo>
                <a:lnTo>
                  <a:pt x="30" y="36"/>
                </a:lnTo>
                <a:lnTo>
                  <a:pt x="30" y="42"/>
                </a:lnTo>
                <a:lnTo>
                  <a:pt x="48" y="42"/>
                </a:lnTo>
                <a:lnTo>
                  <a:pt x="48" y="45"/>
                </a:lnTo>
                <a:lnTo>
                  <a:pt x="30" y="4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6" name="Freeform 180"/>
          <p:cNvSpPr>
            <a:spLocks noEditPoints="1"/>
          </p:cNvSpPr>
          <p:nvPr/>
        </p:nvSpPr>
        <p:spPr bwMode="auto">
          <a:xfrm>
            <a:off x="2484438" y="6394450"/>
            <a:ext cx="111125" cy="125413"/>
          </a:xfrm>
          <a:custGeom>
            <a:avLst/>
            <a:gdLst/>
            <a:ahLst/>
            <a:cxnLst>
              <a:cxn ang="0">
                <a:pos x="37" y="0"/>
              </a:cxn>
              <a:cxn ang="0">
                <a:pos x="46" y="3"/>
              </a:cxn>
              <a:cxn ang="0">
                <a:pos x="55" y="6"/>
              </a:cxn>
              <a:cxn ang="0">
                <a:pos x="64" y="12"/>
              </a:cxn>
              <a:cxn ang="0">
                <a:pos x="70" y="24"/>
              </a:cxn>
              <a:cxn ang="0">
                <a:pos x="70" y="40"/>
              </a:cxn>
              <a:cxn ang="0">
                <a:pos x="70" y="49"/>
              </a:cxn>
              <a:cxn ang="0">
                <a:pos x="67" y="61"/>
              </a:cxn>
              <a:cxn ang="0">
                <a:pos x="61" y="70"/>
              </a:cxn>
              <a:cxn ang="0">
                <a:pos x="52" y="76"/>
              </a:cxn>
              <a:cxn ang="0">
                <a:pos x="46" y="79"/>
              </a:cxn>
              <a:cxn ang="0">
                <a:pos x="34" y="79"/>
              </a:cxn>
              <a:cxn ang="0">
                <a:pos x="24" y="79"/>
              </a:cxn>
              <a:cxn ang="0">
                <a:pos x="15" y="73"/>
              </a:cxn>
              <a:cxn ang="0">
                <a:pos x="6" y="67"/>
              </a:cxn>
              <a:cxn ang="0">
                <a:pos x="0" y="55"/>
              </a:cxn>
              <a:cxn ang="0">
                <a:pos x="0" y="43"/>
              </a:cxn>
              <a:cxn ang="0">
                <a:pos x="0" y="31"/>
              </a:cxn>
              <a:cxn ang="0">
                <a:pos x="3" y="21"/>
              </a:cxn>
              <a:cxn ang="0">
                <a:pos x="9" y="12"/>
              </a:cxn>
              <a:cxn ang="0">
                <a:pos x="18" y="6"/>
              </a:cxn>
              <a:cxn ang="0">
                <a:pos x="28" y="3"/>
              </a:cxn>
              <a:cxn ang="0">
                <a:pos x="37" y="0"/>
              </a:cxn>
              <a:cxn ang="0">
                <a:pos x="34" y="6"/>
              </a:cxn>
              <a:cxn ang="0">
                <a:pos x="28" y="6"/>
              </a:cxn>
              <a:cxn ang="0">
                <a:pos x="24" y="9"/>
              </a:cxn>
              <a:cxn ang="0">
                <a:pos x="18" y="12"/>
              </a:cxn>
              <a:cxn ang="0">
                <a:pos x="15" y="18"/>
              </a:cxn>
              <a:cxn ang="0">
                <a:pos x="12" y="24"/>
              </a:cxn>
              <a:cxn ang="0">
                <a:pos x="12" y="34"/>
              </a:cxn>
              <a:cxn ang="0">
                <a:pos x="15" y="49"/>
              </a:cxn>
              <a:cxn ang="0">
                <a:pos x="18" y="64"/>
              </a:cxn>
              <a:cxn ang="0">
                <a:pos x="24" y="70"/>
              </a:cxn>
              <a:cxn ang="0">
                <a:pos x="31" y="73"/>
              </a:cxn>
              <a:cxn ang="0">
                <a:pos x="37" y="76"/>
              </a:cxn>
              <a:cxn ang="0">
                <a:pos x="46" y="73"/>
              </a:cxn>
              <a:cxn ang="0">
                <a:pos x="52" y="67"/>
              </a:cxn>
              <a:cxn ang="0">
                <a:pos x="55" y="64"/>
              </a:cxn>
              <a:cxn ang="0">
                <a:pos x="58" y="55"/>
              </a:cxn>
              <a:cxn ang="0">
                <a:pos x="58" y="46"/>
              </a:cxn>
              <a:cxn ang="0">
                <a:pos x="55" y="34"/>
              </a:cxn>
              <a:cxn ang="0">
                <a:pos x="52" y="21"/>
              </a:cxn>
              <a:cxn ang="0">
                <a:pos x="49" y="15"/>
              </a:cxn>
              <a:cxn ang="0">
                <a:pos x="43" y="9"/>
              </a:cxn>
              <a:cxn ang="0">
                <a:pos x="34" y="6"/>
              </a:cxn>
            </a:cxnLst>
            <a:rect l="0" t="0" r="r" b="b"/>
            <a:pathLst>
              <a:path w="70" h="79">
                <a:moveTo>
                  <a:pt x="37" y="0"/>
                </a:moveTo>
                <a:lnTo>
                  <a:pt x="46" y="3"/>
                </a:lnTo>
                <a:lnTo>
                  <a:pt x="55" y="6"/>
                </a:lnTo>
                <a:lnTo>
                  <a:pt x="64" y="12"/>
                </a:lnTo>
                <a:lnTo>
                  <a:pt x="70" y="24"/>
                </a:lnTo>
                <a:lnTo>
                  <a:pt x="70" y="40"/>
                </a:lnTo>
                <a:lnTo>
                  <a:pt x="70" y="49"/>
                </a:lnTo>
                <a:lnTo>
                  <a:pt x="67" y="61"/>
                </a:lnTo>
                <a:lnTo>
                  <a:pt x="61" y="70"/>
                </a:lnTo>
                <a:lnTo>
                  <a:pt x="52" y="76"/>
                </a:lnTo>
                <a:lnTo>
                  <a:pt x="46" y="79"/>
                </a:lnTo>
                <a:lnTo>
                  <a:pt x="34" y="79"/>
                </a:lnTo>
                <a:lnTo>
                  <a:pt x="24" y="79"/>
                </a:lnTo>
                <a:lnTo>
                  <a:pt x="15" y="73"/>
                </a:lnTo>
                <a:lnTo>
                  <a:pt x="6" y="67"/>
                </a:lnTo>
                <a:lnTo>
                  <a:pt x="0" y="55"/>
                </a:lnTo>
                <a:lnTo>
                  <a:pt x="0" y="43"/>
                </a:lnTo>
                <a:lnTo>
                  <a:pt x="0" y="31"/>
                </a:lnTo>
                <a:lnTo>
                  <a:pt x="3" y="21"/>
                </a:lnTo>
                <a:lnTo>
                  <a:pt x="9" y="12"/>
                </a:lnTo>
                <a:lnTo>
                  <a:pt x="18" y="6"/>
                </a:lnTo>
                <a:lnTo>
                  <a:pt x="28" y="3"/>
                </a:lnTo>
                <a:lnTo>
                  <a:pt x="37" y="0"/>
                </a:lnTo>
                <a:close/>
                <a:moveTo>
                  <a:pt x="34" y="6"/>
                </a:moveTo>
                <a:lnTo>
                  <a:pt x="28" y="6"/>
                </a:lnTo>
                <a:lnTo>
                  <a:pt x="24" y="9"/>
                </a:lnTo>
                <a:lnTo>
                  <a:pt x="18" y="12"/>
                </a:lnTo>
                <a:lnTo>
                  <a:pt x="15" y="18"/>
                </a:lnTo>
                <a:lnTo>
                  <a:pt x="12" y="24"/>
                </a:lnTo>
                <a:lnTo>
                  <a:pt x="12" y="34"/>
                </a:lnTo>
                <a:lnTo>
                  <a:pt x="15" y="49"/>
                </a:lnTo>
                <a:lnTo>
                  <a:pt x="18" y="64"/>
                </a:lnTo>
                <a:lnTo>
                  <a:pt x="24" y="70"/>
                </a:lnTo>
                <a:lnTo>
                  <a:pt x="31" y="73"/>
                </a:lnTo>
                <a:lnTo>
                  <a:pt x="37" y="76"/>
                </a:lnTo>
                <a:lnTo>
                  <a:pt x="46" y="73"/>
                </a:lnTo>
                <a:lnTo>
                  <a:pt x="52" y="67"/>
                </a:lnTo>
                <a:lnTo>
                  <a:pt x="55" y="64"/>
                </a:lnTo>
                <a:lnTo>
                  <a:pt x="58" y="55"/>
                </a:lnTo>
                <a:lnTo>
                  <a:pt x="58" y="46"/>
                </a:lnTo>
                <a:lnTo>
                  <a:pt x="55" y="34"/>
                </a:lnTo>
                <a:lnTo>
                  <a:pt x="52" y="21"/>
                </a:lnTo>
                <a:lnTo>
                  <a:pt x="49" y="15"/>
                </a:lnTo>
                <a:lnTo>
                  <a:pt x="43" y="9"/>
                </a:lnTo>
                <a:lnTo>
                  <a:pt x="34" y="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7" name="Freeform 181"/>
          <p:cNvSpPr>
            <a:spLocks noEditPoints="1"/>
          </p:cNvSpPr>
          <p:nvPr/>
        </p:nvSpPr>
        <p:spPr bwMode="auto">
          <a:xfrm>
            <a:off x="2609850" y="6332538"/>
            <a:ext cx="125413" cy="187325"/>
          </a:xfrm>
          <a:custGeom>
            <a:avLst/>
            <a:gdLst/>
            <a:ahLst/>
            <a:cxnLst>
              <a:cxn ang="0">
                <a:pos x="28" y="54"/>
              </a:cxn>
              <a:cxn ang="0">
                <a:pos x="34" y="45"/>
              </a:cxn>
              <a:cxn ang="0">
                <a:pos x="43" y="42"/>
              </a:cxn>
              <a:cxn ang="0">
                <a:pos x="49" y="39"/>
              </a:cxn>
              <a:cxn ang="0">
                <a:pos x="58" y="42"/>
              </a:cxn>
              <a:cxn ang="0">
                <a:pos x="64" y="45"/>
              </a:cxn>
              <a:cxn ang="0">
                <a:pos x="70" y="48"/>
              </a:cxn>
              <a:cxn ang="0">
                <a:pos x="76" y="57"/>
              </a:cxn>
              <a:cxn ang="0">
                <a:pos x="79" y="66"/>
              </a:cxn>
              <a:cxn ang="0">
                <a:pos x="79" y="76"/>
              </a:cxn>
              <a:cxn ang="0">
                <a:pos x="79" y="88"/>
              </a:cxn>
              <a:cxn ang="0">
                <a:pos x="73" y="100"/>
              </a:cxn>
              <a:cxn ang="0">
                <a:pos x="67" y="109"/>
              </a:cxn>
              <a:cxn ang="0">
                <a:pos x="58" y="115"/>
              </a:cxn>
              <a:cxn ang="0">
                <a:pos x="49" y="118"/>
              </a:cxn>
              <a:cxn ang="0">
                <a:pos x="40" y="118"/>
              </a:cxn>
              <a:cxn ang="0">
                <a:pos x="34" y="118"/>
              </a:cxn>
              <a:cxn ang="0">
                <a:pos x="28" y="118"/>
              </a:cxn>
              <a:cxn ang="0">
                <a:pos x="19" y="115"/>
              </a:cxn>
              <a:cxn ang="0">
                <a:pos x="12" y="112"/>
              </a:cxn>
              <a:cxn ang="0">
                <a:pos x="12" y="30"/>
              </a:cxn>
              <a:cxn ang="0">
                <a:pos x="12" y="21"/>
              </a:cxn>
              <a:cxn ang="0">
                <a:pos x="12" y="15"/>
              </a:cxn>
              <a:cxn ang="0">
                <a:pos x="12" y="12"/>
              </a:cxn>
              <a:cxn ang="0">
                <a:pos x="9" y="9"/>
              </a:cxn>
              <a:cxn ang="0">
                <a:pos x="9" y="9"/>
              </a:cxn>
              <a:cxn ang="0">
                <a:pos x="6" y="9"/>
              </a:cxn>
              <a:cxn ang="0">
                <a:pos x="6" y="9"/>
              </a:cxn>
              <a:cxn ang="0">
                <a:pos x="3" y="9"/>
              </a:cxn>
              <a:cxn ang="0">
                <a:pos x="0" y="9"/>
              </a:cxn>
              <a:cxn ang="0">
                <a:pos x="22" y="0"/>
              </a:cxn>
              <a:cxn ang="0">
                <a:pos x="28" y="0"/>
              </a:cxn>
              <a:cxn ang="0">
                <a:pos x="28" y="54"/>
              </a:cxn>
              <a:cxn ang="0">
                <a:pos x="28" y="60"/>
              </a:cxn>
              <a:cxn ang="0">
                <a:pos x="28" y="106"/>
              </a:cxn>
              <a:cxn ang="0">
                <a:pos x="31" y="109"/>
              </a:cxn>
              <a:cxn ang="0">
                <a:pos x="34" y="112"/>
              </a:cxn>
              <a:cxn ang="0">
                <a:pos x="40" y="112"/>
              </a:cxn>
              <a:cxn ang="0">
                <a:pos x="46" y="115"/>
              </a:cxn>
              <a:cxn ang="0">
                <a:pos x="52" y="112"/>
              </a:cxn>
              <a:cxn ang="0">
                <a:pos x="58" y="106"/>
              </a:cxn>
              <a:cxn ang="0">
                <a:pos x="61" y="100"/>
              </a:cxn>
              <a:cxn ang="0">
                <a:pos x="64" y="91"/>
              </a:cxn>
              <a:cxn ang="0">
                <a:pos x="64" y="82"/>
              </a:cxn>
              <a:cxn ang="0">
                <a:pos x="64" y="73"/>
              </a:cxn>
              <a:cxn ang="0">
                <a:pos x="61" y="66"/>
              </a:cxn>
              <a:cxn ang="0">
                <a:pos x="58" y="60"/>
              </a:cxn>
              <a:cxn ang="0">
                <a:pos x="52" y="54"/>
              </a:cxn>
              <a:cxn ang="0">
                <a:pos x="43" y="51"/>
              </a:cxn>
              <a:cxn ang="0">
                <a:pos x="40" y="51"/>
              </a:cxn>
              <a:cxn ang="0">
                <a:pos x="34" y="54"/>
              </a:cxn>
              <a:cxn ang="0">
                <a:pos x="31" y="57"/>
              </a:cxn>
              <a:cxn ang="0">
                <a:pos x="28" y="60"/>
              </a:cxn>
            </a:cxnLst>
            <a:rect l="0" t="0" r="r" b="b"/>
            <a:pathLst>
              <a:path w="79" h="118">
                <a:moveTo>
                  <a:pt x="28" y="54"/>
                </a:moveTo>
                <a:lnTo>
                  <a:pt x="34" y="45"/>
                </a:lnTo>
                <a:lnTo>
                  <a:pt x="43" y="42"/>
                </a:lnTo>
                <a:lnTo>
                  <a:pt x="49" y="39"/>
                </a:lnTo>
                <a:lnTo>
                  <a:pt x="58" y="42"/>
                </a:lnTo>
                <a:lnTo>
                  <a:pt x="64" y="45"/>
                </a:lnTo>
                <a:lnTo>
                  <a:pt x="70" y="48"/>
                </a:lnTo>
                <a:lnTo>
                  <a:pt x="76" y="57"/>
                </a:lnTo>
                <a:lnTo>
                  <a:pt x="79" y="66"/>
                </a:lnTo>
                <a:lnTo>
                  <a:pt x="79" y="76"/>
                </a:lnTo>
                <a:lnTo>
                  <a:pt x="79" y="88"/>
                </a:lnTo>
                <a:lnTo>
                  <a:pt x="73" y="100"/>
                </a:lnTo>
                <a:lnTo>
                  <a:pt x="67" y="109"/>
                </a:lnTo>
                <a:lnTo>
                  <a:pt x="58" y="115"/>
                </a:lnTo>
                <a:lnTo>
                  <a:pt x="49" y="118"/>
                </a:lnTo>
                <a:lnTo>
                  <a:pt x="40" y="118"/>
                </a:lnTo>
                <a:lnTo>
                  <a:pt x="34" y="118"/>
                </a:lnTo>
                <a:lnTo>
                  <a:pt x="28" y="118"/>
                </a:lnTo>
                <a:lnTo>
                  <a:pt x="19" y="115"/>
                </a:lnTo>
                <a:lnTo>
                  <a:pt x="12" y="112"/>
                </a:lnTo>
                <a:lnTo>
                  <a:pt x="12" y="30"/>
                </a:lnTo>
                <a:lnTo>
                  <a:pt x="12" y="21"/>
                </a:lnTo>
                <a:lnTo>
                  <a:pt x="12" y="15"/>
                </a:lnTo>
                <a:lnTo>
                  <a:pt x="12" y="12"/>
                </a:lnTo>
                <a:lnTo>
                  <a:pt x="9" y="9"/>
                </a:lnTo>
                <a:lnTo>
                  <a:pt x="9" y="9"/>
                </a:lnTo>
                <a:lnTo>
                  <a:pt x="6" y="9"/>
                </a:lnTo>
                <a:lnTo>
                  <a:pt x="6" y="9"/>
                </a:lnTo>
                <a:lnTo>
                  <a:pt x="3" y="9"/>
                </a:lnTo>
                <a:lnTo>
                  <a:pt x="0" y="9"/>
                </a:lnTo>
                <a:lnTo>
                  <a:pt x="22" y="0"/>
                </a:lnTo>
                <a:lnTo>
                  <a:pt x="28" y="0"/>
                </a:lnTo>
                <a:lnTo>
                  <a:pt x="28" y="54"/>
                </a:lnTo>
                <a:close/>
                <a:moveTo>
                  <a:pt x="28" y="60"/>
                </a:moveTo>
                <a:lnTo>
                  <a:pt x="28" y="106"/>
                </a:lnTo>
                <a:lnTo>
                  <a:pt x="31" y="109"/>
                </a:lnTo>
                <a:lnTo>
                  <a:pt x="34" y="112"/>
                </a:lnTo>
                <a:lnTo>
                  <a:pt x="40" y="112"/>
                </a:lnTo>
                <a:lnTo>
                  <a:pt x="46" y="115"/>
                </a:lnTo>
                <a:lnTo>
                  <a:pt x="52" y="112"/>
                </a:lnTo>
                <a:lnTo>
                  <a:pt x="58" y="106"/>
                </a:lnTo>
                <a:lnTo>
                  <a:pt x="61" y="100"/>
                </a:lnTo>
                <a:lnTo>
                  <a:pt x="64" y="91"/>
                </a:lnTo>
                <a:lnTo>
                  <a:pt x="64" y="82"/>
                </a:lnTo>
                <a:lnTo>
                  <a:pt x="64" y="73"/>
                </a:lnTo>
                <a:lnTo>
                  <a:pt x="61" y="66"/>
                </a:lnTo>
                <a:lnTo>
                  <a:pt x="58" y="60"/>
                </a:lnTo>
                <a:lnTo>
                  <a:pt x="52" y="54"/>
                </a:lnTo>
                <a:lnTo>
                  <a:pt x="43" y="51"/>
                </a:lnTo>
                <a:lnTo>
                  <a:pt x="40" y="51"/>
                </a:lnTo>
                <a:lnTo>
                  <a:pt x="34" y="54"/>
                </a:lnTo>
                <a:lnTo>
                  <a:pt x="31" y="57"/>
                </a:lnTo>
                <a:lnTo>
                  <a:pt x="28" y="6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8" name="Freeform 182"/>
          <p:cNvSpPr>
            <a:spLocks noEditPoints="1"/>
          </p:cNvSpPr>
          <p:nvPr/>
        </p:nvSpPr>
        <p:spPr bwMode="auto">
          <a:xfrm>
            <a:off x="2720975" y="6332538"/>
            <a:ext cx="73025" cy="246062"/>
          </a:xfrm>
          <a:custGeom>
            <a:avLst/>
            <a:gdLst/>
            <a:ahLst/>
            <a:cxnLst>
              <a:cxn ang="0">
                <a:pos x="37" y="0"/>
              </a:cxn>
              <a:cxn ang="0">
                <a:pos x="40" y="0"/>
              </a:cxn>
              <a:cxn ang="0">
                <a:pos x="43" y="3"/>
              </a:cxn>
              <a:cxn ang="0">
                <a:pos x="46" y="6"/>
              </a:cxn>
              <a:cxn ang="0">
                <a:pos x="46" y="9"/>
              </a:cxn>
              <a:cxn ang="0">
                <a:pos x="46" y="12"/>
              </a:cxn>
              <a:cxn ang="0">
                <a:pos x="43" y="15"/>
              </a:cxn>
              <a:cxn ang="0">
                <a:pos x="40" y="18"/>
              </a:cxn>
              <a:cxn ang="0">
                <a:pos x="37" y="18"/>
              </a:cxn>
              <a:cxn ang="0">
                <a:pos x="34" y="18"/>
              </a:cxn>
              <a:cxn ang="0">
                <a:pos x="31" y="15"/>
              </a:cxn>
              <a:cxn ang="0">
                <a:pos x="28" y="12"/>
              </a:cxn>
              <a:cxn ang="0">
                <a:pos x="28" y="9"/>
              </a:cxn>
              <a:cxn ang="0">
                <a:pos x="28" y="6"/>
              </a:cxn>
              <a:cxn ang="0">
                <a:pos x="31" y="3"/>
              </a:cxn>
              <a:cxn ang="0">
                <a:pos x="34" y="0"/>
              </a:cxn>
              <a:cxn ang="0">
                <a:pos x="37" y="0"/>
              </a:cxn>
              <a:cxn ang="0">
                <a:pos x="46" y="39"/>
              </a:cxn>
              <a:cxn ang="0">
                <a:pos x="46" y="115"/>
              </a:cxn>
              <a:cxn ang="0">
                <a:pos x="46" y="127"/>
              </a:cxn>
              <a:cxn ang="0">
                <a:pos x="43" y="140"/>
              </a:cxn>
              <a:cxn ang="0">
                <a:pos x="40" y="146"/>
              </a:cxn>
              <a:cxn ang="0">
                <a:pos x="34" y="152"/>
              </a:cxn>
              <a:cxn ang="0">
                <a:pos x="25" y="155"/>
              </a:cxn>
              <a:cxn ang="0">
                <a:pos x="16" y="155"/>
              </a:cxn>
              <a:cxn ang="0">
                <a:pos x="9" y="155"/>
              </a:cxn>
              <a:cxn ang="0">
                <a:pos x="6" y="152"/>
              </a:cxn>
              <a:cxn ang="0">
                <a:pos x="3" y="149"/>
              </a:cxn>
              <a:cxn ang="0">
                <a:pos x="0" y="146"/>
              </a:cxn>
              <a:cxn ang="0">
                <a:pos x="0" y="143"/>
              </a:cxn>
              <a:cxn ang="0">
                <a:pos x="3" y="143"/>
              </a:cxn>
              <a:cxn ang="0">
                <a:pos x="6" y="140"/>
              </a:cxn>
              <a:cxn ang="0">
                <a:pos x="9" y="140"/>
              </a:cxn>
              <a:cxn ang="0">
                <a:pos x="9" y="140"/>
              </a:cxn>
              <a:cxn ang="0">
                <a:pos x="12" y="140"/>
              </a:cxn>
              <a:cxn ang="0">
                <a:pos x="16" y="143"/>
              </a:cxn>
              <a:cxn ang="0">
                <a:pos x="19" y="146"/>
              </a:cxn>
              <a:cxn ang="0">
                <a:pos x="22" y="149"/>
              </a:cxn>
              <a:cxn ang="0">
                <a:pos x="25" y="149"/>
              </a:cxn>
              <a:cxn ang="0">
                <a:pos x="28" y="149"/>
              </a:cxn>
              <a:cxn ang="0">
                <a:pos x="28" y="149"/>
              </a:cxn>
              <a:cxn ang="0">
                <a:pos x="31" y="146"/>
              </a:cxn>
              <a:cxn ang="0">
                <a:pos x="31" y="143"/>
              </a:cxn>
              <a:cxn ang="0">
                <a:pos x="34" y="137"/>
              </a:cxn>
              <a:cxn ang="0">
                <a:pos x="34" y="127"/>
              </a:cxn>
              <a:cxn ang="0">
                <a:pos x="34" y="73"/>
              </a:cxn>
              <a:cxn ang="0">
                <a:pos x="34" y="60"/>
              </a:cxn>
              <a:cxn ang="0">
                <a:pos x="34" y="54"/>
              </a:cxn>
              <a:cxn ang="0">
                <a:pos x="31" y="51"/>
              </a:cxn>
              <a:cxn ang="0">
                <a:pos x="31" y="51"/>
              </a:cxn>
              <a:cxn ang="0">
                <a:pos x="31" y="48"/>
              </a:cxn>
              <a:cxn ang="0">
                <a:pos x="28" y="48"/>
              </a:cxn>
              <a:cxn ang="0">
                <a:pos x="25" y="48"/>
              </a:cxn>
              <a:cxn ang="0">
                <a:pos x="25" y="51"/>
              </a:cxn>
              <a:cxn ang="0">
                <a:pos x="22" y="48"/>
              </a:cxn>
              <a:cxn ang="0">
                <a:pos x="43" y="39"/>
              </a:cxn>
              <a:cxn ang="0">
                <a:pos x="46" y="39"/>
              </a:cxn>
            </a:cxnLst>
            <a:rect l="0" t="0" r="r" b="b"/>
            <a:pathLst>
              <a:path w="46" h="155">
                <a:moveTo>
                  <a:pt x="37" y="0"/>
                </a:moveTo>
                <a:lnTo>
                  <a:pt x="40" y="0"/>
                </a:lnTo>
                <a:lnTo>
                  <a:pt x="43" y="3"/>
                </a:lnTo>
                <a:lnTo>
                  <a:pt x="46" y="6"/>
                </a:lnTo>
                <a:lnTo>
                  <a:pt x="46" y="9"/>
                </a:lnTo>
                <a:lnTo>
                  <a:pt x="46" y="12"/>
                </a:lnTo>
                <a:lnTo>
                  <a:pt x="43" y="15"/>
                </a:lnTo>
                <a:lnTo>
                  <a:pt x="40" y="18"/>
                </a:lnTo>
                <a:lnTo>
                  <a:pt x="37" y="18"/>
                </a:lnTo>
                <a:lnTo>
                  <a:pt x="34" y="18"/>
                </a:lnTo>
                <a:lnTo>
                  <a:pt x="31" y="15"/>
                </a:lnTo>
                <a:lnTo>
                  <a:pt x="28" y="12"/>
                </a:lnTo>
                <a:lnTo>
                  <a:pt x="28" y="9"/>
                </a:lnTo>
                <a:lnTo>
                  <a:pt x="28" y="6"/>
                </a:lnTo>
                <a:lnTo>
                  <a:pt x="31" y="3"/>
                </a:lnTo>
                <a:lnTo>
                  <a:pt x="34" y="0"/>
                </a:lnTo>
                <a:lnTo>
                  <a:pt x="37" y="0"/>
                </a:lnTo>
                <a:close/>
                <a:moveTo>
                  <a:pt x="46" y="39"/>
                </a:moveTo>
                <a:lnTo>
                  <a:pt x="46" y="115"/>
                </a:lnTo>
                <a:lnTo>
                  <a:pt x="46" y="127"/>
                </a:lnTo>
                <a:lnTo>
                  <a:pt x="43" y="140"/>
                </a:lnTo>
                <a:lnTo>
                  <a:pt x="40" y="146"/>
                </a:lnTo>
                <a:lnTo>
                  <a:pt x="34" y="152"/>
                </a:lnTo>
                <a:lnTo>
                  <a:pt x="25" y="155"/>
                </a:lnTo>
                <a:lnTo>
                  <a:pt x="16" y="155"/>
                </a:lnTo>
                <a:lnTo>
                  <a:pt x="9" y="155"/>
                </a:lnTo>
                <a:lnTo>
                  <a:pt x="6" y="152"/>
                </a:lnTo>
                <a:lnTo>
                  <a:pt x="3" y="149"/>
                </a:lnTo>
                <a:lnTo>
                  <a:pt x="0" y="146"/>
                </a:lnTo>
                <a:lnTo>
                  <a:pt x="0" y="143"/>
                </a:lnTo>
                <a:lnTo>
                  <a:pt x="3" y="143"/>
                </a:lnTo>
                <a:lnTo>
                  <a:pt x="6" y="140"/>
                </a:lnTo>
                <a:lnTo>
                  <a:pt x="9" y="140"/>
                </a:lnTo>
                <a:lnTo>
                  <a:pt x="9" y="140"/>
                </a:lnTo>
                <a:lnTo>
                  <a:pt x="12" y="140"/>
                </a:lnTo>
                <a:lnTo>
                  <a:pt x="16" y="143"/>
                </a:lnTo>
                <a:lnTo>
                  <a:pt x="19" y="146"/>
                </a:lnTo>
                <a:lnTo>
                  <a:pt x="22" y="149"/>
                </a:lnTo>
                <a:lnTo>
                  <a:pt x="25" y="149"/>
                </a:lnTo>
                <a:lnTo>
                  <a:pt x="28" y="149"/>
                </a:lnTo>
                <a:lnTo>
                  <a:pt x="28" y="149"/>
                </a:lnTo>
                <a:lnTo>
                  <a:pt x="31" y="146"/>
                </a:lnTo>
                <a:lnTo>
                  <a:pt x="31" y="143"/>
                </a:lnTo>
                <a:lnTo>
                  <a:pt x="34" y="137"/>
                </a:lnTo>
                <a:lnTo>
                  <a:pt x="34" y="127"/>
                </a:lnTo>
                <a:lnTo>
                  <a:pt x="34" y="73"/>
                </a:lnTo>
                <a:lnTo>
                  <a:pt x="34" y="60"/>
                </a:lnTo>
                <a:lnTo>
                  <a:pt x="34" y="54"/>
                </a:lnTo>
                <a:lnTo>
                  <a:pt x="31" y="51"/>
                </a:lnTo>
                <a:lnTo>
                  <a:pt x="31" y="51"/>
                </a:lnTo>
                <a:lnTo>
                  <a:pt x="31" y="48"/>
                </a:lnTo>
                <a:lnTo>
                  <a:pt x="28" y="48"/>
                </a:lnTo>
                <a:lnTo>
                  <a:pt x="25" y="48"/>
                </a:lnTo>
                <a:lnTo>
                  <a:pt x="25" y="51"/>
                </a:lnTo>
                <a:lnTo>
                  <a:pt x="22" y="48"/>
                </a:lnTo>
                <a:lnTo>
                  <a:pt x="43" y="39"/>
                </a:lnTo>
                <a:lnTo>
                  <a:pt x="46" y="3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799" name="Freeform 183"/>
          <p:cNvSpPr>
            <a:spLocks noEditPoints="1"/>
          </p:cNvSpPr>
          <p:nvPr/>
        </p:nvSpPr>
        <p:spPr bwMode="auto">
          <a:xfrm>
            <a:off x="2827338" y="6394450"/>
            <a:ext cx="101600" cy="125413"/>
          </a:xfrm>
          <a:custGeom>
            <a:avLst/>
            <a:gdLst/>
            <a:ahLst/>
            <a:cxnLst>
              <a:cxn ang="0">
                <a:pos x="12" y="31"/>
              </a:cxn>
              <a:cxn ang="0">
                <a:pos x="15" y="40"/>
              </a:cxn>
              <a:cxn ang="0">
                <a:pos x="19" y="49"/>
              </a:cxn>
              <a:cxn ang="0">
                <a:pos x="22" y="58"/>
              </a:cxn>
              <a:cxn ang="0">
                <a:pos x="28" y="61"/>
              </a:cxn>
              <a:cxn ang="0">
                <a:pos x="34" y="64"/>
              </a:cxn>
              <a:cxn ang="0">
                <a:pos x="40" y="67"/>
              </a:cxn>
              <a:cxn ang="0">
                <a:pos x="49" y="64"/>
              </a:cxn>
              <a:cxn ang="0">
                <a:pos x="55" y="64"/>
              </a:cxn>
              <a:cxn ang="0">
                <a:pos x="58" y="58"/>
              </a:cxn>
              <a:cxn ang="0">
                <a:pos x="64" y="49"/>
              </a:cxn>
              <a:cxn ang="0">
                <a:pos x="64" y="49"/>
              </a:cxn>
              <a:cxn ang="0">
                <a:pos x="61" y="61"/>
              </a:cxn>
              <a:cxn ang="0">
                <a:pos x="55" y="70"/>
              </a:cxn>
              <a:cxn ang="0">
                <a:pos x="49" y="76"/>
              </a:cxn>
              <a:cxn ang="0">
                <a:pos x="43" y="79"/>
              </a:cxn>
              <a:cxn ang="0">
                <a:pos x="34" y="79"/>
              </a:cxn>
              <a:cxn ang="0">
                <a:pos x="25" y="79"/>
              </a:cxn>
              <a:cxn ang="0">
                <a:pos x="19" y="76"/>
              </a:cxn>
              <a:cxn ang="0">
                <a:pos x="9" y="70"/>
              </a:cxn>
              <a:cxn ang="0">
                <a:pos x="6" y="61"/>
              </a:cxn>
              <a:cxn ang="0">
                <a:pos x="3" y="52"/>
              </a:cxn>
              <a:cxn ang="0">
                <a:pos x="0" y="43"/>
              </a:cxn>
              <a:cxn ang="0">
                <a:pos x="3" y="31"/>
              </a:cxn>
              <a:cxn ang="0">
                <a:pos x="6" y="18"/>
              </a:cxn>
              <a:cxn ang="0">
                <a:pos x="12" y="12"/>
              </a:cxn>
              <a:cxn ang="0">
                <a:pos x="19" y="6"/>
              </a:cxn>
              <a:cxn ang="0">
                <a:pos x="28" y="3"/>
              </a:cxn>
              <a:cxn ang="0">
                <a:pos x="37" y="0"/>
              </a:cxn>
              <a:cxn ang="0">
                <a:pos x="43" y="0"/>
              </a:cxn>
              <a:cxn ang="0">
                <a:pos x="52" y="3"/>
              </a:cxn>
              <a:cxn ang="0">
                <a:pos x="58" y="9"/>
              </a:cxn>
              <a:cxn ang="0">
                <a:pos x="61" y="15"/>
              </a:cxn>
              <a:cxn ang="0">
                <a:pos x="64" y="21"/>
              </a:cxn>
              <a:cxn ang="0">
                <a:pos x="64" y="31"/>
              </a:cxn>
              <a:cxn ang="0">
                <a:pos x="12" y="31"/>
              </a:cxn>
              <a:cxn ang="0">
                <a:pos x="12" y="24"/>
              </a:cxn>
              <a:cxn ang="0">
                <a:pos x="46" y="24"/>
              </a:cxn>
              <a:cxn ang="0">
                <a:pos x="46" y="18"/>
              </a:cxn>
              <a:cxn ang="0">
                <a:pos x="46" y="15"/>
              </a:cxn>
              <a:cxn ang="0">
                <a:pos x="43" y="12"/>
              </a:cxn>
              <a:cxn ang="0">
                <a:pos x="40" y="9"/>
              </a:cxn>
              <a:cxn ang="0">
                <a:pos x="37" y="6"/>
              </a:cxn>
              <a:cxn ang="0">
                <a:pos x="31" y="6"/>
              </a:cxn>
              <a:cxn ang="0">
                <a:pos x="25" y="6"/>
              </a:cxn>
              <a:cxn ang="0">
                <a:pos x="19" y="12"/>
              </a:cxn>
              <a:cxn ang="0">
                <a:pos x="15" y="18"/>
              </a:cxn>
              <a:cxn ang="0">
                <a:pos x="12" y="24"/>
              </a:cxn>
            </a:cxnLst>
            <a:rect l="0" t="0" r="r" b="b"/>
            <a:pathLst>
              <a:path w="64" h="79">
                <a:moveTo>
                  <a:pt x="12" y="31"/>
                </a:moveTo>
                <a:lnTo>
                  <a:pt x="15" y="40"/>
                </a:lnTo>
                <a:lnTo>
                  <a:pt x="19" y="49"/>
                </a:lnTo>
                <a:lnTo>
                  <a:pt x="22" y="58"/>
                </a:lnTo>
                <a:lnTo>
                  <a:pt x="28" y="61"/>
                </a:lnTo>
                <a:lnTo>
                  <a:pt x="34" y="64"/>
                </a:lnTo>
                <a:lnTo>
                  <a:pt x="40" y="67"/>
                </a:lnTo>
                <a:lnTo>
                  <a:pt x="49" y="64"/>
                </a:lnTo>
                <a:lnTo>
                  <a:pt x="55" y="64"/>
                </a:lnTo>
                <a:lnTo>
                  <a:pt x="58" y="58"/>
                </a:lnTo>
                <a:lnTo>
                  <a:pt x="64" y="49"/>
                </a:lnTo>
                <a:lnTo>
                  <a:pt x="64" y="49"/>
                </a:lnTo>
                <a:lnTo>
                  <a:pt x="61" y="61"/>
                </a:lnTo>
                <a:lnTo>
                  <a:pt x="55" y="70"/>
                </a:lnTo>
                <a:lnTo>
                  <a:pt x="49" y="76"/>
                </a:lnTo>
                <a:lnTo>
                  <a:pt x="43" y="79"/>
                </a:lnTo>
                <a:lnTo>
                  <a:pt x="34" y="79"/>
                </a:lnTo>
                <a:lnTo>
                  <a:pt x="25" y="79"/>
                </a:lnTo>
                <a:lnTo>
                  <a:pt x="19" y="76"/>
                </a:lnTo>
                <a:lnTo>
                  <a:pt x="9" y="70"/>
                </a:lnTo>
                <a:lnTo>
                  <a:pt x="6" y="61"/>
                </a:lnTo>
                <a:lnTo>
                  <a:pt x="3" y="52"/>
                </a:lnTo>
                <a:lnTo>
                  <a:pt x="0" y="43"/>
                </a:lnTo>
                <a:lnTo>
                  <a:pt x="3" y="31"/>
                </a:lnTo>
                <a:lnTo>
                  <a:pt x="6" y="18"/>
                </a:lnTo>
                <a:lnTo>
                  <a:pt x="12" y="12"/>
                </a:lnTo>
                <a:lnTo>
                  <a:pt x="19" y="6"/>
                </a:lnTo>
                <a:lnTo>
                  <a:pt x="28" y="3"/>
                </a:lnTo>
                <a:lnTo>
                  <a:pt x="37" y="0"/>
                </a:lnTo>
                <a:lnTo>
                  <a:pt x="43" y="0"/>
                </a:lnTo>
                <a:lnTo>
                  <a:pt x="52" y="3"/>
                </a:lnTo>
                <a:lnTo>
                  <a:pt x="58" y="9"/>
                </a:lnTo>
                <a:lnTo>
                  <a:pt x="61" y="15"/>
                </a:lnTo>
                <a:lnTo>
                  <a:pt x="64" y="21"/>
                </a:lnTo>
                <a:lnTo>
                  <a:pt x="64" y="31"/>
                </a:lnTo>
                <a:lnTo>
                  <a:pt x="12" y="31"/>
                </a:lnTo>
                <a:close/>
                <a:moveTo>
                  <a:pt x="12" y="24"/>
                </a:moveTo>
                <a:lnTo>
                  <a:pt x="46" y="24"/>
                </a:lnTo>
                <a:lnTo>
                  <a:pt x="46" y="18"/>
                </a:lnTo>
                <a:lnTo>
                  <a:pt x="46" y="15"/>
                </a:lnTo>
                <a:lnTo>
                  <a:pt x="43" y="12"/>
                </a:lnTo>
                <a:lnTo>
                  <a:pt x="40" y="9"/>
                </a:lnTo>
                <a:lnTo>
                  <a:pt x="37" y="6"/>
                </a:lnTo>
                <a:lnTo>
                  <a:pt x="31" y="6"/>
                </a:lnTo>
                <a:lnTo>
                  <a:pt x="25" y="6"/>
                </a:lnTo>
                <a:lnTo>
                  <a:pt x="19" y="12"/>
                </a:lnTo>
                <a:lnTo>
                  <a:pt x="15" y="18"/>
                </a:lnTo>
                <a:lnTo>
                  <a:pt x="12" y="2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0" name="Freeform 184"/>
          <p:cNvSpPr>
            <a:spLocks/>
          </p:cNvSpPr>
          <p:nvPr/>
        </p:nvSpPr>
        <p:spPr bwMode="auto">
          <a:xfrm>
            <a:off x="2947988" y="6394450"/>
            <a:ext cx="101600" cy="125413"/>
          </a:xfrm>
          <a:custGeom>
            <a:avLst/>
            <a:gdLst/>
            <a:ahLst/>
            <a:cxnLst>
              <a:cxn ang="0">
                <a:pos x="64" y="49"/>
              </a:cxn>
              <a:cxn ang="0">
                <a:pos x="61" y="58"/>
              </a:cxn>
              <a:cxn ang="0">
                <a:pos x="58" y="67"/>
              </a:cxn>
              <a:cxn ang="0">
                <a:pos x="52" y="73"/>
              </a:cxn>
              <a:cxn ang="0">
                <a:pos x="43" y="79"/>
              </a:cxn>
              <a:cxn ang="0">
                <a:pos x="34" y="79"/>
              </a:cxn>
              <a:cxn ang="0">
                <a:pos x="25" y="79"/>
              </a:cxn>
              <a:cxn ang="0">
                <a:pos x="19" y="76"/>
              </a:cxn>
              <a:cxn ang="0">
                <a:pos x="10" y="70"/>
              </a:cxn>
              <a:cxn ang="0">
                <a:pos x="6" y="61"/>
              </a:cxn>
              <a:cxn ang="0">
                <a:pos x="3" y="52"/>
              </a:cxn>
              <a:cxn ang="0">
                <a:pos x="0" y="40"/>
              </a:cxn>
              <a:cxn ang="0">
                <a:pos x="3" y="31"/>
              </a:cxn>
              <a:cxn ang="0">
                <a:pos x="6" y="18"/>
              </a:cxn>
              <a:cxn ang="0">
                <a:pos x="13" y="12"/>
              </a:cxn>
              <a:cxn ang="0">
                <a:pos x="19" y="6"/>
              </a:cxn>
              <a:cxn ang="0">
                <a:pos x="28" y="3"/>
              </a:cxn>
              <a:cxn ang="0">
                <a:pos x="37" y="0"/>
              </a:cxn>
              <a:cxn ang="0">
                <a:pos x="46" y="3"/>
              </a:cxn>
              <a:cxn ang="0">
                <a:pos x="55" y="6"/>
              </a:cxn>
              <a:cxn ang="0">
                <a:pos x="61" y="12"/>
              </a:cxn>
              <a:cxn ang="0">
                <a:pos x="61" y="18"/>
              </a:cxn>
              <a:cxn ang="0">
                <a:pos x="61" y="21"/>
              </a:cxn>
              <a:cxn ang="0">
                <a:pos x="61" y="24"/>
              </a:cxn>
              <a:cxn ang="0">
                <a:pos x="58" y="24"/>
              </a:cxn>
              <a:cxn ang="0">
                <a:pos x="55" y="24"/>
              </a:cxn>
              <a:cxn ang="0">
                <a:pos x="49" y="24"/>
              </a:cxn>
              <a:cxn ang="0">
                <a:pos x="49" y="21"/>
              </a:cxn>
              <a:cxn ang="0">
                <a:pos x="46" y="18"/>
              </a:cxn>
              <a:cxn ang="0">
                <a:pos x="46" y="15"/>
              </a:cxn>
              <a:cxn ang="0">
                <a:pos x="46" y="12"/>
              </a:cxn>
              <a:cxn ang="0">
                <a:pos x="43" y="9"/>
              </a:cxn>
              <a:cxn ang="0">
                <a:pos x="40" y="6"/>
              </a:cxn>
              <a:cxn ang="0">
                <a:pos x="34" y="6"/>
              </a:cxn>
              <a:cxn ang="0">
                <a:pos x="28" y="6"/>
              </a:cxn>
              <a:cxn ang="0">
                <a:pos x="22" y="12"/>
              </a:cxn>
              <a:cxn ang="0">
                <a:pos x="19" y="21"/>
              </a:cxn>
              <a:cxn ang="0">
                <a:pos x="16" y="34"/>
              </a:cxn>
              <a:cxn ang="0">
                <a:pos x="19" y="46"/>
              </a:cxn>
              <a:cxn ang="0">
                <a:pos x="22" y="55"/>
              </a:cxn>
              <a:cxn ang="0">
                <a:pos x="28" y="61"/>
              </a:cxn>
              <a:cxn ang="0">
                <a:pos x="34" y="64"/>
              </a:cxn>
              <a:cxn ang="0">
                <a:pos x="40" y="67"/>
              </a:cxn>
              <a:cxn ang="0">
                <a:pos x="49" y="64"/>
              </a:cxn>
              <a:cxn ang="0">
                <a:pos x="55" y="61"/>
              </a:cxn>
              <a:cxn ang="0">
                <a:pos x="58" y="55"/>
              </a:cxn>
              <a:cxn ang="0">
                <a:pos x="64" y="46"/>
              </a:cxn>
              <a:cxn ang="0">
                <a:pos x="64" y="49"/>
              </a:cxn>
            </a:cxnLst>
            <a:rect l="0" t="0" r="r" b="b"/>
            <a:pathLst>
              <a:path w="64" h="79">
                <a:moveTo>
                  <a:pt x="64" y="49"/>
                </a:moveTo>
                <a:lnTo>
                  <a:pt x="61" y="58"/>
                </a:lnTo>
                <a:lnTo>
                  <a:pt x="58" y="67"/>
                </a:lnTo>
                <a:lnTo>
                  <a:pt x="52" y="73"/>
                </a:lnTo>
                <a:lnTo>
                  <a:pt x="43" y="79"/>
                </a:lnTo>
                <a:lnTo>
                  <a:pt x="34" y="79"/>
                </a:lnTo>
                <a:lnTo>
                  <a:pt x="25" y="79"/>
                </a:lnTo>
                <a:lnTo>
                  <a:pt x="19" y="76"/>
                </a:lnTo>
                <a:lnTo>
                  <a:pt x="10" y="70"/>
                </a:lnTo>
                <a:lnTo>
                  <a:pt x="6" y="61"/>
                </a:lnTo>
                <a:lnTo>
                  <a:pt x="3" y="52"/>
                </a:lnTo>
                <a:lnTo>
                  <a:pt x="0" y="40"/>
                </a:lnTo>
                <a:lnTo>
                  <a:pt x="3" y="31"/>
                </a:lnTo>
                <a:lnTo>
                  <a:pt x="6" y="18"/>
                </a:lnTo>
                <a:lnTo>
                  <a:pt x="13" y="12"/>
                </a:lnTo>
                <a:lnTo>
                  <a:pt x="19" y="6"/>
                </a:lnTo>
                <a:lnTo>
                  <a:pt x="28" y="3"/>
                </a:lnTo>
                <a:lnTo>
                  <a:pt x="37" y="0"/>
                </a:lnTo>
                <a:lnTo>
                  <a:pt x="46" y="3"/>
                </a:lnTo>
                <a:lnTo>
                  <a:pt x="55" y="6"/>
                </a:lnTo>
                <a:lnTo>
                  <a:pt x="61" y="12"/>
                </a:lnTo>
                <a:lnTo>
                  <a:pt x="61" y="18"/>
                </a:lnTo>
                <a:lnTo>
                  <a:pt x="61" y="21"/>
                </a:lnTo>
                <a:lnTo>
                  <a:pt x="61" y="24"/>
                </a:lnTo>
                <a:lnTo>
                  <a:pt x="58" y="24"/>
                </a:lnTo>
                <a:lnTo>
                  <a:pt x="55" y="24"/>
                </a:lnTo>
                <a:lnTo>
                  <a:pt x="49" y="24"/>
                </a:lnTo>
                <a:lnTo>
                  <a:pt x="49" y="21"/>
                </a:lnTo>
                <a:lnTo>
                  <a:pt x="46" y="18"/>
                </a:lnTo>
                <a:lnTo>
                  <a:pt x="46" y="15"/>
                </a:lnTo>
                <a:lnTo>
                  <a:pt x="46" y="12"/>
                </a:lnTo>
                <a:lnTo>
                  <a:pt x="43" y="9"/>
                </a:lnTo>
                <a:lnTo>
                  <a:pt x="40" y="6"/>
                </a:lnTo>
                <a:lnTo>
                  <a:pt x="34" y="6"/>
                </a:lnTo>
                <a:lnTo>
                  <a:pt x="28" y="6"/>
                </a:lnTo>
                <a:lnTo>
                  <a:pt x="22" y="12"/>
                </a:lnTo>
                <a:lnTo>
                  <a:pt x="19" y="21"/>
                </a:lnTo>
                <a:lnTo>
                  <a:pt x="16" y="34"/>
                </a:lnTo>
                <a:lnTo>
                  <a:pt x="19" y="46"/>
                </a:lnTo>
                <a:lnTo>
                  <a:pt x="22" y="55"/>
                </a:lnTo>
                <a:lnTo>
                  <a:pt x="28" y="61"/>
                </a:lnTo>
                <a:lnTo>
                  <a:pt x="34" y="64"/>
                </a:lnTo>
                <a:lnTo>
                  <a:pt x="40" y="67"/>
                </a:lnTo>
                <a:lnTo>
                  <a:pt x="49" y="64"/>
                </a:lnTo>
                <a:lnTo>
                  <a:pt x="55" y="61"/>
                </a:lnTo>
                <a:lnTo>
                  <a:pt x="58" y="55"/>
                </a:lnTo>
                <a:lnTo>
                  <a:pt x="64" y="46"/>
                </a:lnTo>
                <a:lnTo>
                  <a:pt x="64" y="4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1" name="Freeform 185"/>
          <p:cNvSpPr>
            <a:spLocks/>
          </p:cNvSpPr>
          <p:nvPr/>
        </p:nvSpPr>
        <p:spPr bwMode="auto">
          <a:xfrm>
            <a:off x="3063875" y="6361113"/>
            <a:ext cx="73025" cy="158750"/>
          </a:xfrm>
          <a:custGeom>
            <a:avLst/>
            <a:gdLst/>
            <a:ahLst/>
            <a:cxnLst>
              <a:cxn ang="0">
                <a:pos x="25" y="0"/>
              </a:cxn>
              <a:cxn ang="0">
                <a:pos x="25" y="24"/>
              </a:cxn>
              <a:cxn ang="0">
                <a:pos x="43" y="24"/>
              </a:cxn>
              <a:cxn ang="0">
                <a:pos x="43" y="27"/>
              </a:cxn>
              <a:cxn ang="0">
                <a:pos x="25" y="27"/>
              </a:cxn>
              <a:cxn ang="0">
                <a:pos x="25" y="79"/>
              </a:cxn>
              <a:cxn ang="0">
                <a:pos x="28" y="85"/>
              </a:cxn>
              <a:cxn ang="0">
                <a:pos x="28" y="88"/>
              </a:cxn>
              <a:cxn ang="0">
                <a:pos x="31" y="91"/>
              </a:cxn>
              <a:cxn ang="0">
                <a:pos x="34" y="91"/>
              </a:cxn>
              <a:cxn ang="0">
                <a:pos x="37" y="91"/>
              </a:cxn>
              <a:cxn ang="0">
                <a:pos x="40" y="88"/>
              </a:cxn>
              <a:cxn ang="0">
                <a:pos x="43" y="88"/>
              </a:cxn>
              <a:cxn ang="0">
                <a:pos x="43" y="85"/>
              </a:cxn>
              <a:cxn ang="0">
                <a:pos x="46" y="85"/>
              </a:cxn>
              <a:cxn ang="0">
                <a:pos x="43" y="91"/>
              </a:cxn>
              <a:cxn ang="0">
                <a:pos x="40" y="97"/>
              </a:cxn>
              <a:cxn ang="0">
                <a:pos x="34" y="100"/>
              </a:cxn>
              <a:cxn ang="0">
                <a:pos x="28" y="100"/>
              </a:cxn>
              <a:cxn ang="0">
                <a:pos x="22" y="100"/>
              </a:cxn>
              <a:cxn ang="0">
                <a:pos x="19" y="100"/>
              </a:cxn>
              <a:cxn ang="0">
                <a:pos x="16" y="97"/>
              </a:cxn>
              <a:cxn ang="0">
                <a:pos x="13" y="94"/>
              </a:cxn>
              <a:cxn ang="0">
                <a:pos x="13" y="88"/>
              </a:cxn>
              <a:cxn ang="0">
                <a:pos x="13" y="82"/>
              </a:cxn>
              <a:cxn ang="0">
                <a:pos x="13" y="27"/>
              </a:cxn>
              <a:cxn ang="0">
                <a:pos x="0" y="27"/>
              </a:cxn>
              <a:cxn ang="0">
                <a:pos x="0" y="27"/>
              </a:cxn>
              <a:cxn ang="0">
                <a:pos x="3" y="24"/>
              </a:cxn>
              <a:cxn ang="0">
                <a:pos x="10" y="21"/>
              </a:cxn>
              <a:cxn ang="0">
                <a:pos x="13" y="15"/>
              </a:cxn>
              <a:cxn ang="0">
                <a:pos x="19" y="9"/>
              </a:cxn>
              <a:cxn ang="0">
                <a:pos x="22" y="6"/>
              </a:cxn>
              <a:cxn ang="0">
                <a:pos x="25" y="0"/>
              </a:cxn>
              <a:cxn ang="0">
                <a:pos x="25" y="0"/>
              </a:cxn>
            </a:cxnLst>
            <a:rect l="0" t="0" r="r" b="b"/>
            <a:pathLst>
              <a:path w="46" h="100">
                <a:moveTo>
                  <a:pt x="25" y="0"/>
                </a:moveTo>
                <a:lnTo>
                  <a:pt x="25" y="24"/>
                </a:lnTo>
                <a:lnTo>
                  <a:pt x="43" y="24"/>
                </a:lnTo>
                <a:lnTo>
                  <a:pt x="43" y="27"/>
                </a:lnTo>
                <a:lnTo>
                  <a:pt x="25" y="27"/>
                </a:lnTo>
                <a:lnTo>
                  <a:pt x="25" y="79"/>
                </a:lnTo>
                <a:lnTo>
                  <a:pt x="28" y="85"/>
                </a:lnTo>
                <a:lnTo>
                  <a:pt x="28" y="88"/>
                </a:lnTo>
                <a:lnTo>
                  <a:pt x="31" y="91"/>
                </a:lnTo>
                <a:lnTo>
                  <a:pt x="34" y="91"/>
                </a:lnTo>
                <a:lnTo>
                  <a:pt x="37" y="91"/>
                </a:lnTo>
                <a:lnTo>
                  <a:pt x="40" y="88"/>
                </a:lnTo>
                <a:lnTo>
                  <a:pt x="43" y="88"/>
                </a:lnTo>
                <a:lnTo>
                  <a:pt x="43" y="85"/>
                </a:lnTo>
                <a:lnTo>
                  <a:pt x="46" y="85"/>
                </a:lnTo>
                <a:lnTo>
                  <a:pt x="43" y="91"/>
                </a:lnTo>
                <a:lnTo>
                  <a:pt x="40" y="97"/>
                </a:lnTo>
                <a:lnTo>
                  <a:pt x="34" y="100"/>
                </a:lnTo>
                <a:lnTo>
                  <a:pt x="28" y="100"/>
                </a:lnTo>
                <a:lnTo>
                  <a:pt x="22" y="100"/>
                </a:lnTo>
                <a:lnTo>
                  <a:pt x="19" y="100"/>
                </a:lnTo>
                <a:lnTo>
                  <a:pt x="16" y="97"/>
                </a:lnTo>
                <a:lnTo>
                  <a:pt x="13" y="94"/>
                </a:lnTo>
                <a:lnTo>
                  <a:pt x="13" y="88"/>
                </a:lnTo>
                <a:lnTo>
                  <a:pt x="13" y="82"/>
                </a:lnTo>
                <a:lnTo>
                  <a:pt x="13" y="27"/>
                </a:lnTo>
                <a:lnTo>
                  <a:pt x="0" y="27"/>
                </a:lnTo>
                <a:lnTo>
                  <a:pt x="0" y="27"/>
                </a:lnTo>
                <a:lnTo>
                  <a:pt x="3" y="24"/>
                </a:lnTo>
                <a:lnTo>
                  <a:pt x="10" y="21"/>
                </a:lnTo>
                <a:lnTo>
                  <a:pt x="13" y="15"/>
                </a:lnTo>
                <a:lnTo>
                  <a:pt x="19" y="9"/>
                </a:lnTo>
                <a:lnTo>
                  <a:pt x="22" y="6"/>
                </a:lnTo>
                <a:lnTo>
                  <a:pt x="25" y="0"/>
                </a:lnTo>
                <a:lnTo>
                  <a:pt x="2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2" name="Freeform 186"/>
          <p:cNvSpPr>
            <a:spLocks/>
          </p:cNvSpPr>
          <p:nvPr/>
        </p:nvSpPr>
        <p:spPr bwMode="auto">
          <a:xfrm>
            <a:off x="3214688" y="6394450"/>
            <a:ext cx="101600" cy="125413"/>
          </a:xfrm>
          <a:custGeom>
            <a:avLst/>
            <a:gdLst/>
            <a:ahLst/>
            <a:cxnLst>
              <a:cxn ang="0">
                <a:pos x="64" y="49"/>
              </a:cxn>
              <a:cxn ang="0">
                <a:pos x="61" y="58"/>
              </a:cxn>
              <a:cxn ang="0">
                <a:pos x="58" y="67"/>
              </a:cxn>
              <a:cxn ang="0">
                <a:pos x="52" y="73"/>
              </a:cxn>
              <a:cxn ang="0">
                <a:pos x="42" y="79"/>
              </a:cxn>
              <a:cxn ang="0">
                <a:pos x="33" y="79"/>
              </a:cxn>
              <a:cxn ang="0">
                <a:pos x="24" y="79"/>
              </a:cxn>
              <a:cxn ang="0">
                <a:pos x="18" y="76"/>
              </a:cxn>
              <a:cxn ang="0">
                <a:pos x="9" y="70"/>
              </a:cxn>
              <a:cxn ang="0">
                <a:pos x="6" y="61"/>
              </a:cxn>
              <a:cxn ang="0">
                <a:pos x="3" y="52"/>
              </a:cxn>
              <a:cxn ang="0">
                <a:pos x="0" y="40"/>
              </a:cxn>
              <a:cxn ang="0">
                <a:pos x="3" y="31"/>
              </a:cxn>
              <a:cxn ang="0">
                <a:pos x="6" y="18"/>
              </a:cxn>
              <a:cxn ang="0">
                <a:pos x="12" y="12"/>
              </a:cxn>
              <a:cxn ang="0">
                <a:pos x="18" y="6"/>
              </a:cxn>
              <a:cxn ang="0">
                <a:pos x="27" y="3"/>
              </a:cxn>
              <a:cxn ang="0">
                <a:pos x="36" y="0"/>
              </a:cxn>
              <a:cxn ang="0">
                <a:pos x="45" y="3"/>
              </a:cxn>
              <a:cxn ang="0">
                <a:pos x="55" y="6"/>
              </a:cxn>
              <a:cxn ang="0">
                <a:pos x="58" y="12"/>
              </a:cxn>
              <a:cxn ang="0">
                <a:pos x="61" y="18"/>
              </a:cxn>
              <a:cxn ang="0">
                <a:pos x="61" y="21"/>
              </a:cxn>
              <a:cxn ang="0">
                <a:pos x="58" y="24"/>
              </a:cxn>
              <a:cxn ang="0">
                <a:pos x="58" y="24"/>
              </a:cxn>
              <a:cxn ang="0">
                <a:pos x="55" y="24"/>
              </a:cxn>
              <a:cxn ang="0">
                <a:pos x="49" y="24"/>
              </a:cxn>
              <a:cxn ang="0">
                <a:pos x="49" y="21"/>
              </a:cxn>
              <a:cxn ang="0">
                <a:pos x="45" y="18"/>
              </a:cxn>
              <a:cxn ang="0">
                <a:pos x="45" y="15"/>
              </a:cxn>
              <a:cxn ang="0">
                <a:pos x="42" y="12"/>
              </a:cxn>
              <a:cxn ang="0">
                <a:pos x="42" y="9"/>
              </a:cxn>
              <a:cxn ang="0">
                <a:pos x="39" y="6"/>
              </a:cxn>
              <a:cxn ang="0">
                <a:pos x="33" y="6"/>
              </a:cxn>
              <a:cxn ang="0">
                <a:pos x="27" y="6"/>
              </a:cxn>
              <a:cxn ang="0">
                <a:pos x="21" y="12"/>
              </a:cxn>
              <a:cxn ang="0">
                <a:pos x="15" y="21"/>
              </a:cxn>
              <a:cxn ang="0">
                <a:pos x="15" y="34"/>
              </a:cxn>
              <a:cxn ang="0">
                <a:pos x="15" y="46"/>
              </a:cxn>
              <a:cxn ang="0">
                <a:pos x="21" y="55"/>
              </a:cxn>
              <a:cxn ang="0">
                <a:pos x="27" y="61"/>
              </a:cxn>
              <a:cxn ang="0">
                <a:pos x="33" y="64"/>
              </a:cxn>
              <a:cxn ang="0">
                <a:pos x="39" y="67"/>
              </a:cxn>
              <a:cxn ang="0">
                <a:pos x="45" y="64"/>
              </a:cxn>
              <a:cxn ang="0">
                <a:pos x="55" y="61"/>
              </a:cxn>
              <a:cxn ang="0">
                <a:pos x="58" y="55"/>
              </a:cxn>
              <a:cxn ang="0">
                <a:pos x="64" y="46"/>
              </a:cxn>
              <a:cxn ang="0">
                <a:pos x="64" y="49"/>
              </a:cxn>
            </a:cxnLst>
            <a:rect l="0" t="0" r="r" b="b"/>
            <a:pathLst>
              <a:path w="64" h="79">
                <a:moveTo>
                  <a:pt x="64" y="49"/>
                </a:moveTo>
                <a:lnTo>
                  <a:pt x="61" y="58"/>
                </a:lnTo>
                <a:lnTo>
                  <a:pt x="58" y="67"/>
                </a:lnTo>
                <a:lnTo>
                  <a:pt x="52" y="73"/>
                </a:lnTo>
                <a:lnTo>
                  <a:pt x="42" y="79"/>
                </a:lnTo>
                <a:lnTo>
                  <a:pt x="33" y="79"/>
                </a:lnTo>
                <a:lnTo>
                  <a:pt x="24" y="79"/>
                </a:lnTo>
                <a:lnTo>
                  <a:pt x="18" y="76"/>
                </a:lnTo>
                <a:lnTo>
                  <a:pt x="9" y="70"/>
                </a:lnTo>
                <a:lnTo>
                  <a:pt x="6" y="61"/>
                </a:lnTo>
                <a:lnTo>
                  <a:pt x="3" y="52"/>
                </a:lnTo>
                <a:lnTo>
                  <a:pt x="0" y="40"/>
                </a:lnTo>
                <a:lnTo>
                  <a:pt x="3" y="31"/>
                </a:lnTo>
                <a:lnTo>
                  <a:pt x="6" y="18"/>
                </a:lnTo>
                <a:lnTo>
                  <a:pt x="12" y="12"/>
                </a:lnTo>
                <a:lnTo>
                  <a:pt x="18" y="6"/>
                </a:lnTo>
                <a:lnTo>
                  <a:pt x="27" y="3"/>
                </a:lnTo>
                <a:lnTo>
                  <a:pt x="36" y="0"/>
                </a:lnTo>
                <a:lnTo>
                  <a:pt x="45" y="3"/>
                </a:lnTo>
                <a:lnTo>
                  <a:pt x="55" y="6"/>
                </a:lnTo>
                <a:lnTo>
                  <a:pt x="58" y="12"/>
                </a:lnTo>
                <a:lnTo>
                  <a:pt x="61" y="18"/>
                </a:lnTo>
                <a:lnTo>
                  <a:pt x="61" y="21"/>
                </a:lnTo>
                <a:lnTo>
                  <a:pt x="58" y="24"/>
                </a:lnTo>
                <a:lnTo>
                  <a:pt x="58" y="24"/>
                </a:lnTo>
                <a:lnTo>
                  <a:pt x="55" y="24"/>
                </a:lnTo>
                <a:lnTo>
                  <a:pt x="49" y="24"/>
                </a:lnTo>
                <a:lnTo>
                  <a:pt x="49" y="21"/>
                </a:lnTo>
                <a:lnTo>
                  <a:pt x="45" y="18"/>
                </a:lnTo>
                <a:lnTo>
                  <a:pt x="45" y="15"/>
                </a:lnTo>
                <a:lnTo>
                  <a:pt x="42" y="12"/>
                </a:lnTo>
                <a:lnTo>
                  <a:pt x="42" y="9"/>
                </a:lnTo>
                <a:lnTo>
                  <a:pt x="39" y="6"/>
                </a:lnTo>
                <a:lnTo>
                  <a:pt x="33" y="6"/>
                </a:lnTo>
                <a:lnTo>
                  <a:pt x="27" y="6"/>
                </a:lnTo>
                <a:lnTo>
                  <a:pt x="21" y="12"/>
                </a:lnTo>
                <a:lnTo>
                  <a:pt x="15" y="21"/>
                </a:lnTo>
                <a:lnTo>
                  <a:pt x="15" y="34"/>
                </a:lnTo>
                <a:lnTo>
                  <a:pt x="15" y="46"/>
                </a:lnTo>
                <a:lnTo>
                  <a:pt x="21" y="55"/>
                </a:lnTo>
                <a:lnTo>
                  <a:pt x="27" y="61"/>
                </a:lnTo>
                <a:lnTo>
                  <a:pt x="33" y="64"/>
                </a:lnTo>
                <a:lnTo>
                  <a:pt x="39" y="67"/>
                </a:lnTo>
                <a:lnTo>
                  <a:pt x="45" y="64"/>
                </a:lnTo>
                <a:lnTo>
                  <a:pt x="55" y="61"/>
                </a:lnTo>
                <a:lnTo>
                  <a:pt x="58" y="55"/>
                </a:lnTo>
                <a:lnTo>
                  <a:pt x="64" y="46"/>
                </a:lnTo>
                <a:lnTo>
                  <a:pt x="64" y="4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3" name="Freeform 187"/>
          <p:cNvSpPr>
            <a:spLocks/>
          </p:cNvSpPr>
          <p:nvPr/>
        </p:nvSpPr>
        <p:spPr bwMode="auto">
          <a:xfrm>
            <a:off x="3340100" y="6332538"/>
            <a:ext cx="52388" cy="187325"/>
          </a:xfrm>
          <a:custGeom>
            <a:avLst/>
            <a:gdLst/>
            <a:ahLst/>
            <a:cxnLst>
              <a:cxn ang="0">
                <a:pos x="24" y="0"/>
              </a:cxn>
              <a:cxn ang="0">
                <a:pos x="24" y="100"/>
              </a:cxn>
              <a:cxn ang="0">
                <a:pos x="24" y="106"/>
              </a:cxn>
              <a:cxn ang="0">
                <a:pos x="24" y="109"/>
              </a:cxn>
              <a:cxn ang="0">
                <a:pos x="27" y="112"/>
              </a:cxn>
              <a:cxn ang="0">
                <a:pos x="27" y="115"/>
              </a:cxn>
              <a:cxn ang="0">
                <a:pos x="30" y="115"/>
              </a:cxn>
              <a:cxn ang="0">
                <a:pos x="33" y="115"/>
              </a:cxn>
              <a:cxn ang="0">
                <a:pos x="33" y="118"/>
              </a:cxn>
              <a:cxn ang="0">
                <a:pos x="0" y="118"/>
              </a:cxn>
              <a:cxn ang="0">
                <a:pos x="0" y="115"/>
              </a:cxn>
              <a:cxn ang="0">
                <a:pos x="3" y="115"/>
              </a:cxn>
              <a:cxn ang="0">
                <a:pos x="6" y="115"/>
              </a:cxn>
              <a:cxn ang="0">
                <a:pos x="9" y="112"/>
              </a:cxn>
              <a:cxn ang="0">
                <a:pos x="9" y="112"/>
              </a:cxn>
              <a:cxn ang="0">
                <a:pos x="9" y="106"/>
              </a:cxn>
              <a:cxn ang="0">
                <a:pos x="9" y="100"/>
              </a:cxn>
              <a:cxn ang="0">
                <a:pos x="9" y="30"/>
              </a:cxn>
              <a:cxn ang="0">
                <a:pos x="9" y="21"/>
              </a:cxn>
              <a:cxn ang="0">
                <a:pos x="9" y="15"/>
              </a:cxn>
              <a:cxn ang="0">
                <a:pos x="9" y="12"/>
              </a:cxn>
              <a:cxn ang="0">
                <a:pos x="9" y="9"/>
              </a:cxn>
              <a:cxn ang="0">
                <a:pos x="6" y="9"/>
              </a:cxn>
              <a:cxn ang="0">
                <a:pos x="6" y="9"/>
              </a:cxn>
              <a:cxn ang="0">
                <a:pos x="3" y="9"/>
              </a:cxn>
              <a:cxn ang="0">
                <a:pos x="0" y="9"/>
              </a:cxn>
              <a:cxn ang="0">
                <a:pos x="0" y="9"/>
              </a:cxn>
              <a:cxn ang="0">
                <a:pos x="21" y="0"/>
              </a:cxn>
              <a:cxn ang="0">
                <a:pos x="24" y="0"/>
              </a:cxn>
            </a:cxnLst>
            <a:rect l="0" t="0" r="r" b="b"/>
            <a:pathLst>
              <a:path w="33" h="118">
                <a:moveTo>
                  <a:pt x="24" y="0"/>
                </a:moveTo>
                <a:lnTo>
                  <a:pt x="24" y="100"/>
                </a:lnTo>
                <a:lnTo>
                  <a:pt x="24" y="106"/>
                </a:lnTo>
                <a:lnTo>
                  <a:pt x="24" y="109"/>
                </a:lnTo>
                <a:lnTo>
                  <a:pt x="27" y="112"/>
                </a:lnTo>
                <a:lnTo>
                  <a:pt x="27" y="115"/>
                </a:lnTo>
                <a:lnTo>
                  <a:pt x="30" y="115"/>
                </a:lnTo>
                <a:lnTo>
                  <a:pt x="33" y="115"/>
                </a:lnTo>
                <a:lnTo>
                  <a:pt x="33" y="118"/>
                </a:lnTo>
                <a:lnTo>
                  <a:pt x="0" y="118"/>
                </a:lnTo>
                <a:lnTo>
                  <a:pt x="0" y="115"/>
                </a:lnTo>
                <a:lnTo>
                  <a:pt x="3" y="115"/>
                </a:lnTo>
                <a:lnTo>
                  <a:pt x="6" y="115"/>
                </a:lnTo>
                <a:lnTo>
                  <a:pt x="9" y="112"/>
                </a:lnTo>
                <a:lnTo>
                  <a:pt x="9" y="112"/>
                </a:lnTo>
                <a:lnTo>
                  <a:pt x="9" y="106"/>
                </a:lnTo>
                <a:lnTo>
                  <a:pt x="9" y="100"/>
                </a:lnTo>
                <a:lnTo>
                  <a:pt x="9" y="30"/>
                </a:lnTo>
                <a:lnTo>
                  <a:pt x="9" y="21"/>
                </a:lnTo>
                <a:lnTo>
                  <a:pt x="9" y="15"/>
                </a:lnTo>
                <a:lnTo>
                  <a:pt x="9" y="12"/>
                </a:lnTo>
                <a:lnTo>
                  <a:pt x="9" y="9"/>
                </a:lnTo>
                <a:lnTo>
                  <a:pt x="6" y="9"/>
                </a:lnTo>
                <a:lnTo>
                  <a:pt x="6" y="9"/>
                </a:lnTo>
                <a:lnTo>
                  <a:pt x="3" y="9"/>
                </a:lnTo>
                <a:lnTo>
                  <a:pt x="0" y="9"/>
                </a:lnTo>
                <a:lnTo>
                  <a:pt x="0" y="9"/>
                </a:lnTo>
                <a:lnTo>
                  <a:pt x="21" y="0"/>
                </a:lnTo>
                <a:lnTo>
                  <a:pt x="24"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4" name="Freeform 188"/>
          <p:cNvSpPr>
            <a:spLocks noEditPoints="1"/>
          </p:cNvSpPr>
          <p:nvPr/>
        </p:nvSpPr>
        <p:spPr bwMode="auto">
          <a:xfrm>
            <a:off x="3413125" y="6394450"/>
            <a:ext cx="111125" cy="125413"/>
          </a:xfrm>
          <a:custGeom>
            <a:avLst/>
            <a:gdLst/>
            <a:ahLst/>
            <a:cxnLst>
              <a:cxn ang="0">
                <a:pos x="36" y="73"/>
              </a:cxn>
              <a:cxn ang="0">
                <a:pos x="27" y="79"/>
              </a:cxn>
              <a:cxn ang="0">
                <a:pos x="18" y="79"/>
              </a:cxn>
              <a:cxn ang="0">
                <a:pos x="6" y="76"/>
              </a:cxn>
              <a:cxn ang="0">
                <a:pos x="0" y="61"/>
              </a:cxn>
              <a:cxn ang="0">
                <a:pos x="3" y="52"/>
              </a:cxn>
              <a:cxn ang="0">
                <a:pos x="15" y="40"/>
              </a:cxn>
              <a:cxn ang="0">
                <a:pos x="30" y="34"/>
              </a:cxn>
              <a:cxn ang="0">
                <a:pos x="42" y="27"/>
              </a:cxn>
              <a:cxn ang="0">
                <a:pos x="39" y="9"/>
              </a:cxn>
              <a:cxn ang="0">
                <a:pos x="27" y="6"/>
              </a:cxn>
              <a:cxn ang="0">
                <a:pos x="21" y="9"/>
              </a:cxn>
              <a:cxn ang="0">
                <a:pos x="18" y="15"/>
              </a:cxn>
              <a:cxn ang="0">
                <a:pos x="18" y="24"/>
              </a:cxn>
              <a:cxn ang="0">
                <a:pos x="12" y="27"/>
              </a:cxn>
              <a:cxn ang="0">
                <a:pos x="9" y="27"/>
              </a:cxn>
              <a:cxn ang="0">
                <a:pos x="3" y="24"/>
              </a:cxn>
              <a:cxn ang="0">
                <a:pos x="6" y="12"/>
              </a:cxn>
              <a:cxn ang="0">
                <a:pos x="18" y="3"/>
              </a:cxn>
              <a:cxn ang="0">
                <a:pos x="39" y="0"/>
              </a:cxn>
              <a:cxn ang="0">
                <a:pos x="51" y="6"/>
              </a:cxn>
              <a:cxn ang="0">
                <a:pos x="57" y="18"/>
              </a:cxn>
              <a:cxn ang="0">
                <a:pos x="57" y="52"/>
              </a:cxn>
              <a:cxn ang="0">
                <a:pos x="57" y="67"/>
              </a:cxn>
              <a:cxn ang="0">
                <a:pos x="57" y="70"/>
              </a:cxn>
              <a:cxn ang="0">
                <a:pos x="61" y="70"/>
              </a:cxn>
              <a:cxn ang="0">
                <a:pos x="64" y="70"/>
              </a:cxn>
              <a:cxn ang="0">
                <a:pos x="70" y="64"/>
              </a:cxn>
              <a:cxn ang="0">
                <a:pos x="64" y="76"/>
              </a:cxn>
              <a:cxn ang="0">
                <a:pos x="51" y="79"/>
              </a:cxn>
              <a:cxn ang="0">
                <a:pos x="45" y="76"/>
              </a:cxn>
              <a:cxn ang="0">
                <a:pos x="42" y="67"/>
              </a:cxn>
              <a:cxn ang="0">
                <a:pos x="42" y="34"/>
              </a:cxn>
              <a:cxn ang="0">
                <a:pos x="27" y="40"/>
              </a:cxn>
              <a:cxn ang="0">
                <a:pos x="18" y="49"/>
              </a:cxn>
              <a:cxn ang="0">
                <a:pos x="15" y="58"/>
              </a:cxn>
              <a:cxn ang="0">
                <a:pos x="18" y="67"/>
              </a:cxn>
              <a:cxn ang="0">
                <a:pos x="27" y="70"/>
              </a:cxn>
              <a:cxn ang="0">
                <a:pos x="42" y="61"/>
              </a:cxn>
            </a:cxnLst>
            <a:rect l="0" t="0" r="r" b="b"/>
            <a:pathLst>
              <a:path w="70" h="79">
                <a:moveTo>
                  <a:pt x="42" y="67"/>
                </a:moveTo>
                <a:lnTo>
                  <a:pt x="36" y="73"/>
                </a:lnTo>
                <a:lnTo>
                  <a:pt x="30" y="76"/>
                </a:lnTo>
                <a:lnTo>
                  <a:pt x="27" y="79"/>
                </a:lnTo>
                <a:lnTo>
                  <a:pt x="24" y="79"/>
                </a:lnTo>
                <a:lnTo>
                  <a:pt x="18" y="79"/>
                </a:lnTo>
                <a:lnTo>
                  <a:pt x="12" y="79"/>
                </a:lnTo>
                <a:lnTo>
                  <a:pt x="6" y="76"/>
                </a:lnTo>
                <a:lnTo>
                  <a:pt x="0" y="70"/>
                </a:lnTo>
                <a:lnTo>
                  <a:pt x="0" y="61"/>
                </a:lnTo>
                <a:lnTo>
                  <a:pt x="0" y="55"/>
                </a:lnTo>
                <a:lnTo>
                  <a:pt x="3" y="52"/>
                </a:lnTo>
                <a:lnTo>
                  <a:pt x="6" y="46"/>
                </a:lnTo>
                <a:lnTo>
                  <a:pt x="15" y="40"/>
                </a:lnTo>
                <a:lnTo>
                  <a:pt x="21" y="37"/>
                </a:lnTo>
                <a:lnTo>
                  <a:pt x="30" y="34"/>
                </a:lnTo>
                <a:lnTo>
                  <a:pt x="42" y="27"/>
                </a:lnTo>
                <a:lnTo>
                  <a:pt x="42" y="27"/>
                </a:lnTo>
                <a:lnTo>
                  <a:pt x="42" y="15"/>
                </a:lnTo>
                <a:lnTo>
                  <a:pt x="39" y="9"/>
                </a:lnTo>
                <a:lnTo>
                  <a:pt x="33" y="6"/>
                </a:lnTo>
                <a:lnTo>
                  <a:pt x="27" y="6"/>
                </a:lnTo>
                <a:lnTo>
                  <a:pt x="24" y="6"/>
                </a:lnTo>
                <a:lnTo>
                  <a:pt x="21" y="9"/>
                </a:lnTo>
                <a:lnTo>
                  <a:pt x="18" y="12"/>
                </a:lnTo>
                <a:lnTo>
                  <a:pt x="18" y="15"/>
                </a:lnTo>
                <a:lnTo>
                  <a:pt x="18" y="21"/>
                </a:lnTo>
                <a:lnTo>
                  <a:pt x="18" y="24"/>
                </a:lnTo>
                <a:lnTo>
                  <a:pt x="15" y="27"/>
                </a:lnTo>
                <a:lnTo>
                  <a:pt x="12" y="27"/>
                </a:lnTo>
                <a:lnTo>
                  <a:pt x="9" y="27"/>
                </a:lnTo>
                <a:lnTo>
                  <a:pt x="9" y="27"/>
                </a:lnTo>
                <a:lnTo>
                  <a:pt x="6" y="27"/>
                </a:lnTo>
                <a:lnTo>
                  <a:pt x="3" y="24"/>
                </a:lnTo>
                <a:lnTo>
                  <a:pt x="3" y="21"/>
                </a:lnTo>
                <a:lnTo>
                  <a:pt x="6" y="12"/>
                </a:lnTo>
                <a:lnTo>
                  <a:pt x="12" y="6"/>
                </a:lnTo>
                <a:lnTo>
                  <a:pt x="18" y="3"/>
                </a:lnTo>
                <a:lnTo>
                  <a:pt x="30" y="0"/>
                </a:lnTo>
                <a:lnTo>
                  <a:pt x="39" y="0"/>
                </a:lnTo>
                <a:lnTo>
                  <a:pt x="48" y="3"/>
                </a:lnTo>
                <a:lnTo>
                  <a:pt x="51" y="6"/>
                </a:lnTo>
                <a:lnTo>
                  <a:pt x="54" y="12"/>
                </a:lnTo>
                <a:lnTo>
                  <a:pt x="57" y="18"/>
                </a:lnTo>
                <a:lnTo>
                  <a:pt x="57" y="27"/>
                </a:lnTo>
                <a:lnTo>
                  <a:pt x="57" y="52"/>
                </a:lnTo>
                <a:lnTo>
                  <a:pt x="57" y="61"/>
                </a:lnTo>
                <a:lnTo>
                  <a:pt x="57" y="67"/>
                </a:lnTo>
                <a:lnTo>
                  <a:pt x="57" y="67"/>
                </a:lnTo>
                <a:lnTo>
                  <a:pt x="57" y="70"/>
                </a:lnTo>
                <a:lnTo>
                  <a:pt x="61" y="70"/>
                </a:lnTo>
                <a:lnTo>
                  <a:pt x="61" y="70"/>
                </a:lnTo>
                <a:lnTo>
                  <a:pt x="61" y="70"/>
                </a:lnTo>
                <a:lnTo>
                  <a:pt x="64" y="70"/>
                </a:lnTo>
                <a:lnTo>
                  <a:pt x="64" y="67"/>
                </a:lnTo>
                <a:lnTo>
                  <a:pt x="70" y="64"/>
                </a:lnTo>
                <a:lnTo>
                  <a:pt x="70" y="67"/>
                </a:lnTo>
                <a:lnTo>
                  <a:pt x="64" y="76"/>
                </a:lnTo>
                <a:lnTo>
                  <a:pt x="57" y="79"/>
                </a:lnTo>
                <a:lnTo>
                  <a:pt x="51" y="79"/>
                </a:lnTo>
                <a:lnTo>
                  <a:pt x="48" y="79"/>
                </a:lnTo>
                <a:lnTo>
                  <a:pt x="45" y="76"/>
                </a:lnTo>
                <a:lnTo>
                  <a:pt x="42" y="73"/>
                </a:lnTo>
                <a:lnTo>
                  <a:pt x="42" y="67"/>
                </a:lnTo>
                <a:close/>
                <a:moveTo>
                  <a:pt x="42" y="61"/>
                </a:moveTo>
                <a:lnTo>
                  <a:pt x="42" y="34"/>
                </a:lnTo>
                <a:lnTo>
                  <a:pt x="33" y="40"/>
                </a:lnTo>
                <a:lnTo>
                  <a:pt x="27" y="40"/>
                </a:lnTo>
                <a:lnTo>
                  <a:pt x="21" y="46"/>
                </a:lnTo>
                <a:lnTo>
                  <a:pt x="18" y="49"/>
                </a:lnTo>
                <a:lnTo>
                  <a:pt x="15" y="52"/>
                </a:lnTo>
                <a:lnTo>
                  <a:pt x="15" y="58"/>
                </a:lnTo>
                <a:lnTo>
                  <a:pt x="15" y="61"/>
                </a:lnTo>
                <a:lnTo>
                  <a:pt x="18" y="67"/>
                </a:lnTo>
                <a:lnTo>
                  <a:pt x="21" y="70"/>
                </a:lnTo>
                <a:lnTo>
                  <a:pt x="27" y="70"/>
                </a:lnTo>
                <a:lnTo>
                  <a:pt x="33" y="67"/>
                </a:lnTo>
                <a:lnTo>
                  <a:pt x="42" y="6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5" name="Freeform 189"/>
          <p:cNvSpPr>
            <a:spLocks/>
          </p:cNvSpPr>
          <p:nvPr/>
        </p:nvSpPr>
        <p:spPr bwMode="auto">
          <a:xfrm>
            <a:off x="3538538" y="6394450"/>
            <a:ext cx="82550" cy="125413"/>
          </a:xfrm>
          <a:custGeom>
            <a:avLst/>
            <a:gdLst/>
            <a:ahLst/>
            <a:cxnLst>
              <a:cxn ang="0">
                <a:pos x="45" y="0"/>
              </a:cxn>
              <a:cxn ang="0">
                <a:pos x="45" y="27"/>
              </a:cxn>
              <a:cxn ang="0">
                <a:pos x="45" y="27"/>
              </a:cxn>
              <a:cxn ang="0">
                <a:pos x="42" y="15"/>
              </a:cxn>
              <a:cxn ang="0">
                <a:pos x="36" y="9"/>
              </a:cxn>
              <a:cxn ang="0">
                <a:pos x="30" y="6"/>
              </a:cxn>
              <a:cxn ang="0">
                <a:pos x="24" y="6"/>
              </a:cxn>
              <a:cxn ang="0">
                <a:pos x="18" y="6"/>
              </a:cxn>
              <a:cxn ang="0">
                <a:pos x="15" y="9"/>
              </a:cxn>
              <a:cxn ang="0">
                <a:pos x="12" y="12"/>
              </a:cxn>
              <a:cxn ang="0">
                <a:pos x="12" y="15"/>
              </a:cxn>
              <a:cxn ang="0">
                <a:pos x="12" y="18"/>
              </a:cxn>
              <a:cxn ang="0">
                <a:pos x="12" y="24"/>
              </a:cxn>
              <a:cxn ang="0">
                <a:pos x="18" y="27"/>
              </a:cxn>
              <a:cxn ang="0">
                <a:pos x="24" y="31"/>
              </a:cxn>
              <a:cxn ang="0">
                <a:pos x="36" y="37"/>
              </a:cxn>
              <a:cxn ang="0">
                <a:pos x="45" y="43"/>
              </a:cxn>
              <a:cxn ang="0">
                <a:pos x="52" y="49"/>
              </a:cxn>
              <a:cxn ang="0">
                <a:pos x="52" y="58"/>
              </a:cxn>
              <a:cxn ang="0">
                <a:pos x="52" y="67"/>
              </a:cxn>
              <a:cxn ang="0">
                <a:pos x="45" y="73"/>
              </a:cxn>
              <a:cxn ang="0">
                <a:pos x="36" y="79"/>
              </a:cxn>
              <a:cxn ang="0">
                <a:pos x="27" y="79"/>
              </a:cxn>
              <a:cxn ang="0">
                <a:pos x="18" y="79"/>
              </a:cxn>
              <a:cxn ang="0">
                <a:pos x="9" y="79"/>
              </a:cxn>
              <a:cxn ang="0">
                <a:pos x="6" y="76"/>
              </a:cxn>
              <a:cxn ang="0">
                <a:pos x="6" y="76"/>
              </a:cxn>
              <a:cxn ang="0">
                <a:pos x="3" y="79"/>
              </a:cxn>
              <a:cxn ang="0">
                <a:pos x="3" y="79"/>
              </a:cxn>
              <a:cxn ang="0">
                <a:pos x="0" y="79"/>
              </a:cxn>
              <a:cxn ang="0">
                <a:pos x="0" y="55"/>
              </a:cxn>
              <a:cxn ang="0">
                <a:pos x="3" y="55"/>
              </a:cxn>
              <a:cxn ang="0">
                <a:pos x="6" y="64"/>
              </a:cxn>
              <a:cxn ang="0">
                <a:pos x="12" y="70"/>
              </a:cxn>
              <a:cxn ang="0">
                <a:pos x="18" y="73"/>
              </a:cxn>
              <a:cxn ang="0">
                <a:pos x="27" y="76"/>
              </a:cxn>
              <a:cxn ang="0">
                <a:pos x="30" y="73"/>
              </a:cxn>
              <a:cxn ang="0">
                <a:pos x="36" y="73"/>
              </a:cxn>
              <a:cxn ang="0">
                <a:pos x="39" y="67"/>
              </a:cxn>
              <a:cxn ang="0">
                <a:pos x="39" y="64"/>
              </a:cxn>
              <a:cxn ang="0">
                <a:pos x="39" y="58"/>
              </a:cxn>
              <a:cxn ang="0">
                <a:pos x="36" y="55"/>
              </a:cxn>
              <a:cxn ang="0">
                <a:pos x="30" y="49"/>
              </a:cxn>
              <a:cxn ang="0">
                <a:pos x="21" y="46"/>
              </a:cxn>
              <a:cxn ang="0">
                <a:pos x="9" y="40"/>
              </a:cxn>
              <a:cxn ang="0">
                <a:pos x="3" y="34"/>
              </a:cxn>
              <a:cxn ang="0">
                <a:pos x="3" y="27"/>
              </a:cxn>
              <a:cxn ang="0">
                <a:pos x="0" y="21"/>
              </a:cxn>
              <a:cxn ang="0">
                <a:pos x="3" y="12"/>
              </a:cxn>
              <a:cxn ang="0">
                <a:pos x="6" y="6"/>
              </a:cxn>
              <a:cxn ang="0">
                <a:pos x="15" y="3"/>
              </a:cxn>
              <a:cxn ang="0">
                <a:pos x="24" y="0"/>
              </a:cxn>
              <a:cxn ang="0">
                <a:pos x="30" y="0"/>
              </a:cxn>
              <a:cxn ang="0">
                <a:pos x="36" y="3"/>
              </a:cxn>
              <a:cxn ang="0">
                <a:pos x="39" y="3"/>
              </a:cxn>
              <a:cxn ang="0">
                <a:pos x="42" y="3"/>
              </a:cxn>
              <a:cxn ang="0">
                <a:pos x="42" y="3"/>
              </a:cxn>
              <a:cxn ang="0">
                <a:pos x="42" y="3"/>
              </a:cxn>
              <a:cxn ang="0">
                <a:pos x="45" y="3"/>
              </a:cxn>
              <a:cxn ang="0">
                <a:pos x="45" y="0"/>
              </a:cxn>
              <a:cxn ang="0">
                <a:pos x="45" y="0"/>
              </a:cxn>
            </a:cxnLst>
            <a:rect l="0" t="0" r="r" b="b"/>
            <a:pathLst>
              <a:path w="52" h="79">
                <a:moveTo>
                  <a:pt x="45" y="0"/>
                </a:moveTo>
                <a:lnTo>
                  <a:pt x="45" y="27"/>
                </a:lnTo>
                <a:lnTo>
                  <a:pt x="45" y="27"/>
                </a:lnTo>
                <a:lnTo>
                  <a:pt x="42" y="15"/>
                </a:lnTo>
                <a:lnTo>
                  <a:pt x="36" y="9"/>
                </a:lnTo>
                <a:lnTo>
                  <a:pt x="30" y="6"/>
                </a:lnTo>
                <a:lnTo>
                  <a:pt x="24" y="6"/>
                </a:lnTo>
                <a:lnTo>
                  <a:pt x="18" y="6"/>
                </a:lnTo>
                <a:lnTo>
                  <a:pt x="15" y="9"/>
                </a:lnTo>
                <a:lnTo>
                  <a:pt x="12" y="12"/>
                </a:lnTo>
                <a:lnTo>
                  <a:pt x="12" y="15"/>
                </a:lnTo>
                <a:lnTo>
                  <a:pt x="12" y="18"/>
                </a:lnTo>
                <a:lnTo>
                  <a:pt x="12" y="24"/>
                </a:lnTo>
                <a:lnTo>
                  <a:pt x="18" y="27"/>
                </a:lnTo>
                <a:lnTo>
                  <a:pt x="24" y="31"/>
                </a:lnTo>
                <a:lnTo>
                  <a:pt x="36" y="37"/>
                </a:lnTo>
                <a:lnTo>
                  <a:pt x="45" y="43"/>
                </a:lnTo>
                <a:lnTo>
                  <a:pt x="52" y="49"/>
                </a:lnTo>
                <a:lnTo>
                  <a:pt x="52" y="58"/>
                </a:lnTo>
                <a:lnTo>
                  <a:pt x="52" y="67"/>
                </a:lnTo>
                <a:lnTo>
                  <a:pt x="45" y="73"/>
                </a:lnTo>
                <a:lnTo>
                  <a:pt x="36" y="79"/>
                </a:lnTo>
                <a:lnTo>
                  <a:pt x="27" y="79"/>
                </a:lnTo>
                <a:lnTo>
                  <a:pt x="18" y="79"/>
                </a:lnTo>
                <a:lnTo>
                  <a:pt x="9" y="79"/>
                </a:lnTo>
                <a:lnTo>
                  <a:pt x="6" y="76"/>
                </a:lnTo>
                <a:lnTo>
                  <a:pt x="6" y="76"/>
                </a:lnTo>
                <a:lnTo>
                  <a:pt x="3" y="79"/>
                </a:lnTo>
                <a:lnTo>
                  <a:pt x="3" y="79"/>
                </a:lnTo>
                <a:lnTo>
                  <a:pt x="0" y="79"/>
                </a:lnTo>
                <a:lnTo>
                  <a:pt x="0" y="55"/>
                </a:lnTo>
                <a:lnTo>
                  <a:pt x="3" y="55"/>
                </a:lnTo>
                <a:lnTo>
                  <a:pt x="6" y="64"/>
                </a:lnTo>
                <a:lnTo>
                  <a:pt x="12" y="70"/>
                </a:lnTo>
                <a:lnTo>
                  <a:pt x="18" y="73"/>
                </a:lnTo>
                <a:lnTo>
                  <a:pt x="27" y="76"/>
                </a:lnTo>
                <a:lnTo>
                  <a:pt x="30" y="73"/>
                </a:lnTo>
                <a:lnTo>
                  <a:pt x="36" y="73"/>
                </a:lnTo>
                <a:lnTo>
                  <a:pt x="39" y="67"/>
                </a:lnTo>
                <a:lnTo>
                  <a:pt x="39" y="64"/>
                </a:lnTo>
                <a:lnTo>
                  <a:pt x="39" y="58"/>
                </a:lnTo>
                <a:lnTo>
                  <a:pt x="36" y="55"/>
                </a:lnTo>
                <a:lnTo>
                  <a:pt x="30" y="49"/>
                </a:lnTo>
                <a:lnTo>
                  <a:pt x="21" y="46"/>
                </a:lnTo>
                <a:lnTo>
                  <a:pt x="9" y="40"/>
                </a:lnTo>
                <a:lnTo>
                  <a:pt x="3" y="34"/>
                </a:lnTo>
                <a:lnTo>
                  <a:pt x="3" y="27"/>
                </a:lnTo>
                <a:lnTo>
                  <a:pt x="0" y="21"/>
                </a:lnTo>
                <a:lnTo>
                  <a:pt x="3" y="12"/>
                </a:lnTo>
                <a:lnTo>
                  <a:pt x="6" y="6"/>
                </a:lnTo>
                <a:lnTo>
                  <a:pt x="15" y="3"/>
                </a:lnTo>
                <a:lnTo>
                  <a:pt x="24" y="0"/>
                </a:lnTo>
                <a:lnTo>
                  <a:pt x="30" y="0"/>
                </a:lnTo>
                <a:lnTo>
                  <a:pt x="36" y="3"/>
                </a:lnTo>
                <a:lnTo>
                  <a:pt x="39" y="3"/>
                </a:lnTo>
                <a:lnTo>
                  <a:pt x="42" y="3"/>
                </a:lnTo>
                <a:lnTo>
                  <a:pt x="42" y="3"/>
                </a:lnTo>
                <a:lnTo>
                  <a:pt x="42" y="3"/>
                </a:lnTo>
                <a:lnTo>
                  <a:pt x="45" y="3"/>
                </a:lnTo>
                <a:lnTo>
                  <a:pt x="45" y="0"/>
                </a:lnTo>
                <a:lnTo>
                  <a:pt x="4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6" name="Freeform 190"/>
          <p:cNvSpPr>
            <a:spLocks/>
          </p:cNvSpPr>
          <p:nvPr/>
        </p:nvSpPr>
        <p:spPr bwMode="auto">
          <a:xfrm>
            <a:off x="3644900" y="6394450"/>
            <a:ext cx="82550" cy="125413"/>
          </a:xfrm>
          <a:custGeom>
            <a:avLst/>
            <a:gdLst/>
            <a:ahLst/>
            <a:cxnLst>
              <a:cxn ang="0">
                <a:pos x="45" y="0"/>
              </a:cxn>
              <a:cxn ang="0">
                <a:pos x="45" y="27"/>
              </a:cxn>
              <a:cxn ang="0">
                <a:pos x="42" y="27"/>
              </a:cxn>
              <a:cxn ang="0">
                <a:pos x="39" y="15"/>
              </a:cxn>
              <a:cxn ang="0">
                <a:pos x="36" y="9"/>
              </a:cxn>
              <a:cxn ang="0">
                <a:pos x="30" y="6"/>
              </a:cxn>
              <a:cxn ang="0">
                <a:pos x="24" y="6"/>
              </a:cxn>
              <a:cxn ang="0">
                <a:pos x="18" y="6"/>
              </a:cxn>
              <a:cxn ang="0">
                <a:pos x="15" y="9"/>
              </a:cxn>
              <a:cxn ang="0">
                <a:pos x="12" y="12"/>
              </a:cxn>
              <a:cxn ang="0">
                <a:pos x="9" y="15"/>
              </a:cxn>
              <a:cxn ang="0">
                <a:pos x="12" y="18"/>
              </a:cxn>
              <a:cxn ang="0">
                <a:pos x="12" y="24"/>
              </a:cxn>
              <a:cxn ang="0">
                <a:pos x="15" y="27"/>
              </a:cxn>
              <a:cxn ang="0">
                <a:pos x="21" y="31"/>
              </a:cxn>
              <a:cxn ang="0">
                <a:pos x="33" y="37"/>
              </a:cxn>
              <a:cxn ang="0">
                <a:pos x="42" y="43"/>
              </a:cxn>
              <a:cxn ang="0">
                <a:pos x="48" y="49"/>
              </a:cxn>
              <a:cxn ang="0">
                <a:pos x="52" y="58"/>
              </a:cxn>
              <a:cxn ang="0">
                <a:pos x="48" y="67"/>
              </a:cxn>
              <a:cxn ang="0">
                <a:pos x="42" y="73"/>
              </a:cxn>
              <a:cxn ang="0">
                <a:pos x="33" y="79"/>
              </a:cxn>
              <a:cxn ang="0">
                <a:pos x="24" y="79"/>
              </a:cxn>
              <a:cxn ang="0">
                <a:pos x="18" y="79"/>
              </a:cxn>
              <a:cxn ang="0">
                <a:pos x="9" y="79"/>
              </a:cxn>
              <a:cxn ang="0">
                <a:pos x="6" y="76"/>
              </a:cxn>
              <a:cxn ang="0">
                <a:pos x="3" y="76"/>
              </a:cxn>
              <a:cxn ang="0">
                <a:pos x="3" y="79"/>
              </a:cxn>
              <a:cxn ang="0">
                <a:pos x="0" y="79"/>
              </a:cxn>
              <a:cxn ang="0">
                <a:pos x="0" y="79"/>
              </a:cxn>
              <a:cxn ang="0">
                <a:pos x="0" y="55"/>
              </a:cxn>
              <a:cxn ang="0">
                <a:pos x="0" y="55"/>
              </a:cxn>
              <a:cxn ang="0">
                <a:pos x="6" y="64"/>
              </a:cxn>
              <a:cxn ang="0">
                <a:pos x="9" y="70"/>
              </a:cxn>
              <a:cxn ang="0">
                <a:pos x="18" y="73"/>
              </a:cxn>
              <a:cxn ang="0">
                <a:pos x="24" y="76"/>
              </a:cxn>
              <a:cxn ang="0">
                <a:pos x="30" y="73"/>
              </a:cxn>
              <a:cxn ang="0">
                <a:pos x="33" y="73"/>
              </a:cxn>
              <a:cxn ang="0">
                <a:pos x="36" y="67"/>
              </a:cxn>
              <a:cxn ang="0">
                <a:pos x="39" y="64"/>
              </a:cxn>
              <a:cxn ang="0">
                <a:pos x="36" y="58"/>
              </a:cxn>
              <a:cxn ang="0">
                <a:pos x="33" y="55"/>
              </a:cxn>
              <a:cxn ang="0">
                <a:pos x="30" y="49"/>
              </a:cxn>
              <a:cxn ang="0">
                <a:pos x="18" y="46"/>
              </a:cxn>
              <a:cxn ang="0">
                <a:pos x="9" y="40"/>
              </a:cxn>
              <a:cxn ang="0">
                <a:pos x="3" y="34"/>
              </a:cxn>
              <a:cxn ang="0">
                <a:pos x="0" y="27"/>
              </a:cxn>
              <a:cxn ang="0">
                <a:pos x="0" y="21"/>
              </a:cxn>
              <a:cxn ang="0">
                <a:pos x="0" y="12"/>
              </a:cxn>
              <a:cxn ang="0">
                <a:pos x="6" y="6"/>
              </a:cxn>
              <a:cxn ang="0">
                <a:pos x="12" y="3"/>
              </a:cxn>
              <a:cxn ang="0">
                <a:pos x="24" y="0"/>
              </a:cxn>
              <a:cxn ang="0">
                <a:pos x="27" y="0"/>
              </a:cxn>
              <a:cxn ang="0">
                <a:pos x="33" y="3"/>
              </a:cxn>
              <a:cxn ang="0">
                <a:pos x="36" y="3"/>
              </a:cxn>
              <a:cxn ang="0">
                <a:pos x="39" y="3"/>
              </a:cxn>
              <a:cxn ang="0">
                <a:pos x="42" y="3"/>
              </a:cxn>
              <a:cxn ang="0">
                <a:pos x="42" y="3"/>
              </a:cxn>
              <a:cxn ang="0">
                <a:pos x="42" y="3"/>
              </a:cxn>
              <a:cxn ang="0">
                <a:pos x="42" y="0"/>
              </a:cxn>
              <a:cxn ang="0">
                <a:pos x="45" y="0"/>
              </a:cxn>
            </a:cxnLst>
            <a:rect l="0" t="0" r="r" b="b"/>
            <a:pathLst>
              <a:path w="52" h="79">
                <a:moveTo>
                  <a:pt x="45" y="0"/>
                </a:moveTo>
                <a:lnTo>
                  <a:pt x="45" y="27"/>
                </a:lnTo>
                <a:lnTo>
                  <a:pt x="42" y="27"/>
                </a:lnTo>
                <a:lnTo>
                  <a:pt x="39" y="15"/>
                </a:lnTo>
                <a:lnTo>
                  <a:pt x="36" y="9"/>
                </a:lnTo>
                <a:lnTo>
                  <a:pt x="30" y="6"/>
                </a:lnTo>
                <a:lnTo>
                  <a:pt x="24" y="6"/>
                </a:lnTo>
                <a:lnTo>
                  <a:pt x="18" y="6"/>
                </a:lnTo>
                <a:lnTo>
                  <a:pt x="15" y="9"/>
                </a:lnTo>
                <a:lnTo>
                  <a:pt x="12" y="12"/>
                </a:lnTo>
                <a:lnTo>
                  <a:pt x="9" y="15"/>
                </a:lnTo>
                <a:lnTo>
                  <a:pt x="12" y="18"/>
                </a:lnTo>
                <a:lnTo>
                  <a:pt x="12" y="24"/>
                </a:lnTo>
                <a:lnTo>
                  <a:pt x="15" y="27"/>
                </a:lnTo>
                <a:lnTo>
                  <a:pt x="21" y="31"/>
                </a:lnTo>
                <a:lnTo>
                  <a:pt x="33" y="37"/>
                </a:lnTo>
                <a:lnTo>
                  <a:pt x="42" y="43"/>
                </a:lnTo>
                <a:lnTo>
                  <a:pt x="48" y="49"/>
                </a:lnTo>
                <a:lnTo>
                  <a:pt x="52" y="58"/>
                </a:lnTo>
                <a:lnTo>
                  <a:pt x="48" y="67"/>
                </a:lnTo>
                <a:lnTo>
                  <a:pt x="42" y="73"/>
                </a:lnTo>
                <a:lnTo>
                  <a:pt x="33" y="79"/>
                </a:lnTo>
                <a:lnTo>
                  <a:pt x="24" y="79"/>
                </a:lnTo>
                <a:lnTo>
                  <a:pt x="18" y="79"/>
                </a:lnTo>
                <a:lnTo>
                  <a:pt x="9" y="79"/>
                </a:lnTo>
                <a:lnTo>
                  <a:pt x="6" y="76"/>
                </a:lnTo>
                <a:lnTo>
                  <a:pt x="3" y="76"/>
                </a:lnTo>
                <a:lnTo>
                  <a:pt x="3" y="79"/>
                </a:lnTo>
                <a:lnTo>
                  <a:pt x="0" y="79"/>
                </a:lnTo>
                <a:lnTo>
                  <a:pt x="0" y="79"/>
                </a:lnTo>
                <a:lnTo>
                  <a:pt x="0" y="55"/>
                </a:lnTo>
                <a:lnTo>
                  <a:pt x="0" y="55"/>
                </a:lnTo>
                <a:lnTo>
                  <a:pt x="6" y="64"/>
                </a:lnTo>
                <a:lnTo>
                  <a:pt x="9" y="70"/>
                </a:lnTo>
                <a:lnTo>
                  <a:pt x="18" y="73"/>
                </a:lnTo>
                <a:lnTo>
                  <a:pt x="24" y="76"/>
                </a:lnTo>
                <a:lnTo>
                  <a:pt x="30" y="73"/>
                </a:lnTo>
                <a:lnTo>
                  <a:pt x="33" y="73"/>
                </a:lnTo>
                <a:lnTo>
                  <a:pt x="36" y="67"/>
                </a:lnTo>
                <a:lnTo>
                  <a:pt x="39" y="64"/>
                </a:lnTo>
                <a:lnTo>
                  <a:pt x="36" y="58"/>
                </a:lnTo>
                <a:lnTo>
                  <a:pt x="33" y="55"/>
                </a:lnTo>
                <a:lnTo>
                  <a:pt x="30" y="49"/>
                </a:lnTo>
                <a:lnTo>
                  <a:pt x="18" y="46"/>
                </a:lnTo>
                <a:lnTo>
                  <a:pt x="9" y="40"/>
                </a:lnTo>
                <a:lnTo>
                  <a:pt x="3" y="34"/>
                </a:lnTo>
                <a:lnTo>
                  <a:pt x="0" y="27"/>
                </a:lnTo>
                <a:lnTo>
                  <a:pt x="0" y="21"/>
                </a:lnTo>
                <a:lnTo>
                  <a:pt x="0" y="12"/>
                </a:lnTo>
                <a:lnTo>
                  <a:pt x="6" y="6"/>
                </a:lnTo>
                <a:lnTo>
                  <a:pt x="12" y="3"/>
                </a:lnTo>
                <a:lnTo>
                  <a:pt x="24" y="0"/>
                </a:lnTo>
                <a:lnTo>
                  <a:pt x="27" y="0"/>
                </a:lnTo>
                <a:lnTo>
                  <a:pt x="33" y="3"/>
                </a:lnTo>
                <a:lnTo>
                  <a:pt x="36" y="3"/>
                </a:lnTo>
                <a:lnTo>
                  <a:pt x="39" y="3"/>
                </a:lnTo>
                <a:lnTo>
                  <a:pt x="42" y="3"/>
                </a:lnTo>
                <a:lnTo>
                  <a:pt x="42" y="3"/>
                </a:lnTo>
                <a:lnTo>
                  <a:pt x="42" y="3"/>
                </a:lnTo>
                <a:lnTo>
                  <a:pt x="42" y="0"/>
                </a:lnTo>
                <a:lnTo>
                  <a:pt x="45"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7" name="Freeform 191"/>
          <p:cNvSpPr>
            <a:spLocks noEditPoints="1"/>
          </p:cNvSpPr>
          <p:nvPr/>
        </p:nvSpPr>
        <p:spPr bwMode="auto">
          <a:xfrm>
            <a:off x="3741738" y="6394450"/>
            <a:ext cx="101600" cy="125413"/>
          </a:xfrm>
          <a:custGeom>
            <a:avLst/>
            <a:gdLst/>
            <a:ahLst/>
            <a:cxnLst>
              <a:cxn ang="0">
                <a:pos x="12" y="31"/>
              </a:cxn>
              <a:cxn ang="0">
                <a:pos x="15" y="40"/>
              </a:cxn>
              <a:cxn ang="0">
                <a:pos x="18" y="49"/>
              </a:cxn>
              <a:cxn ang="0">
                <a:pos x="21" y="58"/>
              </a:cxn>
              <a:cxn ang="0">
                <a:pos x="27" y="61"/>
              </a:cxn>
              <a:cxn ang="0">
                <a:pos x="33" y="64"/>
              </a:cxn>
              <a:cxn ang="0">
                <a:pos x="39" y="67"/>
              </a:cxn>
              <a:cxn ang="0">
                <a:pos x="48" y="64"/>
              </a:cxn>
              <a:cxn ang="0">
                <a:pos x="54" y="64"/>
              </a:cxn>
              <a:cxn ang="0">
                <a:pos x="58" y="58"/>
              </a:cxn>
              <a:cxn ang="0">
                <a:pos x="64" y="49"/>
              </a:cxn>
              <a:cxn ang="0">
                <a:pos x="64" y="49"/>
              </a:cxn>
              <a:cxn ang="0">
                <a:pos x="61" y="61"/>
              </a:cxn>
              <a:cxn ang="0">
                <a:pos x="54" y="70"/>
              </a:cxn>
              <a:cxn ang="0">
                <a:pos x="48" y="76"/>
              </a:cxn>
              <a:cxn ang="0">
                <a:pos x="42" y="79"/>
              </a:cxn>
              <a:cxn ang="0">
                <a:pos x="33" y="79"/>
              </a:cxn>
              <a:cxn ang="0">
                <a:pos x="24" y="79"/>
              </a:cxn>
              <a:cxn ang="0">
                <a:pos x="18" y="76"/>
              </a:cxn>
              <a:cxn ang="0">
                <a:pos x="9" y="70"/>
              </a:cxn>
              <a:cxn ang="0">
                <a:pos x="6" y="61"/>
              </a:cxn>
              <a:cxn ang="0">
                <a:pos x="3" y="52"/>
              </a:cxn>
              <a:cxn ang="0">
                <a:pos x="0" y="43"/>
              </a:cxn>
              <a:cxn ang="0">
                <a:pos x="3" y="31"/>
              </a:cxn>
              <a:cxn ang="0">
                <a:pos x="6" y="18"/>
              </a:cxn>
              <a:cxn ang="0">
                <a:pos x="12" y="12"/>
              </a:cxn>
              <a:cxn ang="0">
                <a:pos x="18" y="6"/>
              </a:cxn>
              <a:cxn ang="0">
                <a:pos x="27" y="3"/>
              </a:cxn>
              <a:cxn ang="0">
                <a:pos x="36" y="0"/>
              </a:cxn>
              <a:cxn ang="0">
                <a:pos x="42" y="0"/>
              </a:cxn>
              <a:cxn ang="0">
                <a:pos x="51" y="3"/>
              </a:cxn>
              <a:cxn ang="0">
                <a:pos x="58" y="9"/>
              </a:cxn>
              <a:cxn ang="0">
                <a:pos x="61" y="15"/>
              </a:cxn>
              <a:cxn ang="0">
                <a:pos x="64" y="21"/>
              </a:cxn>
              <a:cxn ang="0">
                <a:pos x="64" y="31"/>
              </a:cxn>
              <a:cxn ang="0">
                <a:pos x="12" y="31"/>
              </a:cxn>
              <a:cxn ang="0">
                <a:pos x="12" y="24"/>
              </a:cxn>
              <a:cxn ang="0">
                <a:pos x="45" y="24"/>
              </a:cxn>
              <a:cxn ang="0">
                <a:pos x="45" y="18"/>
              </a:cxn>
              <a:cxn ang="0">
                <a:pos x="45" y="15"/>
              </a:cxn>
              <a:cxn ang="0">
                <a:pos x="42" y="12"/>
              </a:cxn>
              <a:cxn ang="0">
                <a:pos x="39" y="9"/>
              </a:cxn>
              <a:cxn ang="0">
                <a:pos x="36" y="6"/>
              </a:cxn>
              <a:cxn ang="0">
                <a:pos x="30" y="6"/>
              </a:cxn>
              <a:cxn ang="0">
                <a:pos x="24" y="6"/>
              </a:cxn>
              <a:cxn ang="0">
                <a:pos x="18" y="12"/>
              </a:cxn>
              <a:cxn ang="0">
                <a:pos x="15" y="18"/>
              </a:cxn>
              <a:cxn ang="0">
                <a:pos x="12" y="24"/>
              </a:cxn>
            </a:cxnLst>
            <a:rect l="0" t="0" r="r" b="b"/>
            <a:pathLst>
              <a:path w="64" h="79">
                <a:moveTo>
                  <a:pt x="12" y="31"/>
                </a:moveTo>
                <a:lnTo>
                  <a:pt x="15" y="40"/>
                </a:lnTo>
                <a:lnTo>
                  <a:pt x="18" y="49"/>
                </a:lnTo>
                <a:lnTo>
                  <a:pt x="21" y="58"/>
                </a:lnTo>
                <a:lnTo>
                  <a:pt x="27" y="61"/>
                </a:lnTo>
                <a:lnTo>
                  <a:pt x="33" y="64"/>
                </a:lnTo>
                <a:lnTo>
                  <a:pt x="39" y="67"/>
                </a:lnTo>
                <a:lnTo>
                  <a:pt x="48" y="64"/>
                </a:lnTo>
                <a:lnTo>
                  <a:pt x="54" y="64"/>
                </a:lnTo>
                <a:lnTo>
                  <a:pt x="58" y="58"/>
                </a:lnTo>
                <a:lnTo>
                  <a:pt x="64" y="49"/>
                </a:lnTo>
                <a:lnTo>
                  <a:pt x="64" y="49"/>
                </a:lnTo>
                <a:lnTo>
                  <a:pt x="61" y="61"/>
                </a:lnTo>
                <a:lnTo>
                  <a:pt x="54" y="70"/>
                </a:lnTo>
                <a:lnTo>
                  <a:pt x="48" y="76"/>
                </a:lnTo>
                <a:lnTo>
                  <a:pt x="42" y="79"/>
                </a:lnTo>
                <a:lnTo>
                  <a:pt x="33" y="79"/>
                </a:lnTo>
                <a:lnTo>
                  <a:pt x="24" y="79"/>
                </a:lnTo>
                <a:lnTo>
                  <a:pt x="18" y="76"/>
                </a:lnTo>
                <a:lnTo>
                  <a:pt x="9" y="70"/>
                </a:lnTo>
                <a:lnTo>
                  <a:pt x="6" y="61"/>
                </a:lnTo>
                <a:lnTo>
                  <a:pt x="3" y="52"/>
                </a:lnTo>
                <a:lnTo>
                  <a:pt x="0" y="43"/>
                </a:lnTo>
                <a:lnTo>
                  <a:pt x="3" y="31"/>
                </a:lnTo>
                <a:lnTo>
                  <a:pt x="6" y="18"/>
                </a:lnTo>
                <a:lnTo>
                  <a:pt x="12" y="12"/>
                </a:lnTo>
                <a:lnTo>
                  <a:pt x="18" y="6"/>
                </a:lnTo>
                <a:lnTo>
                  <a:pt x="27" y="3"/>
                </a:lnTo>
                <a:lnTo>
                  <a:pt x="36" y="0"/>
                </a:lnTo>
                <a:lnTo>
                  <a:pt x="42" y="0"/>
                </a:lnTo>
                <a:lnTo>
                  <a:pt x="51" y="3"/>
                </a:lnTo>
                <a:lnTo>
                  <a:pt x="58" y="9"/>
                </a:lnTo>
                <a:lnTo>
                  <a:pt x="61" y="15"/>
                </a:lnTo>
                <a:lnTo>
                  <a:pt x="64" y="21"/>
                </a:lnTo>
                <a:lnTo>
                  <a:pt x="64" y="31"/>
                </a:lnTo>
                <a:lnTo>
                  <a:pt x="12" y="31"/>
                </a:lnTo>
                <a:close/>
                <a:moveTo>
                  <a:pt x="12" y="24"/>
                </a:moveTo>
                <a:lnTo>
                  <a:pt x="45" y="24"/>
                </a:lnTo>
                <a:lnTo>
                  <a:pt x="45" y="18"/>
                </a:lnTo>
                <a:lnTo>
                  <a:pt x="45" y="15"/>
                </a:lnTo>
                <a:lnTo>
                  <a:pt x="42" y="12"/>
                </a:lnTo>
                <a:lnTo>
                  <a:pt x="39" y="9"/>
                </a:lnTo>
                <a:lnTo>
                  <a:pt x="36" y="6"/>
                </a:lnTo>
                <a:lnTo>
                  <a:pt x="30" y="6"/>
                </a:lnTo>
                <a:lnTo>
                  <a:pt x="24" y="6"/>
                </a:lnTo>
                <a:lnTo>
                  <a:pt x="18" y="12"/>
                </a:lnTo>
                <a:lnTo>
                  <a:pt x="15" y="18"/>
                </a:lnTo>
                <a:lnTo>
                  <a:pt x="12" y="2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8" name="Freeform 192"/>
          <p:cNvSpPr>
            <a:spLocks/>
          </p:cNvSpPr>
          <p:nvPr/>
        </p:nvSpPr>
        <p:spPr bwMode="auto">
          <a:xfrm>
            <a:off x="3867150" y="6394450"/>
            <a:ext cx="82550" cy="125413"/>
          </a:xfrm>
          <a:custGeom>
            <a:avLst/>
            <a:gdLst/>
            <a:ahLst/>
            <a:cxnLst>
              <a:cxn ang="0">
                <a:pos x="49" y="0"/>
              </a:cxn>
              <a:cxn ang="0">
                <a:pos x="49" y="27"/>
              </a:cxn>
              <a:cxn ang="0">
                <a:pos x="45" y="27"/>
              </a:cxn>
              <a:cxn ang="0">
                <a:pos x="42" y="15"/>
              </a:cxn>
              <a:cxn ang="0">
                <a:pos x="36" y="9"/>
              </a:cxn>
              <a:cxn ang="0">
                <a:pos x="33" y="6"/>
              </a:cxn>
              <a:cxn ang="0">
                <a:pos x="24" y="6"/>
              </a:cxn>
              <a:cxn ang="0">
                <a:pos x="21" y="6"/>
              </a:cxn>
              <a:cxn ang="0">
                <a:pos x="15" y="9"/>
              </a:cxn>
              <a:cxn ang="0">
                <a:pos x="12" y="12"/>
              </a:cxn>
              <a:cxn ang="0">
                <a:pos x="12" y="15"/>
              </a:cxn>
              <a:cxn ang="0">
                <a:pos x="12" y="18"/>
              </a:cxn>
              <a:cxn ang="0">
                <a:pos x="15" y="24"/>
              </a:cxn>
              <a:cxn ang="0">
                <a:pos x="18" y="27"/>
              </a:cxn>
              <a:cxn ang="0">
                <a:pos x="24" y="31"/>
              </a:cxn>
              <a:cxn ang="0">
                <a:pos x="36" y="37"/>
              </a:cxn>
              <a:cxn ang="0">
                <a:pos x="45" y="43"/>
              </a:cxn>
              <a:cxn ang="0">
                <a:pos x="52" y="49"/>
              </a:cxn>
              <a:cxn ang="0">
                <a:pos x="52" y="58"/>
              </a:cxn>
              <a:cxn ang="0">
                <a:pos x="52" y="67"/>
              </a:cxn>
              <a:cxn ang="0">
                <a:pos x="45" y="73"/>
              </a:cxn>
              <a:cxn ang="0">
                <a:pos x="36" y="79"/>
              </a:cxn>
              <a:cxn ang="0">
                <a:pos x="27" y="79"/>
              </a:cxn>
              <a:cxn ang="0">
                <a:pos x="18" y="79"/>
              </a:cxn>
              <a:cxn ang="0">
                <a:pos x="12" y="79"/>
              </a:cxn>
              <a:cxn ang="0">
                <a:pos x="9" y="76"/>
              </a:cxn>
              <a:cxn ang="0">
                <a:pos x="6" y="76"/>
              </a:cxn>
              <a:cxn ang="0">
                <a:pos x="6" y="79"/>
              </a:cxn>
              <a:cxn ang="0">
                <a:pos x="3" y="79"/>
              </a:cxn>
              <a:cxn ang="0">
                <a:pos x="0" y="79"/>
              </a:cxn>
              <a:cxn ang="0">
                <a:pos x="0" y="55"/>
              </a:cxn>
              <a:cxn ang="0">
                <a:pos x="3" y="55"/>
              </a:cxn>
              <a:cxn ang="0">
                <a:pos x="6" y="64"/>
              </a:cxn>
              <a:cxn ang="0">
                <a:pos x="12" y="70"/>
              </a:cxn>
              <a:cxn ang="0">
                <a:pos x="18" y="73"/>
              </a:cxn>
              <a:cxn ang="0">
                <a:pos x="27" y="76"/>
              </a:cxn>
              <a:cxn ang="0">
                <a:pos x="33" y="73"/>
              </a:cxn>
              <a:cxn ang="0">
                <a:pos x="36" y="73"/>
              </a:cxn>
              <a:cxn ang="0">
                <a:pos x="39" y="67"/>
              </a:cxn>
              <a:cxn ang="0">
                <a:pos x="39" y="64"/>
              </a:cxn>
              <a:cxn ang="0">
                <a:pos x="39" y="58"/>
              </a:cxn>
              <a:cxn ang="0">
                <a:pos x="36" y="55"/>
              </a:cxn>
              <a:cxn ang="0">
                <a:pos x="30" y="49"/>
              </a:cxn>
              <a:cxn ang="0">
                <a:pos x="21" y="46"/>
              </a:cxn>
              <a:cxn ang="0">
                <a:pos x="12" y="40"/>
              </a:cxn>
              <a:cxn ang="0">
                <a:pos x="6" y="34"/>
              </a:cxn>
              <a:cxn ang="0">
                <a:pos x="3" y="27"/>
              </a:cxn>
              <a:cxn ang="0">
                <a:pos x="0" y="21"/>
              </a:cxn>
              <a:cxn ang="0">
                <a:pos x="3" y="12"/>
              </a:cxn>
              <a:cxn ang="0">
                <a:pos x="9" y="6"/>
              </a:cxn>
              <a:cxn ang="0">
                <a:pos x="15" y="3"/>
              </a:cxn>
              <a:cxn ang="0">
                <a:pos x="24" y="0"/>
              </a:cxn>
              <a:cxn ang="0">
                <a:pos x="30" y="0"/>
              </a:cxn>
              <a:cxn ang="0">
                <a:pos x="36" y="3"/>
              </a:cxn>
              <a:cxn ang="0">
                <a:pos x="39" y="3"/>
              </a:cxn>
              <a:cxn ang="0">
                <a:pos x="42" y="3"/>
              </a:cxn>
              <a:cxn ang="0">
                <a:pos x="42" y="3"/>
              </a:cxn>
              <a:cxn ang="0">
                <a:pos x="42" y="3"/>
              </a:cxn>
              <a:cxn ang="0">
                <a:pos x="45" y="3"/>
              </a:cxn>
              <a:cxn ang="0">
                <a:pos x="45" y="0"/>
              </a:cxn>
              <a:cxn ang="0">
                <a:pos x="49" y="0"/>
              </a:cxn>
            </a:cxnLst>
            <a:rect l="0" t="0" r="r" b="b"/>
            <a:pathLst>
              <a:path w="52" h="79">
                <a:moveTo>
                  <a:pt x="49" y="0"/>
                </a:moveTo>
                <a:lnTo>
                  <a:pt x="49" y="27"/>
                </a:lnTo>
                <a:lnTo>
                  <a:pt x="45" y="27"/>
                </a:lnTo>
                <a:lnTo>
                  <a:pt x="42" y="15"/>
                </a:lnTo>
                <a:lnTo>
                  <a:pt x="36" y="9"/>
                </a:lnTo>
                <a:lnTo>
                  <a:pt x="33" y="6"/>
                </a:lnTo>
                <a:lnTo>
                  <a:pt x="24" y="6"/>
                </a:lnTo>
                <a:lnTo>
                  <a:pt x="21" y="6"/>
                </a:lnTo>
                <a:lnTo>
                  <a:pt x="15" y="9"/>
                </a:lnTo>
                <a:lnTo>
                  <a:pt x="12" y="12"/>
                </a:lnTo>
                <a:lnTo>
                  <a:pt x="12" y="15"/>
                </a:lnTo>
                <a:lnTo>
                  <a:pt x="12" y="18"/>
                </a:lnTo>
                <a:lnTo>
                  <a:pt x="15" y="24"/>
                </a:lnTo>
                <a:lnTo>
                  <a:pt x="18" y="27"/>
                </a:lnTo>
                <a:lnTo>
                  <a:pt x="24" y="31"/>
                </a:lnTo>
                <a:lnTo>
                  <a:pt x="36" y="37"/>
                </a:lnTo>
                <a:lnTo>
                  <a:pt x="45" y="43"/>
                </a:lnTo>
                <a:lnTo>
                  <a:pt x="52" y="49"/>
                </a:lnTo>
                <a:lnTo>
                  <a:pt x="52" y="58"/>
                </a:lnTo>
                <a:lnTo>
                  <a:pt x="52" y="67"/>
                </a:lnTo>
                <a:lnTo>
                  <a:pt x="45" y="73"/>
                </a:lnTo>
                <a:lnTo>
                  <a:pt x="36" y="79"/>
                </a:lnTo>
                <a:lnTo>
                  <a:pt x="27" y="79"/>
                </a:lnTo>
                <a:lnTo>
                  <a:pt x="18" y="79"/>
                </a:lnTo>
                <a:lnTo>
                  <a:pt x="12" y="79"/>
                </a:lnTo>
                <a:lnTo>
                  <a:pt x="9" y="76"/>
                </a:lnTo>
                <a:lnTo>
                  <a:pt x="6" y="76"/>
                </a:lnTo>
                <a:lnTo>
                  <a:pt x="6" y="79"/>
                </a:lnTo>
                <a:lnTo>
                  <a:pt x="3" y="79"/>
                </a:lnTo>
                <a:lnTo>
                  <a:pt x="0" y="79"/>
                </a:lnTo>
                <a:lnTo>
                  <a:pt x="0" y="55"/>
                </a:lnTo>
                <a:lnTo>
                  <a:pt x="3" y="55"/>
                </a:lnTo>
                <a:lnTo>
                  <a:pt x="6" y="64"/>
                </a:lnTo>
                <a:lnTo>
                  <a:pt x="12" y="70"/>
                </a:lnTo>
                <a:lnTo>
                  <a:pt x="18" y="73"/>
                </a:lnTo>
                <a:lnTo>
                  <a:pt x="27" y="76"/>
                </a:lnTo>
                <a:lnTo>
                  <a:pt x="33" y="73"/>
                </a:lnTo>
                <a:lnTo>
                  <a:pt x="36" y="73"/>
                </a:lnTo>
                <a:lnTo>
                  <a:pt x="39" y="67"/>
                </a:lnTo>
                <a:lnTo>
                  <a:pt x="39" y="64"/>
                </a:lnTo>
                <a:lnTo>
                  <a:pt x="39" y="58"/>
                </a:lnTo>
                <a:lnTo>
                  <a:pt x="36" y="55"/>
                </a:lnTo>
                <a:lnTo>
                  <a:pt x="30" y="49"/>
                </a:lnTo>
                <a:lnTo>
                  <a:pt x="21" y="46"/>
                </a:lnTo>
                <a:lnTo>
                  <a:pt x="12" y="40"/>
                </a:lnTo>
                <a:lnTo>
                  <a:pt x="6" y="34"/>
                </a:lnTo>
                <a:lnTo>
                  <a:pt x="3" y="27"/>
                </a:lnTo>
                <a:lnTo>
                  <a:pt x="0" y="21"/>
                </a:lnTo>
                <a:lnTo>
                  <a:pt x="3" y="12"/>
                </a:lnTo>
                <a:lnTo>
                  <a:pt x="9" y="6"/>
                </a:lnTo>
                <a:lnTo>
                  <a:pt x="15" y="3"/>
                </a:lnTo>
                <a:lnTo>
                  <a:pt x="24" y="0"/>
                </a:lnTo>
                <a:lnTo>
                  <a:pt x="30" y="0"/>
                </a:lnTo>
                <a:lnTo>
                  <a:pt x="36" y="3"/>
                </a:lnTo>
                <a:lnTo>
                  <a:pt x="39" y="3"/>
                </a:lnTo>
                <a:lnTo>
                  <a:pt x="42" y="3"/>
                </a:lnTo>
                <a:lnTo>
                  <a:pt x="42" y="3"/>
                </a:lnTo>
                <a:lnTo>
                  <a:pt x="42" y="3"/>
                </a:lnTo>
                <a:lnTo>
                  <a:pt x="45" y="3"/>
                </a:lnTo>
                <a:lnTo>
                  <a:pt x="45" y="0"/>
                </a:lnTo>
                <a:lnTo>
                  <a:pt x="49"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239809" name="Text Box 193"/>
          <p:cNvSpPr txBox="1">
            <a:spLocks noChangeArrowheads="1"/>
          </p:cNvSpPr>
          <p:nvPr/>
        </p:nvSpPr>
        <p:spPr bwMode="auto">
          <a:xfrm>
            <a:off x="6096000" y="6643688"/>
            <a:ext cx="3048000" cy="214312"/>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US" sz="800">
                <a:ea typeface="Arial" charset="0"/>
                <a:cs typeface="Arial" charset="0"/>
              </a:rPr>
              <a:t>Torralba, Murphy, Freeman. CVPR 2004. PAMI 2007</a:t>
            </a:r>
          </a:p>
        </p:txBody>
      </p:sp>
      <p:sp>
        <p:nvSpPr>
          <p:cNvPr id="239810" name="Text Box 194"/>
          <p:cNvSpPr txBox="1">
            <a:spLocks noChangeArrowheads="1"/>
          </p:cNvSpPr>
          <p:nvPr/>
        </p:nvSpPr>
        <p:spPr bwMode="auto">
          <a:xfrm>
            <a:off x="2714625" y="4562475"/>
            <a:ext cx="1809750" cy="366713"/>
          </a:xfrm>
          <a:prstGeom prst="rect">
            <a:avLst/>
          </a:prstGeom>
          <a:noFill/>
          <a:ln w="9525">
            <a:noFill/>
            <a:miter lim="800000"/>
            <a:headEnd/>
            <a:tailEnd/>
          </a:ln>
          <a:effectLst/>
        </p:spPr>
        <p:txBody>
          <a:bodyPr wrap="none">
            <a:prstTxWarp prst="textNoShape">
              <a:avLst/>
            </a:prstTxWarp>
            <a:spAutoFit/>
          </a:bodyPr>
          <a:lstStyle/>
          <a:p>
            <a:r>
              <a:rPr lang="en-US"/>
              <a:t>Shared features</a:t>
            </a:r>
          </a:p>
        </p:txBody>
      </p:sp>
      <p:sp>
        <p:nvSpPr>
          <p:cNvPr id="239811" name="Text Box 195"/>
          <p:cNvSpPr txBox="1">
            <a:spLocks noChangeArrowheads="1"/>
          </p:cNvSpPr>
          <p:nvPr/>
        </p:nvSpPr>
        <p:spPr bwMode="auto">
          <a:xfrm>
            <a:off x="800100" y="2409825"/>
            <a:ext cx="2482850" cy="366713"/>
          </a:xfrm>
          <a:prstGeom prst="rect">
            <a:avLst/>
          </a:prstGeom>
          <a:noFill/>
          <a:ln w="9525">
            <a:noFill/>
            <a:miter lim="800000"/>
            <a:headEnd/>
            <a:tailEnd/>
          </a:ln>
          <a:effectLst/>
        </p:spPr>
        <p:txBody>
          <a:bodyPr wrap="none">
            <a:prstTxWarp prst="textNoShape">
              <a:avLst/>
            </a:prstTxWarp>
            <a:spAutoFit/>
          </a:bodyPr>
          <a:lstStyle/>
          <a:p>
            <a:r>
              <a:rPr lang="en-US"/>
              <a:t>Class-specific features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80226" name="Object 2"/>
          <p:cNvGraphicFramePr>
            <a:graphicFrameLocks noChangeAspect="1"/>
          </p:cNvGraphicFramePr>
          <p:nvPr/>
        </p:nvGraphicFramePr>
        <p:xfrm>
          <a:off x="295275" y="4978400"/>
          <a:ext cx="460375" cy="739775"/>
        </p:xfrm>
        <a:graphic>
          <a:graphicData uri="http://schemas.openxmlformats.org/presentationml/2006/ole">
            <p:oleObj spid="_x0000_s192514" name="Image File" r:id="rId4" imgW="2031840" imgH="1523880" progId="">
              <p:embed/>
            </p:oleObj>
          </a:graphicData>
        </a:graphic>
      </p:graphicFrame>
      <p:pic>
        <p:nvPicPr>
          <p:cNvPr id="180230" name="Picture 14"/>
          <p:cNvPicPr>
            <a:picLocks noChangeAspect="1" noChangeArrowheads="1"/>
          </p:cNvPicPr>
          <p:nvPr/>
        </p:nvPicPr>
        <p:blipFill>
          <a:blip r:embed="rId5"/>
          <a:srcRect/>
          <a:stretch>
            <a:fillRect/>
          </a:stretch>
        </p:blipFill>
        <p:spPr bwMode="auto">
          <a:xfrm>
            <a:off x="1684338" y="5337175"/>
            <a:ext cx="717550" cy="712788"/>
          </a:xfrm>
          <a:prstGeom prst="rect">
            <a:avLst/>
          </a:prstGeom>
          <a:noFill/>
          <a:ln w="9525">
            <a:noFill/>
            <a:miter lim="800000"/>
            <a:headEnd/>
            <a:tailEnd/>
          </a:ln>
        </p:spPr>
      </p:pic>
      <p:graphicFrame>
        <p:nvGraphicFramePr>
          <p:cNvPr id="180227" name="Object 3"/>
          <p:cNvGraphicFramePr>
            <a:graphicFrameLocks noChangeAspect="1"/>
          </p:cNvGraphicFramePr>
          <p:nvPr/>
        </p:nvGraphicFramePr>
        <p:xfrm>
          <a:off x="5070475" y="4006850"/>
          <a:ext cx="352425" cy="795338"/>
        </p:xfrm>
        <a:graphic>
          <a:graphicData uri="http://schemas.openxmlformats.org/presentationml/2006/ole">
            <p:oleObj spid="_x0000_s192515" name="Image File" r:id="rId6" imgW="406080" imgH="812520" progId="">
              <p:embed/>
            </p:oleObj>
          </a:graphicData>
        </a:graphic>
      </p:graphicFrame>
      <p:graphicFrame>
        <p:nvGraphicFramePr>
          <p:cNvPr id="180228" name="Object 4"/>
          <p:cNvGraphicFramePr>
            <a:graphicFrameLocks noChangeAspect="1"/>
          </p:cNvGraphicFramePr>
          <p:nvPr/>
        </p:nvGraphicFramePr>
        <p:xfrm>
          <a:off x="6119813" y="973138"/>
          <a:ext cx="892175" cy="357187"/>
        </p:xfrm>
        <a:graphic>
          <a:graphicData uri="http://schemas.openxmlformats.org/presentationml/2006/ole">
            <p:oleObj spid="_x0000_s192516" name="Image File" r:id="rId7" imgW="1269720" imgH="507960" progId="">
              <p:embed/>
            </p:oleObj>
          </a:graphicData>
        </a:graphic>
      </p:graphicFrame>
      <p:graphicFrame>
        <p:nvGraphicFramePr>
          <p:cNvPr id="180229" name="Object 5"/>
          <p:cNvGraphicFramePr>
            <a:graphicFrameLocks noChangeAspect="1"/>
          </p:cNvGraphicFramePr>
          <p:nvPr/>
        </p:nvGraphicFramePr>
        <p:xfrm>
          <a:off x="8166100" y="5018088"/>
          <a:ext cx="557213" cy="560387"/>
        </p:xfrm>
        <a:graphic>
          <a:graphicData uri="http://schemas.openxmlformats.org/presentationml/2006/ole">
            <p:oleObj spid="_x0000_s192517" name="Image" r:id="rId8" imgW="1218962" imgH="1229120" progId="">
              <p:embed/>
            </p:oleObj>
          </a:graphicData>
        </a:graphic>
      </p:graphicFrame>
      <p:pic>
        <p:nvPicPr>
          <p:cNvPr id="180231" name="Picture 18" descr="bike_176"/>
          <p:cNvPicPr>
            <a:picLocks noChangeAspect="1" noChangeArrowheads="1"/>
          </p:cNvPicPr>
          <p:nvPr/>
        </p:nvPicPr>
        <p:blipFill>
          <a:blip r:embed="rId9"/>
          <a:srcRect/>
          <a:stretch>
            <a:fillRect/>
          </a:stretch>
        </p:blipFill>
        <p:spPr bwMode="auto">
          <a:xfrm>
            <a:off x="2476500" y="255588"/>
            <a:ext cx="985838" cy="739775"/>
          </a:xfrm>
          <a:prstGeom prst="rect">
            <a:avLst/>
          </a:prstGeom>
          <a:noFill/>
          <a:ln w="9525">
            <a:noFill/>
            <a:miter lim="800000"/>
            <a:headEnd/>
            <a:tailEnd/>
          </a:ln>
        </p:spPr>
      </p:pic>
      <p:pic>
        <p:nvPicPr>
          <p:cNvPr id="180232" name="Picture 19" descr="5lazer_head"/>
          <p:cNvPicPr>
            <a:picLocks noChangeAspect="1" noChangeArrowheads="1"/>
          </p:cNvPicPr>
          <p:nvPr/>
        </p:nvPicPr>
        <p:blipFill>
          <a:blip r:embed="rId10"/>
          <a:srcRect/>
          <a:stretch>
            <a:fillRect/>
          </a:stretch>
        </p:blipFill>
        <p:spPr bwMode="auto">
          <a:xfrm>
            <a:off x="1146175" y="3414713"/>
            <a:ext cx="690563" cy="695325"/>
          </a:xfrm>
          <a:prstGeom prst="rect">
            <a:avLst/>
          </a:prstGeom>
          <a:noFill/>
          <a:ln w="9525">
            <a:noFill/>
            <a:miter lim="800000"/>
            <a:headEnd/>
            <a:tailEnd/>
          </a:ln>
        </p:spPr>
      </p:pic>
      <p:pic>
        <p:nvPicPr>
          <p:cNvPr id="180233" name="Picture 20" descr="8a55551"/>
          <p:cNvPicPr>
            <a:picLocks noChangeAspect="1" noChangeArrowheads="1"/>
          </p:cNvPicPr>
          <p:nvPr/>
        </p:nvPicPr>
        <p:blipFill>
          <a:blip r:embed="rId11"/>
          <a:srcRect/>
          <a:stretch>
            <a:fillRect/>
          </a:stretch>
        </p:blipFill>
        <p:spPr bwMode="auto">
          <a:xfrm>
            <a:off x="5556250" y="1936750"/>
            <a:ext cx="1073150" cy="804863"/>
          </a:xfrm>
          <a:prstGeom prst="rect">
            <a:avLst/>
          </a:prstGeom>
          <a:noFill/>
          <a:ln w="9525">
            <a:noFill/>
            <a:miter lim="800000"/>
            <a:headEnd/>
            <a:tailEnd/>
          </a:ln>
        </p:spPr>
      </p:pic>
      <p:pic>
        <p:nvPicPr>
          <p:cNvPr id="180234" name="Picture 21"/>
          <p:cNvPicPr>
            <a:picLocks noChangeAspect="1" noChangeArrowheads="1"/>
          </p:cNvPicPr>
          <p:nvPr/>
        </p:nvPicPr>
        <p:blipFill>
          <a:blip r:embed="rId12"/>
          <a:srcRect r="51865"/>
          <a:stretch>
            <a:fillRect/>
          </a:stretch>
        </p:blipFill>
        <p:spPr bwMode="auto">
          <a:xfrm>
            <a:off x="4160838" y="3827463"/>
            <a:ext cx="509587" cy="876300"/>
          </a:xfrm>
          <a:prstGeom prst="rect">
            <a:avLst/>
          </a:prstGeom>
          <a:noFill/>
          <a:ln w="9525">
            <a:noFill/>
            <a:miter lim="800000"/>
            <a:headEnd/>
            <a:tailEnd/>
          </a:ln>
        </p:spPr>
      </p:pic>
      <p:pic>
        <p:nvPicPr>
          <p:cNvPr id="180235" name="Picture 23"/>
          <p:cNvPicPr>
            <a:picLocks noChangeAspect="1" noChangeArrowheads="1"/>
          </p:cNvPicPr>
          <p:nvPr/>
        </p:nvPicPr>
        <p:blipFill>
          <a:blip r:embed="rId13"/>
          <a:srcRect/>
          <a:stretch>
            <a:fillRect/>
          </a:stretch>
        </p:blipFill>
        <p:spPr bwMode="auto">
          <a:xfrm>
            <a:off x="4140200" y="2963863"/>
            <a:ext cx="674688" cy="674687"/>
          </a:xfrm>
          <a:prstGeom prst="rect">
            <a:avLst/>
          </a:prstGeom>
          <a:noFill/>
          <a:ln w="2857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0" y="417512"/>
            <a:ext cx="9144000" cy="573088"/>
          </a:xfrm>
        </p:spPr>
        <p:txBody>
          <a:bodyPr>
            <a:normAutofit fontScale="90000"/>
          </a:bodyPr>
          <a:lstStyle/>
          <a:p>
            <a:r>
              <a:rPr lang="en-US" sz="4000">
                <a:solidFill>
                  <a:schemeClr val="tx1"/>
                </a:solidFill>
              </a:rPr>
              <a:t>Generalization as a function of object similarities</a:t>
            </a:r>
          </a:p>
        </p:txBody>
      </p:sp>
      <p:grpSp>
        <p:nvGrpSpPr>
          <p:cNvPr id="2" name="Group 3"/>
          <p:cNvGrpSpPr>
            <a:grpSpLocks/>
          </p:cNvGrpSpPr>
          <p:nvPr/>
        </p:nvGrpSpPr>
        <p:grpSpPr bwMode="auto">
          <a:xfrm>
            <a:off x="5124450" y="1490663"/>
            <a:ext cx="3546475" cy="827087"/>
            <a:chOff x="528" y="816"/>
            <a:chExt cx="2234" cy="521"/>
          </a:xfrm>
        </p:grpSpPr>
        <p:pic>
          <p:nvPicPr>
            <p:cNvPr id="241668" name="Picture 4"/>
            <p:cNvPicPr>
              <a:picLocks noChangeAspect="1" noChangeArrowheads="1"/>
            </p:cNvPicPr>
            <p:nvPr/>
          </p:nvPicPr>
          <p:blipFill>
            <a:blip r:embed="rId3"/>
            <a:srcRect/>
            <a:stretch>
              <a:fillRect/>
            </a:stretch>
          </p:blipFill>
          <p:spPr bwMode="auto">
            <a:xfrm>
              <a:off x="528" y="1104"/>
              <a:ext cx="2234" cy="233"/>
            </a:xfrm>
            <a:prstGeom prst="rect">
              <a:avLst/>
            </a:prstGeom>
            <a:noFill/>
            <a:ln w="9525">
              <a:noFill/>
              <a:miter lim="800000"/>
              <a:headEnd/>
              <a:tailEnd/>
            </a:ln>
            <a:effectLst/>
          </p:spPr>
        </p:pic>
        <p:sp>
          <p:nvSpPr>
            <p:cNvPr id="241669" name="Text Box 5"/>
            <p:cNvSpPr txBox="1">
              <a:spLocks noChangeArrowheads="1"/>
            </p:cNvSpPr>
            <p:nvPr/>
          </p:nvSpPr>
          <p:spPr bwMode="auto">
            <a:xfrm>
              <a:off x="1200" y="816"/>
              <a:ext cx="988" cy="231"/>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12 viewpoints</a:t>
              </a:r>
            </a:p>
          </p:txBody>
        </p:sp>
      </p:grpSp>
      <p:grpSp>
        <p:nvGrpSpPr>
          <p:cNvPr id="3" name="Group 6"/>
          <p:cNvGrpSpPr>
            <a:grpSpLocks/>
          </p:cNvGrpSpPr>
          <p:nvPr/>
        </p:nvGrpSpPr>
        <p:grpSpPr bwMode="auto">
          <a:xfrm>
            <a:off x="661988" y="1550988"/>
            <a:ext cx="3886200" cy="825500"/>
            <a:chOff x="2976" y="864"/>
            <a:chExt cx="2448" cy="520"/>
          </a:xfrm>
        </p:grpSpPr>
        <p:grpSp>
          <p:nvGrpSpPr>
            <p:cNvPr id="4" name="Group 7"/>
            <p:cNvGrpSpPr>
              <a:grpSpLocks/>
            </p:cNvGrpSpPr>
            <p:nvPr/>
          </p:nvGrpSpPr>
          <p:grpSpPr bwMode="auto">
            <a:xfrm>
              <a:off x="2976" y="1152"/>
              <a:ext cx="2448" cy="232"/>
              <a:chOff x="91" y="1440"/>
              <a:chExt cx="5457" cy="516"/>
            </a:xfrm>
          </p:grpSpPr>
          <p:pic>
            <p:nvPicPr>
              <p:cNvPr id="241672" name="Picture 8"/>
              <p:cNvPicPr>
                <a:picLocks noChangeAspect="1" noChangeArrowheads="1"/>
              </p:cNvPicPr>
              <p:nvPr/>
            </p:nvPicPr>
            <p:blipFill>
              <a:blip r:embed="rId4"/>
              <a:srcRect/>
              <a:stretch>
                <a:fillRect/>
              </a:stretch>
            </p:blipFill>
            <p:spPr bwMode="auto">
              <a:xfrm>
                <a:off x="91" y="1488"/>
                <a:ext cx="438" cy="377"/>
              </a:xfrm>
              <a:prstGeom prst="rect">
                <a:avLst/>
              </a:prstGeom>
              <a:noFill/>
              <a:ln w="9525">
                <a:noFill/>
                <a:miter lim="800000"/>
                <a:headEnd/>
                <a:tailEnd/>
              </a:ln>
              <a:effectLst/>
            </p:spPr>
          </p:pic>
          <p:pic>
            <p:nvPicPr>
              <p:cNvPr id="241673" name="Picture 9"/>
              <p:cNvPicPr>
                <a:picLocks noChangeAspect="1" noChangeArrowheads="1"/>
              </p:cNvPicPr>
              <p:nvPr/>
            </p:nvPicPr>
            <p:blipFill>
              <a:blip r:embed="rId5"/>
              <a:srcRect/>
              <a:stretch>
                <a:fillRect/>
              </a:stretch>
            </p:blipFill>
            <p:spPr bwMode="auto">
              <a:xfrm>
                <a:off x="619" y="1536"/>
                <a:ext cx="435" cy="336"/>
              </a:xfrm>
              <a:prstGeom prst="rect">
                <a:avLst/>
              </a:prstGeom>
              <a:noFill/>
              <a:ln w="9525">
                <a:noFill/>
                <a:miter lim="800000"/>
                <a:headEnd/>
                <a:tailEnd/>
              </a:ln>
              <a:effectLst/>
            </p:spPr>
          </p:pic>
          <p:pic>
            <p:nvPicPr>
              <p:cNvPr id="241674" name="Picture 10"/>
              <p:cNvPicPr>
                <a:picLocks noChangeAspect="1" noChangeArrowheads="1"/>
              </p:cNvPicPr>
              <p:nvPr/>
            </p:nvPicPr>
            <p:blipFill>
              <a:blip r:embed="rId6"/>
              <a:srcRect/>
              <a:stretch>
                <a:fillRect/>
              </a:stretch>
            </p:blipFill>
            <p:spPr bwMode="auto">
              <a:xfrm>
                <a:off x="1099" y="1536"/>
                <a:ext cx="439" cy="336"/>
              </a:xfrm>
              <a:prstGeom prst="rect">
                <a:avLst/>
              </a:prstGeom>
              <a:noFill/>
              <a:ln w="9525">
                <a:noFill/>
                <a:miter lim="800000"/>
                <a:headEnd/>
                <a:tailEnd/>
              </a:ln>
              <a:effectLst/>
            </p:spPr>
          </p:pic>
          <p:pic>
            <p:nvPicPr>
              <p:cNvPr id="241675" name="Picture 11"/>
              <p:cNvPicPr>
                <a:picLocks noChangeAspect="1" noChangeArrowheads="1"/>
              </p:cNvPicPr>
              <p:nvPr/>
            </p:nvPicPr>
            <p:blipFill>
              <a:blip r:embed="rId7"/>
              <a:srcRect/>
              <a:stretch>
                <a:fillRect/>
              </a:stretch>
            </p:blipFill>
            <p:spPr bwMode="auto">
              <a:xfrm>
                <a:off x="1579" y="1488"/>
                <a:ext cx="301" cy="431"/>
              </a:xfrm>
              <a:prstGeom prst="rect">
                <a:avLst/>
              </a:prstGeom>
              <a:noFill/>
              <a:ln w="9525">
                <a:noFill/>
                <a:miter lim="800000"/>
                <a:headEnd/>
                <a:tailEnd/>
              </a:ln>
              <a:effectLst/>
            </p:spPr>
          </p:pic>
          <p:pic>
            <p:nvPicPr>
              <p:cNvPr id="241676" name="Picture 12"/>
              <p:cNvPicPr>
                <a:picLocks noChangeAspect="1" noChangeArrowheads="1"/>
              </p:cNvPicPr>
              <p:nvPr/>
            </p:nvPicPr>
            <p:blipFill>
              <a:blip r:embed="rId8"/>
              <a:srcRect/>
              <a:stretch>
                <a:fillRect/>
              </a:stretch>
            </p:blipFill>
            <p:spPr bwMode="auto">
              <a:xfrm>
                <a:off x="1963" y="1584"/>
                <a:ext cx="437" cy="188"/>
              </a:xfrm>
              <a:prstGeom prst="rect">
                <a:avLst/>
              </a:prstGeom>
              <a:noFill/>
              <a:ln w="9525">
                <a:noFill/>
                <a:miter lim="800000"/>
                <a:headEnd/>
                <a:tailEnd/>
              </a:ln>
              <a:effectLst/>
            </p:spPr>
          </p:pic>
          <p:pic>
            <p:nvPicPr>
              <p:cNvPr id="241677" name="Picture 13"/>
              <p:cNvPicPr>
                <a:picLocks noChangeAspect="1" noChangeArrowheads="1"/>
              </p:cNvPicPr>
              <p:nvPr/>
            </p:nvPicPr>
            <p:blipFill>
              <a:blip r:embed="rId9"/>
              <a:srcRect/>
              <a:stretch>
                <a:fillRect/>
              </a:stretch>
            </p:blipFill>
            <p:spPr bwMode="auto">
              <a:xfrm>
                <a:off x="2971" y="1488"/>
                <a:ext cx="191" cy="431"/>
              </a:xfrm>
              <a:prstGeom prst="rect">
                <a:avLst/>
              </a:prstGeom>
              <a:noFill/>
              <a:ln w="9525">
                <a:noFill/>
                <a:miter lim="800000"/>
                <a:headEnd/>
                <a:tailEnd/>
              </a:ln>
              <a:effectLst/>
            </p:spPr>
          </p:pic>
          <p:pic>
            <p:nvPicPr>
              <p:cNvPr id="241678" name="Picture 14"/>
              <p:cNvPicPr>
                <a:picLocks noChangeAspect="1" noChangeArrowheads="1"/>
              </p:cNvPicPr>
              <p:nvPr/>
            </p:nvPicPr>
            <p:blipFill>
              <a:blip r:embed="rId10"/>
              <a:srcRect t="-1064" r="50000"/>
              <a:stretch>
                <a:fillRect/>
              </a:stretch>
            </p:blipFill>
            <p:spPr bwMode="auto">
              <a:xfrm>
                <a:off x="3259" y="1632"/>
                <a:ext cx="437" cy="163"/>
              </a:xfrm>
              <a:prstGeom prst="rect">
                <a:avLst/>
              </a:prstGeom>
              <a:noFill/>
              <a:ln w="9525">
                <a:noFill/>
                <a:miter lim="800000"/>
                <a:headEnd/>
                <a:tailEnd/>
              </a:ln>
              <a:effectLst/>
            </p:spPr>
          </p:pic>
          <p:pic>
            <p:nvPicPr>
              <p:cNvPr id="241679" name="Picture 15"/>
              <p:cNvPicPr>
                <a:picLocks noChangeAspect="1" noChangeArrowheads="1"/>
              </p:cNvPicPr>
              <p:nvPr/>
            </p:nvPicPr>
            <p:blipFill>
              <a:blip r:embed="rId11"/>
              <a:srcRect/>
              <a:stretch>
                <a:fillRect/>
              </a:stretch>
            </p:blipFill>
            <p:spPr bwMode="auto">
              <a:xfrm>
                <a:off x="3744" y="1536"/>
                <a:ext cx="446" cy="320"/>
              </a:xfrm>
              <a:prstGeom prst="rect">
                <a:avLst/>
              </a:prstGeom>
              <a:noFill/>
              <a:ln w="9525">
                <a:noFill/>
                <a:miter lim="800000"/>
                <a:headEnd/>
                <a:tailEnd/>
              </a:ln>
              <a:effectLst/>
            </p:spPr>
          </p:pic>
          <p:pic>
            <p:nvPicPr>
              <p:cNvPr id="241680" name="Picture 16"/>
              <p:cNvPicPr>
                <a:picLocks noChangeAspect="1" noChangeArrowheads="1"/>
              </p:cNvPicPr>
              <p:nvPr/>
            </p:nvPicPr>
            <p:blipFill>
              <a:blip r:embed="rId12"/>
              <a:srcRect t="-11539" r="50000"/>
              <a:stretch>
                <a:fillRect/>
              </a:stretch>
            </p:blipFill>
            <p:spPr bwMode="auto">
              <a:xfrm>
                <a:off x="4608" y="1584"/>
                <a:ext cx="471" cy="215"/>
              </a:xfrm>
              <a:prstGeom prst="rect">
                <a:avLst/>
              </a:prstGeom>
              <a:noFill/>
              <a:ln w="9525">
                <a:noFill/>
                <a:miter lim="800000"/>
                <a:headEnd/>
                <a:tailEnd/>
              </a:ln>
              <a:effectLst/>
            </p:spPr>
          </p:pic>
          <p:pic>
            <p:nvPicPr>
              <p:cNvPr id="241681" name="Picture 17"/>
              <p:cNvPicPr>
                <a:picLocks noChangeAspect="1" noChangeArrowheads="1"/>
              </p:cNvPicPr>
              <p:nvPr/>
            </p:nvPicPr>
            <p:blipFill>
              <a:blip r:embed="rId13"/>
              <a:srcRect/>
              <a:stretch>
                <a:fillRect/>
              </a:stretch>
            </p:blipFill>
            <p:spPr bwMode="auto">
              <a:xfrm>
                <a:off x="4224" y="1488"/>
                <a:ext cx="305" cy="468"/>
              </a:xfrm>
              <a:prstGeom prst="rect">
                <a:avLst/>
              </a:prstGeom>
              <a:noFill/>
              <a:ln w="9525">
                <a:noFill/>
                <a:miter lim="800000"/>
                <a:headEnd/>
                <a:tailEnd/>
              </a:ln>
              <a:effectLst/>
            </p:spPr>
          </p:pic>
          <p:pic>
            <p:nvPicPr>
              <p:cNvPr id="241682" name="Picture 18"/>
              <p:cNvPicPr>
                <a:picLocks noChangeAspect="1" noChangeArrowheads="1"/>
              </p:cNvPicPr>
              <p:nvPr/>
            </p:nvPicPr>
            <p:blipFill>
              <a:blip r:embed="rId14"/>
              <a:srcRect/>
              <a:stretch>
                <a:fillRect/>
              </a:stretch>
            </p:blipFill>
            <p:spPr bwMode="auto">
              <a:xfrm>
                <a:off x="5136" y="1440"/>
                <a:ext cx="412" cy="468"/>
              </a:xfrm>
              <a:prstGeom prst="rect">
                <a:avLst/>
              </a:prstGeom>
              <a:noFill/>
              <a:ln w="9525">
                <a:noFill/>
                <a:miter lim="800000"/>
                <a:headEnd/>
                <a:tailEnd/>
              </a:ln>
              <a:effectLst/>
            </p:spPr>
          </p:pic>
          <p:pic>
            <p:nvPicPr>
              <p:cNvPr id="241683" name="Picture 19"/>
              <p:cNvPicPr>
                <a:picLocks noChangeAspect="1" noChangeArrowheads="1"/>
              </p:cNvPicPr>
              <p:nvPr/>
            </p:nvPicPr>
            <p:blipFill>
              <a:blip r:embed="rId15"/>
              <a:srcRect/>
              <a:stretch>
                <a:fillRect/>
              </a:stretch>
            </p:blipFill>
            <p:spPr bwMode="auto">
              <a:xfrm>
                <a:off x="2443" y="1488"/>
                <a:ext cx="355" cy="468"/>
              </a:xfrm>
              <a:prstGeom prst="rect">
                <a:avLst/>
              </a:prstGeom>
              <a:noFill/>
              <a:ln w="9525">
                <a:noFill/>
                <a:miter lim="800000"/>
                <a:headEnd/>
                <a:tailEnd/>
              </a:ln>
              <a:effectLst/>
            </p:spPr>
          </p:pic>
        </p:grpSp>
        <p:sp>
          <p:nvSpPr>
            <p:cNvPr id="241684" name="Text Box 20"/>
            <p:cNvSpPr txBox="1">
              <a:spLocks noChangeArrowheads="1"/>
            </p:cNvSpPr>
            <p:nvPr/>
          </p:nvSpPr>
          <p:spPr bwMode="auto">
            <a:xfrm>
              <a:off x="3216" y="864"/>
              <a:ext cx="1860" cy="231"/>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12 unrelated object classes</a:t>
              </a:r>
            </a:p>
          </p:txBody>
        </p:sp>
      </p:grpSp>
      <p:sp>
        <p:nvSpPr>
          <p:cNvPr id="241685" name="Text Box 21"/>
          <p:cNvSpPr txBox="1">
            <a:spLocks noChangeArrowheads="1"/>
          </p:cNvSpPr>
          <p:nvPr/>
        </p:nvSpPr>
        <p:spPr bwMode="auto">
          <a:xfrm>
            <a:off x="784225" y="5356225"/>
            <a:ext cx="3538538" cy="336550"/>
          </a:xfrm>
          <a:prstGeom prst="rect">
            <a:avLst/>
          </a:prstGeom>
          <a:noFill/>
          <a:ln w="9525">
            <a:noFill/>
            <a:miter lim="800000"/>
            <a:headEnd/>
            <a:tailEnd/>
          </a:ln>
          <a:effectLst/>
        </p:spPr>
        <p:txBody>
          <a:bodyPr wrap="none">
            <a:prstTxWarp prst="textNoShape">
              <a:avLst/>
            </a:prstTxWarp>
            <a:spAutoFit/>
          </a:bodyPr>
          <a:lstStyle/>
          <a:p>
            <a:pPr eaLnBrk="1" hangingPunct="1"/>
            <a:r>
              <a:rPr lang="en-US" sz="1600">
                <a:ea typeface="Arial" charset="0"/>
                <a:cs typeface="Arial" charset="0"/>
              </a:rPr>
              <a:t>Number of training samples per class</a:t>
            </a:r>
          </a:p>
        </p:txBody>
      </p:sp>
      <p:sp>
        <p:nvSpPr>
          <p:cNvPr id="241686" name="Text Box 22"/>
          <p:cNvSpPr txBox="1">
            <a:spLocks noChangeArrowheads="1"/>
          </p:cNvSpPr>
          <p:nvPr/>
        </p:nvSpPr>
        <p:spPr bwMode="auto">
          <a:xfrm>
            <a:off x="5224463" y="5381625"/>
            <a:ext cx="3538537" cy="336550"/>
          </a:xfrm>
          <a:prstGeom prst="rect">
            <a:avLst/>
          </a:prstGeom>
          <a:noFill/>
          <a:ln w="9525">
            <a:noFill/>
            <a:miter lim="800000"/>
            <a:headEnd/>
            <a:tailEnd/>
          </a:ln>
          <a:effectLst/>
        </p:spPr>
        <p:txBody>
          <a:bodyPr wrap="none">
            <a:prstTxWarp prst="textNoShape">
              <a:avLst/>
            </a:prstTxWarp>
            <a:spAutoFit/>
          </a:bodyPr>
          <a:lstStyle/>
          <a:p>
            <a:pPr eaLnBrk="1" hangingPunct="1"/>
            <a:r>
              <a:rPr lang="en-US" sz="1600">
                <a:ea typeface="Arial" charset="0"/>
                <a:cs typeface="Arial" charset="0"/>
              </a:rPr>
              <a:t>Number of training samples per class</a:t>
            </a:r>
          </a:p>
        </p:txBody>
      </p:sp>
      <p:pic>
        <p:nvPicPr>
          <p:cNvPr id="241687" name="Picture 23"/>
          <p:cNvPicPr>
            <a:picLocks noChangeAspect="1" noChangeArrowheads="1"/>
          </p:cNvPicPr>
          <p:nvPr/>
        </p:nvPicPr>
        <p:blipFill>
          <a:blip r:embed="rId16"/>
          <a:srcRect l="6911" r="50053" b="41620"/>
          <a:stretch>
            <a:fillRect/>
          </a:stretch>
        </p:blipFill>
        <p:spPr bwMode="auto">
          <a:xfrm>
            <a:off x="682625" y="2414588"/>
            <a:ext cx="3806825" cy="2930525"/>
          </a:xfrm>
          <a:prstGeom prst="rect">
            <a:avLst/>
          </a:prstGeom>
          <a:noFill/>
          <a:ln w="9525">
            <a:noFill/>
            <a:miter lim="800000"/>
            <a:headEnd/>
            <a:tailEnd/>
          </a:ln>
          <a:effectLst/>
        </p:spPr>
      </p:pic>
      <p:pic>
        <p:nvPicPr>
          <p:cNvPr id="241688" name="Picture 24"/>
          <p:cNvPicPr>
            <a:picLocks noChangeAspect="1" noChangeArrowheads="1"/>
          </p:cNvPicPr>
          <p:nvPr/>
        </p:nvPicPr>
        <p:blipFill>
          <a:blip r:embed="rId16"/>
          <a:srcRect l="51884" r="4918" b="41620"/>
          <a:stretch>
            <a:fillRect/>
          </a:stretch>
        </p:blipFill>
        <p:spPr bwMode="auto">
          <a:xfrm>
            <a:off x="4997450" y="2405063"/>
            <a:ext cx="3821113" cy="2930525"/>
          </a:xfrm>
          <a:prstGeom prst="rect">
            <a:avLst/>
          </a:prstGeom>
          <a:noFill/>
          <a:ln w="9525">
            <a:noFill/>
            <a:miter lim="800000"/>
            <a:headEnd/>
            <a:tailEnd/>
          </a:ln>
          <a:effectLst/>
        </p:spPr>
      </p:pic>
      <p:sp>
        <p:nvSpPr>
          <p:cNvPr id="241689" name="Text Box 25"/>
          <p:cNvSpPr txBox="1">
            <a:spLocks noChangeArrowheads="1"/>
          </p:cNvSpPr>
          <p:nvPr/>
        </p:nvSpPr>
        <p:spPr bwMode="auto">
          <a:xfrm rot="-5400000">
            <a:off x="3952081" y="3739357"/>
            <a:ext cx="1697037" cy="336550"/>
          </a:xfrm>
          <a:prstGeom prst="rect">
            <a:avLst/>
          </a:prstGeom>
          <a:noFill/>
          <a:ln w="9525">
            <a:noFill/>
            <a:miter lim="800000"/>
            <a:headEnd/>
            <a:tailEnd/>
          </a:ln>
          <a:effectLst/>
        </p:spPr>
        <p:txBody>
          <a:bodyPr wrap="none">
            <a:prstTxWarp prst="textNoShape">
              <a:avLst/>
            </a:prstTxWarp>
            <a:spAutoFit/>
          </a:bodyPr>
          <a:lstStyle/>
          <a:p>
            <a:pPr eaLnBrk="1" hangingPunct="1"/>
            <a:r>
              <a:rPr lang="en-US" sz="1600">
                <a:ea typeface="Arial" charset="0"/>
                <a:cs typeface="Arial" charset="0"/>
              </a:rPr>
              <a:t>Area under ROC</a:t>
            </a:r>
          </a:p>
        </p:txBody>
      </p:sp>
      <p:sp>
        <p:nvSpPr>
          <p:cNvPr id="241690" name="Text Box 26"/>
          <p:cNvSpPr txBox="1">
            <a:spLocks noChangeArrowheads="1"/>
          </p:cNvSpPr>
          <p:nvPr/>
        </p:nvSpPr>
        <p:spPr bwMode="auto">
          <a:xfrm rot="-5400000">
            <a:off x="-375444" y="3739357"/>
            <a:ext cx="1697037" cy="336550"/>
          </a:xfrm>
          <a:prstGeom prst="rect">
            <a:avLst/>
          </a:prstGeom>
          <a:noFill/>
          <a:ln w="9525">
            <a:noFill/>
            <a:miter lim="800000"/>
            <a:headEnd/>
            <a:tailEnd/>
          </a:ln>
          <a:effectLst/>
        </p:spPr>
        <p:txBody>
          <a:bodyPr wrap="none">
            <a:prstTxWarp prst="textNoShape">
              <a:avLst/>
            </a:prstTxWarp>
            <a:spAutoFit/>
          </a:bodyPr>
          <a:lstStyle/>
          <a:p>
            <a:pPr eaLnBrk="1" hangingPunct="1"/>
            <a:r>
              <a:rPr lang="en-US" sz="1600">
                <a:ea typeface="Arial" charset="0"/>
                <a:cs typeface="Arial" charset="0"/>
              </a:rPr>
              <a:t>Area under ROC</a:t>
            </a:r>
          </a:p>
        </p:txBody>
      </p:sp>
      <p:sp>
        <p:nvSpPr>
          <p:cNvPr id="241691" name="Text Box 27"/>
          <p:cNvSpPr txBox="1">
            <a:spLocks noChangeArrowheads="1"/>
          </p:cNvSpPr>
          <p:nvPr/>
        </p:nvSpPr>
        <p:spPr bwMode="auto">
          <a:xfrm>
            <a:off x="2089150" y="3049588"/>
            <a:ext cx="1157288" cy="457200"/>
          </a:xfrm>
          <a:prstGeom prst="rect">
            <a:avLst/>
          </a:prstGeom>
          <a:noFill/>
          <a:ln w="9525">
            <a:noFill/>
            <a:miter lim="800000"/>
            <a:headEnd/>
            <a:tailEnd/>
          </a:ln>
          <a:effectLst/>
        </p:spPr>
        <p:txBody>
          <a:bodyPr wrap="none">
            <a:prstTxWarp prst="textNoShape">
              <a:avLst/>
            </a:prstTxWarp>
            <a:spAutoFit/>
          </a:bodyPr>
          <a:lstStyle/>
          <a:p>
            <a:r>
              <a:rPr lang="en-US" sz="2400"/>
              <a:t>K = 2.1</a:t>
            </a:r>
          </a:p>
        </p:txBody>
      </p:sp>
      <p:sp>
        <p:nvSpPr>
          <p:cNvPr id="241692" name="Text Box 28"/>
          <p:cNvSpPr txBox="1">
            <a:spLocks noChangeArrowheads="1"/>
          </p:cNvSpPr>
          <p:nvPr/>
        </p:nvSpPr>
        <p:spPr bwMode="auto">
          <a:xfrm>
            <a:off x="6461125" y="3068638"/>
            <a:ext cx="1157288" cy="457200"/>
          </a:xfrm>
          <a:prstGeom prst="rect">
            <a:avLst/>
          </a:prstGeom>
          <a:noFill/>
          <a:ln w="9525">
            <a:noFill/>
            <a:miter lim="800000"/>
            <a:headEnd/>
            <a:tailEnd/>
          </a:ln>
          <a:effectLst/>
        </p:spPr>
        <p:txBody>
          <a:bodyPr wrap="none">
            <a:prstTxWarp prst="textNoShape">
              <a:avLst/>
            </a:prstTxWarp>
            <a:spAutoFit/>
          </a:bodyPr>
          <a:lstStyle/>
          <a:p>
            <a:r>
              <a:rPr lang="en-US" sz="2400"/>
              <a:t>K = 4.8</a:t>
            </a:r>
          </a:p>
        </p:txBody>
      </p:sp>
      <p:sp>
        <p:nvSpPr>
          <p:cNvPr id="241694" name="Text Box 30"/>
          <p:cNvSpPr txBox="1">
            <a:spLocks noChangeArrowheads="1"/>
          </p:cNvSpPr>
          <p:nvPr/>
        </p:nvSpPr>
        <p:spPr bwMode="auto">
          <a:xfrm>
            <a:off x="6096000" y="6643688"/>
            <a:ext cx="3048000" cy="214312"/>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US" sz="800">
                <a:ea typeface="Arial" charset="0"/>
                <a:cs typeface="Arial" charset="0"/>
              </a:rPr>
              <a:t>Torralba, Murphy, Freeman. CVPR 2004. PAMI 2007</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8626" name="Picture 2"/>
          <p:cNvPicPr>
            <a:picLocks noChangeAspect="1" noChangeArrowheads="1"/>
          </p:cNvPicPr>
          <p:nvPr/>
        </p:nvPicPr>
        <p:blipFill>
          <a:blip r:embed="rId3"/>
          <a:srcRect/>
          <a:stretch>
            <a:fillRect/>
          </a:stretch>
        </p:blipFill>
        <p:spPr bwMode="auto">
          <a:xfrm>
            <a:off x="214313" y="3230563"/>
            <a:ext cx="8685212" cy="3170237"/>
          </a:xfrm>
          <a:prstGeom prst="rect">
            <a:avLst/>
          </a:prstGeom>
          <a:noFill/>
          <a:ln w="9525">
            <a:noFill/>
            <a:miter lim="800000"/>
            <a:headEnd/>
            <a:tailEnd/>
          </a:ln>
          <a:effectLst/>
        </p:spPr>
      </p:pic>
      <p:pic>
        <p:nvPicPr>
          <p:cNvPr id="538627" name="Picture 3"/>
          <p:cNvPicPr>
            <a:picLocks noChangeAspect="1" noChangeArrowheads="1"/>
          </p:cNvPicPr>
          <p:nvPr/>
        </p:nvPicPr>
        <p:blipFill>
          <a:blip r:embed="rId4"/>
          <a:srcRect/>
          <a:stretch>
            <a:fillRect/>
          </a:stretch>
        </p:blipFill>
        <p:spPr bwMode="auto">
          <a:xfrm>
            <a:off x="6653213" y="1046717"/>
            <a:ext cx="2262187" cy="1580596"/>
          </a:xfrm>
          <a:prstGeom prst="rect">
            <a:avLst/>
          </a:prstGeom>
          <a:noFill/>
          <a:ln w="9525">
            <a:noFill/>
            <a:miter lim="800000"/>
            <a:headEnd/>
            <a:tailEnd/>
          </a:ln>
          <a:effectLst/>
        </p:spPr>
      </p:pic>
      <p:pic>
        <p:nvPicPr>
          <p:cNvPr id="538628" name="Picture 4"/>
          <p:cNvPicPr>
            <a:picLocks noChangeAspect="1" noChangeArrowheads="1"/>
          </p:cNvPicPr>
          <p:nvPr/>
        </p:nvPicPr>
        <p:blipFill>
          <a:blip r:embed="rId5"/>
          <a:srcRect/>
          <a:stretch>
            <a:fillRect/>
          </a:stretch>
        </p:blipFill>
        <p:spPr bwMode="auto">
          <a:xfrm>
            <a:off x="4270837" y="1050925"/>
            <a:ext cx="2358563" cy="1576387"/>
          </a:xfrm>
          <a:prstGeom prst="rect">
            <a:avLst/>
          </a:prstGeom>
          <a:noFill/>
          <a:ln w="9525">
            <a:noFill/>
            <a:miter lim="800000"/>
            <a:headEnd/>
            <a:tailEnd/>
          </a:ln>
          <a:effectLst/>
        </p:spPr>
      </p:pic>
      <p:sp>
        <p:nvSpPr>
          <p:cNvPr id="538629" name="Rectangle 5"/>
          <p:cNvSpPr>
            <a:spLocks noChangeArrowheads="1"/>
          </p:cNvSpPr>
          <p:nvPr/>
        </p:nvSpPr>
        <p:spPr bwMode="auto">
          <a:xfrm>
            <a:off x="5257800" y="6477000"/>
            <a:ext cx="3389946" cy="369332"/>
          </a:xfrm>
          <a:prstGeom prst="rect">
            <a:avLst/>
          </a:prstGeom>
          <a:noFill/>
          <a:ln w="9525">
            <a:noFill/>
            <a:miter lim="800000"/>
            <a:headEnd/>
            <a:tailEnd/>
          </a:ln>
          <a:effectLst/>
        </p:spPr>
        <p:txBody>
          <a:bodyPr wrap="none" anchor="ctr">
            <a:prstTxWarp prst="textNoShape">
              <a:avLst/>
            </a:prstTxWarp>
            <a:spAutoFit/>
          </a:bodyPr>
          <a:lstStyle/>
          <a:p>
            <a:pPr eaLnBrk="1" hangingPunct="1"/>
            <a:r>
              <a:rPr lang="en-US" b="0"/>
              <a:t>Opelt, Pinz, Zisserman, CVPR 2006 </a:t>
            </a:r>
          </a:p>
        </p:txBody>
      </p:sp>
      <p:sp>
        <p:nvSpPr>
          <p:cNvPr id="538630" name="Text Box 6"/>
          <p:cNvSpPr txBox="1">
            <a:spLocks noChangeArrowheads="1"/>
          </p:cNvSpPr>
          <p:nvPr/>
        </p:nvSpPr>
        <p:spPr bwMode="auto">
          <a:xfrm>
            <a:off x="1978476" y="2983468"/>
            <a:ext cx="1069524" cy="369332"/>
          </a:xfrm>
          <a:prstGeom prst="rect">
            <a:avLst/>
          </a:prstGeom>
          <a:noFill/>
          <a:ln w="9525">
            <a:noFill/>
            <a:miter lim="800000"/>
            <a:headEnd/>
            <a:tailEnd/>
          </a:ln>
          <a:effectLst/>
        </p:spPr>
        <p:txBody>
          <a:bodyPr wrap="none">
            <a:prstTxWarp prst="textNoShape">
              <a:avLst/>
            </a:prstTxWarp>
            <a:spAutoFit/>
          </a:bodyPr>
          <a:lstStyle/>
          <a:p>
            <a:r>
              <a:rPr lang="en-US" b="0" dirty="0"/>
              <a:t>Efficiency</a:t>
            </a:r>
          </a:p>
        </p:txBody>
      </p:sp>
      <p:sp>
        <p:nvSpPr>
          <p:cNvPr id="538631" name="Text Box 7"/>
          <p:cNvSpPr txBox="1">
            <a:spLocks noChangeArrowheads="1"/>
          </p:cNvSpPr>
          <p:nvPr/>
        </p:nvSpPr>
        <p:spPr bwMode="auto">
          <a:xfrm>
            <a:off x="6381739" y="3048000"/>
            <a:ext cx="1543061" cy="369332"/>
          </a:xfrm>
          <a:prstGeom prst="rect">
            <a:avLst/>
          </a:prstGeom>
          <a:noFill/>
          <a:ln w="9525">
            <a:noFill/>
            <a:miter lim="800000"/>
            <a:headEnd/>
            <a:tailEnd/>
          </a:ln>
          <a:effectLst/>
        </p:spPr>
        <p:txBody>
          <a:bodyPr wrap="none">
            <a:prstTxWarp prst="textNoShape">
              <a:avLst/>
            </a:prstTxWarp>
            <a:spAutoFit/>
          </a:bodyPr>
          <a:lstStyle/>
          <a:p>
            <a:r>
              <a:rPr lang="en-US" b="0" dirty="0"/>
              <a:t>Generalization</a:t>
            </a:r>
          </a:p>
        </p:txBody>
      </p:sp>
      <p:sp>
        <p:nvSpPr>
          <p:cNvPr id="8" name="Text Box 8"/>
          <p:cNvSpPr txBox="1">
            <a:spLocks noChangeArrowheads="1"/>
          </p:cNvSpPr>
          <p:nvPr/>
        </p:nvSpPr>
        <p:spPr bwMode="auto">
          <a:xfrm>
            <a:off x="442913" y="92075"/>
            <a:ext cx="3200400" cy="8223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200">
                <a:solidFill>
                  <a:srgbClr val="000000"/>
                </a:solidFill>
                <a:ea typeface="Arial" charset="0"/>
                <a:cs typeface="Arial" charset="0"/>
              </a:rPr>
              <a:t>J. Shotton, A. Blake, R. Cipolla.</a:t>
            </a:r>
            <a:br>
              <a:rPr lang="en-US" sz="1200">
                <a:solidFill>
                  <a:srgbClr val="000000"/>
                </a:solidFill>
                <a:ea typeface="Arial" charset="0"/>
                <a:cs typeface="Arial" charset="0"/>
              </a:rPr>
            </a:br>
            <a:r>
              <a:rPr lang="en-US" sz="1200">
                <a:solidFill>
                  <a:srgbClr val="000000"/>
                </a:solidFill>
                <a:ea typeface="Arial" charset="0"/>
                <a:cs typeface="Arial" charset="0"/>
              </a:rPr>
              <a:t>Multi-Scale Categorical Object Recognition Using Contour Fragments. In </a:t>
            </a:r>
            <a:r>
              <a:rPr lang="en-US" sz="1200" i="1">
                <a:solidFill>
                  <a:srgbClr val="000000"/>
                </a:solidFill>
                <a:ea typeface="Arial" charset="0"/>
                <a:cs typeface="Arial" charset="0"/>
              </a:rPr>
              <a:t>IEEETrans. on PAMI</a:t>
            </a:r>
            <a:r>
              <a:rPr lang="en-US" sz="1200">
                <a:solidFill>
                  <a:srgbClr val="000000"/>
                </a:solidFill>
                <a:ea typeface="Arial" charset="0"/>
                <a:cs typeface="Arial" charset="0"/>
              </a:rPr>
              <a:t>, 30(7):1270-1281, July 2008.</a:t>
            </a:r>
          </a:p>
        </p:txBody>
      </p:sp>
      <p:pic>
        <p:nvPicPr>
          <p:cNvPr id="9" name="Picture 10"/>
          <p:cNvPicPr>
            <a:picLocks noChangeAspect="1" noChangeArrowheads="1"/>
          </p:cNvPicPr>
          <p:nvPr/>
        </p:nvPicPr>
        <p:blipFill>
          <a:blip r:embed="rId6"/>
          <a:srcRect/>
          <a:stretch>
            <a:fillRect/>
          </a:stretch>
        </p:blipFill>
        <p:spPr bwMode="auto">
          <a:xfrm>
            <a:off x="214313" y="914400"/>
            <a:ext cx="3810000" cy="1949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solidFill>
                  <a:schemeClr val="tx1"/>
                </a:solidFill>
              </a:rPr>
              <a:t>Sharing patches</a:t>
            </a:r>
          </a:p>
        </p:txBody>
      </p:sp>
      <p:sp>
        <p:nvSpPr>
          <p:cNvPr id="64515" name="Rectangle 3"/>
          <p:cNvSpPr>
            <a:spLocks noGrp="1" noChangeArrowheads="1"/>
          </p:cNvSpPr>
          <p:nvPr>
            <p:ph type="body" idx="1"/>
          </p:nvPr>
        </p:nvSpPr>
        <p:spPr>
          <a:xfrm>
            <a:off x="460375" y="1147763"/>
            <a:ext cx="8229600" cy="4525962"/>
          </a:xfrm>
        </p:spPr>
        <p:txBody>
          <a:bodyPr/>
          <a:lstStyle/>
          <a:p>
            <a:r>
              <a:rPr lang="en-US"/>
              <a:t>Bart and Ullman, 2004</a:t>
            </a:r>
          </a:p>
          <a:p>
            <a:endParaRPr lang="en-US"/>
          </a:p>
          <a:p>
            <a:endParaRPr lang="en-US"/>
          </a:p>
        </p:txBody>
      </p:sp>
      <p:pic>
        <p:nvPicPr>
          <p:cNvPr id="64516" name="Picture 4"/>
          <p:cNvPicPr>
            <a:picLocks noChangeAspect="1" noChangeArrowheads="1"/>
          </p:cNvPicPr>
          <p:nvPr/>
        </p:nvPicPr>
        <p:blipFill>
          <a:blip r:embed="rId3"/>
          <a:srcRect/>
          <a:stretch>
            <a:fillRect/>
          </a:stretch>
        </p:blipFill>
        <p:spPr bwMode="auto">
          <a:xfrm>
            <a:off x="2743200" y="2971800"/>
            <a:ext cx="4530725" cy="1779588"/>
          </a:xfrm>
          <a:prstGeom prst="rect">
            <a:avLst/>
          </a:prstGeom>
          <a:noFill/>
          <a:ln w="9525">
            <a:noFill/>
            <a:miter lim="800000"/>
            <a:headEnd/>
            <a:tailEnd/>
          </a:ln>
          <a:effectLst/>
        </p:spPr>
      </p:pic>
      <p:pic>
        <p:nvPicPr>
          <p:cNvPr id="64517" name="Picture 5"/>
          <p:cNvPicPr>
            <a:picLocks noChangeAspect="1" noChangeArrowheads="1"/>
          </p:cNvPicPr>
          <p:nvPr/>
        </p:nvPicPr>
        <p:blipFill>
          <a:blip r:embed="rId4"/>
          <a:srcRect/>
          <a:stretch>
            <a:fillRect/>
          </a:stretch>
        </p:blipFill>
        <p:spPr bwMode="auto">
          <a:xfrm>
            <a:off x="758825" y="5154613"/>
            <a:ext cx="7454900" cy="550862"/>
          </a:xfrm>
          <a:prstGeom prst="rect">
            <a:avLst/>
          </a:prstGeom>
          <a:noFill/>
          <a:ln w="9525">
            <a:noFill/>
            <a:miter lim="800000"/>
            <a:headEnd/>
            <a:tailEnd/>
          </a:ln>
          <a:effectLst/>
        </p:spPr>
      </p:pic>
      <p:sp>
        <p:nvSpPr>
          <p:cNvPr id="64518" name="Text Box 6"/>
          <p:cNvSpPr txBox="1">
            <a:spLocks noChangeArrowheads="1"/>
          </p:cNvSpPr>
          <p:nvPr/>
        </p:nvSpPr>
        <p:spPr bwMode="auto">
          <a:xfrm>
            <a:off x="547688" y="1884363"/>
            <a:ext cx="8239125" cy="641350"/>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US">
                <a:ea typeface="Arial" charset="0"/>
                <a:cs typeface="Arial" charset="0"/>
              </a:rPr>
              <a:t>For a new class, use only features similar to features that where good for other classes:</a:t>
            </a:r>
          </a:p>
        </p:txBody>
      </p:sp>
      <p:sp>
        <p:nvSpPr>
          <p:cNvPr id="64519" name="Text Box 7"/>
          <p:cNvSpPr txBox="1">
            <a:spLocks noChangeArrowheads="1"/>
          </p:cNvSpPr>
          <p:nvPr/>
        </p:nvSpPr>
        <p:spPr bwMode="auto">
          <a:xfrm>
            <a:off x="750888" y="4044950"/>
            <a:ext cx="1708150" cy="641350"/>
          </a:xfrm>
          <a:prstGeom prst="rect">
            <a:avLst/>
          </a:prstGeom>
          <a:noFill/>
          <a:ln w="9525">
            <a:noFill/>
            <a:miter lim="800000"/>
            <a:headEnd/>
            <a:tailEnd/>
          </a:ln>
          <a:effectLst/>
        </p:spPr>
        <p:txBody>
          <a:bodyPr wrap="none">
            <a:prstTxWarp prst="textNoShape">
              <a:avLst/>
            </a:prstTxWarp>
            <a:spAutoFit/>
          </a:bodyPr>
          <a:lstStyle/>
          <a:p>
            <a:pPr eaLnBrk="1" hangingPunct="1"/>
            <a:r>
              <a:rPr lang="en-US">
                <a:ea typeface="Arial" charset="0"/>
                <a:cs typeface="Arial" charset="0"/>
              </a:rPr>
              <a:t>Proposed Dog </a:t>
            </a:r>
          </a:p>
          <a:p>
            <a:pPr eaLnBrk="1" hangingPunct="1"/>
            <a:r>
              <a:rPr lang="en-US">
                <a:ea typeface="Arial" charset="0"/>
                <a:cs typeface="Arial" charset="0"/>
              </a:rPr>
              <a:t>features</a:t>
            </a:r>
          </a:p>
        </p:txBody>
      </p:sp>
      <p:sp>
        <p:nvSpPr>
          <p:cNvPr id="64520" name="Line 8"/>
          <p:cNvSpPr>
            <a:spLocks noChangeShapeType="1"/>
          </p:cNvSpPr>
          <p:nvPr/>
        </p:nvSpPr>
        <p:spPr bwMode="auto">
          <a:xfrm>
            <a:off x="2349500" y="4405313"/>
            <a:ext cx="360363" cy="0"/>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0" y="179388"/>
            <a:ext cx="9144000" cy="536575"/>
          </a:xfrm>
        </p:spPr>
        <p:txBody>
          <a:bodyPr>
            <a:normAutofit fontScale="90000"/>
          </a:bodyPr>
          <a:lstStyle/>
          <a:p>
            <a:r>
              <a:rPr lang="en-US">
                <a:solidFill>
                  <a:srgbClr val="0000FF"/>
                </a:solidFill>
              </a:rPr>
              <a:t>Some more references</a:t>
            </a:r>
          </a:p>
        </p:txBody>
      </p:sp>
      <p:sp>
        <p:nvSpPr>
          <p:cNvPr id="125955" name="Rectangle 3"/>
          <p:cNvSpPr>
            <a:spLocks noGrp="1" noChangeArrowheads="1"/>
          </p:cNvSpPr>
          <p:nvPr>
            <p:ph type="body" idx="1"/>
          </p:nvPr>
        </p:nvSpPr>
        <p:spPr>
          <a:xfrm>
            <a:off x="650875" y="1563688"/>
            <a:ext cx="8027988" cy="4892675"/>
          </a:xfrm>
        </p:spPr>
        <p:txBody>
          <a:bodyPr/>
          <a:lstStyle/>
          <a:p>
            <a:pPr>
              <a:lnSpc>
                <a:spcPct val="80000"/>
              </a:lnSpc>
            </a:pPr>
            <a:r>
              <a:rPr lang="en-US" sz="2800"/>
              <a:t>Baxter 1996</a:t>
            </a:r>
          </a:p>
          <a:p>
            <a:pPr>
              <a:lnSpc>
                <a:spcPct val="80000"/>
              </a:lnSpc>
            </a:pPr>
            <a:r>
              <a:rPr lang="en-US" sz="2800"/>
              <a:t>Caruana 1997</a:t>
            </a:r>
          </a:p>
          <a:p>
            <a:pPr>
              <a:lnSpc>
                <a:spcPct val="80000"/>
              </a:lnSpc>
            </a:pPr>
            <a:r>
              <a:rPr lang="en-US" sz="2800"/>
              <a:t>Schapire, Singer, 2000</a:t>
            </a:r>
          </a:p>
          <a:p>
            <a:pPr>
              <a:lnSpc>
                <a:spcPct val="80000"/>
              </a:lnSpc>
            </a:pPr>
            <a:r>
              <a:rPr lang="en-US" sz="2800"/>
              <a:t>Thrun, Pratt 1997</a:t>
            </a:r>
          </a:p>
          <a:p>
            <a:pPr>
              <a:lnSpc>
                <a:spcPct val="80000"/>
              </a:lnSpc>
            </a:pPr>
            <a:r>
              <a:rPr lang="en-US" sz="2800"/>
              <a:t>Krempp, Geman, Amit, 2002</a:t>
            </a:r>
          </a:p>
          <a:p>
            <a:pPr>
              <a:lnSpc>
                <a:spcPct val="80000"/>
              </a:lnSpc>
            </a:pPr>
            <a:r>
              <a:rPr lang="en-US" sz="2800"/>
              <a:t>E.L.Miller, Matsakis, Viola, 2000</a:t>
            </a:r>
          </a:p>
          <a:p>
            <a:pPr>
              <a:lnSpc>
                <a:spcPct val="80000"/>
              </a:lnSpc>
            </a:pPr>
            <a:r>
              <a:rPr lang="en-US" sz="2800"/>
              <a:t>Mahamud, Hebert, Lafferty, 2001</a:t>
            </a:r>
          </a:p>
          <a:p>
            <a:pPr>
              <a:lnSpc>
                <a:spcPct val="80000"/>
              </a:lnSpc>
            </a:pPr>
            <a:r>
              <a:rPr lang="en-US" sz="2800"/>
              <a:t>Fink et al. 2003, 2004</a:t>
            </a:r>
          </a:p>
          <a:p>
            <a:pPr>
              <a:lnSpc>
                <a:spcPct val="80000"/>
              </a:lnSpc>
            </a:pPr>
            <a:r>
              <a:rPr lang="en-US" sz="2800"/>
              <a:t>LeCun, Huang, Bottou, 2004</a:t>
            </a:r>
          </a:p>
          <a:p>
            <a:pPr>
              <a:lnSpc>
                <a:spcPct val="80000"/>
              </a:lnSpc>
            </a:pPr>
            <a:r>
              <a:rPr lang="en-US" sz="2800"/>
              <a:t>Holub, Welling, Perona, 2005</a:t>
            </a:r>
          </a:p>
          <a:p>
            <a:pPr>
              <a:lnSpc>
                <a:spcPct val="80000"/>
              </a:lnSpc>
            </a:pPr>
            <a:r>
              <a:rPr lang="en-US" sz="2800"/>
              <a:t>…</a:t>
            </a:r>
          </a:p>
          <a:p>
            <a:pPr>
              <a:lnSpc>
                <a:spcPct val="80000"/>
              </a:lnSpc>
              <a:buFontTx/>
              <a:buNone/>
            </a:pPr>
            <a:endParaRPr lang="en-US" sz="1800"/>
          </a:p>
          <a:p>
            <a:pPr>
              <a:lnSpc>
                <a:spcPct val="80000"/>
              </a:lnSpc>
              <a:buFontTx/>
              <a:buNone/>
            </a:pPr>
            <a:endParaRPr lang="en-US" sz="1800"/>
          </a:p>
          <a:p>
            <a:pPr>
              <a:lnSpc>
                <a:spcPct val="80000"/>
              </a:lnSpc>
              <a:buFontTx/>
              <a:buNone/>
            </a:pPr>
            <a:endParaRPr lang="en-US" sz="16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29000" y="1371600"/>
            <a:ext cx="5029200" cy="1323439"/>
          </a:xfrm>
          <a:prstGeom prst="rect">
            <a:avLst/>
          </a:prstGeom>
          <a:noFill/>
        </p:spPr>
        <p:txBody>
          <a:bodyPr wrap="square" rtlCol="0">
            <a:spAutoFit/>
          </a:bodyPr>
          <a:lstStyle/>
          <a:p>
            <a:r>
              <a:rPr lang="en-US" sz="4000" dirty="0" smtClean="0"/>
              <a:t>Modeling object relationships</a:t>
            </a:r>
            <a:endParaRPr lang="en-US" sz="4000" dirty="0"/>
          </a:p>
        </p:txBody>
      </p:sp>
      <p:grpSp>
        <p:nvGrpSpPr>
          <p:cNvPr id="9" name="Group 8"/>
          <p:cNvGrpSpPr/>
          <p:nvPr/>
        </p:nvGrpSpPr>
        <p:grpSpPr>
          <a:xfrm>
            <a:off x="575733" y="1620253"/>
            <a:ext cx="2472267" cy="2342147"/>
            <a:chOff x="575733" y="1905000"/>
            <a:chExt cx="2091267" cy="1981200"/>
          </a:xfrm>
        </p:grpSpPr>
        <p:pic>
          <p:nvPicPr>
            <p:cNvPr id="5" name="Picture 4"/>
            <p:cNvPicPr>
              <a:picLocks noChangeAspect="1" noChangeArrowheads="1"/>
            </p:cNvPicPr>
            <p:nvPr/>
          </p:nvPicPr>
          <p:blipFill>
            <a:blip r:embed="rId3"/>
            <a:srcRect l="52768" t="36432" r="27217" b="43530"/>
            <a:stretch>
              <a:fillRect/>
            </a:stretch>
          </p:blipFill>
          <p:spPr bwMode="auto">
            <a:xfrm>
              <a:off x="575733" y="1905000"/>
              <a:ext cx="1210733" cy="1147011"/>
            </a:xfrm>
            <a:prstGeom prst="rect">
              <a:avLst/>
            </a:prstGeom>
            <a:noFill/>
            <a:ln w="9525">
              <a:noFill/>
              <a:miter lim="800000"/>
              <a:headEnd/>
              <a:tailEnd/>
            </a:ln>
            <a:effectLst/>
          </p:spPr>
        </p:pic>
        <p:pic>
          <p:nvPicPr>
            <p:cNvPr id="6" name="Picture 5"/>
            <p:cNvPicPr>
              <a:picLocks noChangeAspect="1" noChangeArrowheads="1"/>
            </p:cNvPicPr>
            <p:nvPr/>
          </p:nvPicPr>
          <p:blipFill>
            <a:blip r:embed="rId3"/>
            <a:srcRect l="52768" t="52827" r="27217" b="41708"/>
            <a:stretch>
              <a:fillRect/>
            </a:stretch>
          </p:blipFill>
          <p:spPr bwMode="auto">
            <a:xfrm>
              <a:off x="575733" y="3573379"/>
              <a:ext cx="1210733" cy="312821"/>
            </a:xfrm>
            <a:prstGeom prst="rect">
              <a:avLst/>
            </a:prstGeom>
            <a:noFill/>
            <a:ln w="9525">
              <a:noFill/>
              <a:miter lim="800000"/>
              <a:headEnd/>
              <a:tailEnd/>
            </a:ln>
            <a:effectLst/>
          </p:spPr>
        </p:pic>
        <p:pic>
          <p:nvPicPr>
            <p:cNvPr id="7" name="Picture 6"/>
            <p:cNvPicPr>
              <a:picLocks noChangeAspect="1" noChangeArrowheads="1"/>
            </p:cNvPicPr>
            <p:nvPr/>
          </p:nvPicPr>
          <p:blipFill>
            <a:blip r:embed="rId3"/>
            <a:srcRect l="70964" t="54649" r="23578" b="39886"/>
            <a:stretch>
              <a:fillRect/>
            </a:stretch>
          </p:blipFill>
          <p:spPr bwMode="auto">
            <a:xfrm>
              <a:off x="2336800" y="3573379"/>
              <a:ext cx="330200" cy="312821"/>
            </a:xfrm>
            <a:prstGeom prst="rect">
              <a:avLst/>
            </a:prstGeom>
            <a:noFill/>
            <a:ln w="9525">
              <a:noFill/>
              <a:miter lim="800000"/>
              <a:headEnd/>
              <a:tailEnd/>
            </a:ln>
            <a:effectLst/>
          </p:spPr>
        </p:pic>
        <p:sp>
          <p:nvSpPr>
            <p:cNvPr id="10" name="Line 8"/>
            <p:cNvSpPr>
              <a:spLocks noChangeShapeType="1"/>
            </p:cNvSpPr>
            <p:nvPr/>
          </p:nvSpPr>
          <p:spPr bwMode="auto">
            <a:xfrm>
              <a:off x="1016000" y="3052011"/>
              <a:ext cx="110067" cy="521368"/>
            </a:xfrm>
            <a:prstGeom prst="line">
              <a:avLst/>
            </a:prstGeom>
            <a:noFill/>
            <a:ln w="57150">
              <a:solidFill>
                <a:schemeClr val="tx1"/>
              </a:solidFill>
              <a:round/>
              <a:headEnd/>
              <a:tailEnd type="triangle" w="med" len="med"/>
            </a:ln>
            <a:effectLst/>
          </p:spPr>
          <p:txBody>
            <a:bodyPr>
              <a:prstTxWarp prst="textNoShape">
                <a:avLst/>
              </a:prstTxWarp>
            </a:bodyPr>
            <a:lstStyle/>
            <a:p>
              <a:endParaRPr lang="en-US"/>
            </a:p>
          </p:txBody>
        </p:sp>
        <p:sp>
          <p:nvSpPr>
            <p:cNvPr id="11" name="Line 9"/>
            <p:cNvSpPr>
              <a:spLocks noChangeShapeType="1"/>
            </p:cNvSpPr>
            <p:nvPr/>
          </p:nvSpPr>
          <p:spPr bwMode="auto">
            <a:xfrm>
              <a:off x="1896533" y="3677653"/>
              <a:ext cx="330200" cy="0"/>
            </a:xfrm>
            <a:prstGeom prst="line">
              <a:avLst/>
            </a:prstGeom>
            <a:noFill/>
            <a:ln w="28575">
              <a:solidFill>
                <a:schemeClr val="tx1"/>
              </a:solidFill>
              <a:round/>
              <a:headEnd/>
              <a:tailEnd type="triangle" w="med" len="med"/>
            </a:ln>
            <a:effectLst/>
          </p:spPr>
          <p:txBody>
            <a:bodyPr>
              <a:prstTxWarp prst="textNoShape">
                <a:avLst/>
              </a:prstTxWarp>
            </a:bodyPr>
            <a:lstStyle/>
            <a:p>
              <a:endParaRPr lang="en-US"/>
            </a:p>
          </p:txBody>
        </p:sp>
        <p:sp>
          <p:nvSpPr>
            <p:cNvPr id="12" name="Line 10"/>
            <p:cNvSpPr>
              <a:spLocks noChangeShapeType="1"/>
            </p:cNvSpPr>
            <p:nvPr/>
          </p:nvSpPr>
          <p:spPr bwMode="auto">
            <a:xfrm>
              <a:off x="1786467" y="3052011"/>
              <a:ext cx="550333" cy="417095"/>
            </a:xfrm>
            <a:prstGeom prst="line">
              <a:avLst/>
            </a:prstGeom>
            <a:noFill/>
            <a:ln w="57150">
              <a:solidFill>
                <a:schemeClr val="tx1"/>
              </a:solidFill>
              <a:round/>
              <a:headEnd/>
              <a:tailEnd type="triangle" w="med" len="med"/>
            </a:ln>
            <a:effectLst/>
          </p:spPr>
          <p:txBody>
            <a:bodyPr>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p:cNvPicPr>
            <a:picLocks noChangeAspect="1" noChangeArrowheads="1"/>
          </p:cNvPicPr>
          <p:nvPr/>
        </p:nvPicPr>
        <p:blipFill>
          <a:blip r:embed="rId3"/>
          <a:srcRect/>
          <a:stretch>
            <a:fillRect/>
          </a:stretch>
        </p:blipFill>
        <p:spPr bwMode="auto">
          <a:xfrm>
            <a:off x="1450975" y="1238250"/>
            <a:ext cx="6388100" cy="4795838"/>
          </a:xfrm>
          <a:prstGeom prst="rect">
            <a:avLst/>
          </a:prstGeom>
          <a:noFill/>
          <a:ln w="28575">
            <a:noFill/>
            <a:miter lim="800000"/>
            <a:headEnd/>
            <a:tailEnd/>
          </a:ln>
        </p:spPr>
      </p:pic>
      <p:sp>
        <p:nvSpPr>
          <p:cNvPr id="33795" name="Rectangle 5"/>
          <p:cNvSpPr>
            <a:spLocks noGrp="1" noChangeArrowheads="1"/>
          </p:cNvSpPr>
          <p:nvPr>
            <p:ph type="title"/>
          </p:nvPr>
        </p:nvSpPr>
        <p:spPr>
          <a:xfrm>
            <a:off x="0" y="11113"/>
            <a:ext cx="9144000" cy="990600"/>
          </a:xfrm>
        </p:spPr>
        <p:txBody>
          <a:bodyPr>
            <a:noAutofit/>
          </a:bodyPr>
          <a:lstStyle/>
          <a:p>
            <a:pPr eaLnBrk="1" hangingPunct="1"/>
            <a:r>
              <a:rPr lang="en-US" sz="3400" dirty="0" smtClean="0">
                <a:solidFill>
                  <a:srgbClr val="000000"/>
                </a:solidFill>
              </a:rPr>
              <a:t>The “guess what I am trying to detect” challenge</a:t>
            </a:r>
            <a:endParaRPr lang="en-US" sz="3400" dirty="0">
              <a:solidFill>
                <a:srgbClr val="000000"/>
              </a:solidFill>
            </a:endParaRPr>
          </a:p>
        </p:txBody>
      </p:sp>
      <p:sp>
        <p:nvSpPr>
          <p:cNvPr id="713739" name="Text Box 11"/>
          <p:cNvSpPr txBox="1">
            <a:spLocks noChangeArrowheads="1"/>
          </p:cNvSpPr>
          <p:nvPr/>
        </p:nvSpPr>
        <p:spPr bwMode="auto">
          <a:xfrm>
            <a:off x="1035050" y="5943600"/>
            <a:ext cx="7575550" cy="646331"/>
          </a:xfrm>
          <a:prstGeom prst="rect">
            <a:avLst/>
          </a:prstGeom>
          <a:noFill/>
          <a:ln w="9525">
            <a:noFill/>
            <a:miter lim="800000"/>
            <a:headEnd/>
            <a:tailEnd/>
          </a:ln>
        </p:spPr>
        <p:txBody>
          <a:bodyPr wrap="square">
            <a:prstTxWarp prst="textNoShape">
              <a:avLst/>
            </a:prstTxWarp>
            <a:spAutoFit/>
          </a:bodyPr>
          <a:lstStyle/>
          <a:p>
            <a:r>
              <a:rPr lang="en-US" b="1" dirty="0">
                <a:solidFill>
                  <a:srgbClr val="000000"/>
                </a:solidFill>
              </a:rPr>
              <a:t>The detector challenge</a:t>
            </a:r>
            <a:r>
              <a:rPr lang="en-US" dirty="0">
                <a:solidFill>
                  <a:srgbClr val="000000"/>
                </a:solidFill>
              </a:rPr>
              <a:t>: by looking at the output of a detector on a random set</a:t>
            </a:r>
            <a:br>
              <a:rPr lang="en-US" dirty="0">
                <a:solidFill>
                  <a:srgbClr val="000000"/>
                </a:solidFill>
              </a:rPr>
            </a:br>
            <a:r>
              <a:rPr lang="en-US" dirty="0">
                <a:solidFill>
                  <a:srgbClr val="000000"/>
                </a:solidFill>
              </a:rPr>
              <a:t>of images, can you guess which object is it trying to detect?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srcRect/>
          <a:stretch>
            <a:fillRect/>
          </a:stretch>
        </p:blipFill>
        <p:spPr bwMode="auto">
          <a:xfrm>
            <a:off x="1450975" y="1227138"/>
            <a:ext cx="6388100" cy="4795837"/>
          </a:xfrm>
          <a:prstGeom prst="rect">
            <a:avLst/>
          </a:prstGeom>
          <a:noFill/>
          <a:ln w="28575">
            <a:noFill/>
            <a:miter lim="800000"/>
            <a:headEnd/>
            <a:tailEnd/>
          </a:ln>
        </p:spPr>
      </p:pic>
      <p:sp>
        <p:nvSpPr>
          <p:cNvPr id="35843" name="Rectangle 3"/>
          <p:cNvSpPr>
            <a:spLocks noGrp="1" noChangeArrowheads="1"/>
          </p:cNvSpPr>
          <p:nvPr>
            <p:ph type="title"/>
          </p:nvPr>
        </p:nvSpPr>
        <p:spPr>
          <a:xfrm>
            <a:off x="457200" y="228600"/>
            <a:ext cx="8229600" cy="762000"/>
          </a:xfrm>
        </p:spPr>
        <p:txBody>
          <a:bodyPr>
            <a:normAutofit fontScale="90000"/>
          </a:bodyPr>
          <a:lstStyle/>
          <a:p>
            <a:pPr eaLnBrk="1" hangingPunct="1"/>
            <a:r>
              <a:rPr lang="en-US" dirty="0">
                <a:solidFill>
                  <a:srgbClr val="000000"/>
                </a:solidFill>
              </a:rPr>
              <a:t>What object is detector trying to detect?</a:t>
            </a:r>
          </a:p>
        </p:txBody>
      </p:sp>
      <p:sp>
        <p:nvSpPr>
          <p:cNvPr id="35844" name="Text Box 4"/>
          <p:cNvSpPr txBox="1">
            <a:spLocks noChangeArrowheads="1"/>
          </p:cNvSpPr>
          <p:nvPr/>
        </p:nvSpPr>
        <p:spPr bwMode="auto">
          <a:xfrm>
            <a:off x="44450" y="6051550"/>
            <a:ext cx="9194800" cy="708025"/>
          </a:xfrm>
          <a:prstGeom prst="rect">
            <a:avLst/>
          </a:prstGeom>
          <a:noFill/>
          <a:ln w="9525">
            <a:noFill/>
            <a:miter lim="800000"/>
            <a:headEnd/>
            <a:tailEnd/>
          </a:ln>
        </p:spPr>
        <p:txBody>
          <a:bodyPr wrap="none">
            <a:prstTxWarp prst="textNoShape">
              <a:avLst/>
            </a:prstTxWarp>
            <a:spAutoFit/>
          </a:bodyPr>
          <a:lstStyle/>
          <a:p>
            <a:r>
              <a:rPr lang="en-US" b="1">
                <a:solidFill>
                  <a:srgbClr val="000000"/>
                </a:solidFill>
              </a:rPr>
              <a:t>The detector challenge</a:t>
            </a:r>
            <a:r>
              <a:rPr lang="en-US">
                <a:solidFill>
                  <a:srgbClr val="000000"/>
                </a:solidFill>
              </a:rPr>
              <a:t>: by looking at the output of a detector on a random set</a:t>
            </a:r>
            <a:br>
              <a:rPr lang="en-US">
                <a:solidFill>
                  <a:srgbClr val="000000"/>
                </a:solidFill>
              </a:rPr>
            </a:br>
            <a:r>
              <a:rPr lang="en-US">
                <a:solidFill>
                  <a:srgbClr val="000000"/>
                </a:solidFill>
              </a:rPr>
              <a:t>of images, can you guess which object is it trying to detect?</a:t>
            </a:r>
          </a:p>
        </p:txBody>
      </p:sp>
      <p:sp>
        <p:nvSpPr>
          <p:cNvPr id="35845" name="Rectangle 5"/>
          <p:cNvSpPr>
            <a:spLocks noChangeArrowheads="1"/>
          </p:cNvSpPr>
          <p:nvPr/>
        </p:nvSpPr>
        <p:spPr bwMode="auto">
          <a:xfrm>
            <a:off x="3573463" y="4181475"/>
            <a:ext cx="2836862" cy="438150"/>
          </a:xfrm>
          <a:prstGeom prst="rect">
            <a:avLst/>
          </a:prstGeom>
          <a:noFill/>
          <a:ln w="57150">
            <a:solidFill>
              <a:srgbClr val="FF3300"/>
            </a:solidFill>
            <a:miter lim="800000"/>
            <a:headEnd/>
            <a:tailEnd/>
          </a:ln>
        </p:spPr>
        <p:txBody>
          <a:bodyPr wrap="none" anchor="ctr">
            <a:prstTxWarp prst="textNoShape">
              <a:avLst/>
            </a:prstTxWarp>
          </a:bodyPr>
          <a:lstStyle/>
          <a:p>
            <a:endParaRPr lang="en-US">
              <a:solidFill>
                <a:srgbClr val="0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077840" y="707661"/>
            <a:ext cx="6477000" cy="4914900"/>
          </a:xfrm>
          <a:prstGeom prst="rect">
            <a:avLst/>
          </a:prstGeom>
        </p:spPr>
      </p:pic>
      <p:sp>
        <p:nvSpPr>
          <p:cNvPr id="9" name="Rectangle 8"/>
          <p:cNvSpPr/>
          <p:nvPr/>
        </p:nvSpPr>
        <p:spPr>
          <a:xfrm>
            <a:off x="883989" y="5953087"/>
            <a:ext cx="7280666" cy="400110"/>
          </a:xfrm>
          <a:prstGeom prst="rect">
            <a:avLst/>
          </a:prstGeom>
        </p:spPr>
        <p:txBody>
          <a:bodyPr wrap="square">
            <a:spAutoFit/>
          </a:bodyPr>
          <a:lstStyle/>
          <a:p>
            <a:r>
              <a:rPr lang="en-US" dirty="0"/>
              <a:t>1. chair, 2. table, 3. road</a:t>
            </a:r>
            <a:r>
              <a:rPr lang="en-US" dirty="0" smtClean="0"/>
              <a:t>, 4</a:t>
            </a:r>
            <a:r>
              <a:rPr lang="en-US" dirty="0"/>
              <a:t>. road, 5. table, 6. car, 7. keyboard.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r>
              <a:rPr lang="en-US"/>
              <a:t>The context challenge</a:t>
            </a:r>
          </a:p>
        </p:txBody>
      </p:sp>
      <p:sp>
        <p:nvSpPr>
          <p:cNvPr id="832515" name="Text Box 3"/>
          <p:cNvSpPr txBox="1">
            <a:spLocks noChangeArrowheads="1"/>
          </p:cNvSpPr>
          <p:nvPr/>
        </p:nvSpPr>
        <p:spPr bwMode="auto">
          <a:xfrm>
            <a:off x="474663" y="2408238"/>
            <a:ext cx="7997825" cy="15557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4800">
                <a:ea typeface="Arial" charset="0"/>
                <a:cs typeface="Arial" charset="0"/>
              </a:rPr>
              <a:t>How far can you go without using an object detector?</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562" name="Picture 2" descr="IMG_1252"/>
          <p:cNvPicPr>
            <a:picLocks noChangeAspect="1" noChangeArrowheads="1"/>
          </p:cNvPicPr>
          <p:nvPr/>
        </p:nvPicPr>
        <p:blipFill>
          <a:blip r:embed="rId3"/>
          <a:srcRect l="9358" t="16112"/>
          <a:stretch>
            <a:fillRect/>
          </a:stretch>
        </p:blipFill>
        <p:spPr bwMode="auto">
          <a:xfrm>
            <a:off x="4849813" y="1389063"/>
            <a:ext cx="4060825" cy="5010150"/>
          </a:xfrm>
          <a:prstGeom prst="rect">
            <a:avLst/>
          </a:prstGeom>
          <a:noFill/>
        </p:spPr>
      </p:pic>
      <p:pic>
        <p:nvPicPr>
          <p:cNvPr id="834563" name="Picture 3" descr="101_0116"/>
          <p:cNvPicPr>
            <a:picLocks noChangeAspect="1" noChangeArrowheads="1"/>
          </p:cNvPicPr>
          <p:nvPr/>
        </p:nvPicPr>
        <p:blipFill>
          <a:blip r:embed="rId4"/>
          <a:srcRect l="7083" t="37122" r="48991"/>
          <a:stretch>
            <a:fillRect/>
          </a:stretch>
        </p:blipFill>
        <p:spPr bwMode="auto">
          <a:xfrm>
            <a:off x="220663" y="1392238"/>
            <a:ext cx="4464050" cy="4789487"/>
          </a:xfrm>
          <a:prstGeom prst="rect">
            <a:avLst/>
          </a:prstGeom>
          <a:noFill/>
        </p:spPr>
      </p:pic>
      <p:sp>
        <p:nvSpPr>
          <p:cNvPr id="834564" name="Rectangle 4"/>
          <p:cNvSpPr>
            <a:spLocks noChangeArrowheads="1"/>
          </p:cNvSpPr>
          <p:nvPr/>
        </p:nvSpPr>
        <p:spPr bwMode="auto">
          <a:xfrm>
            <a:off x="2187575" y="2090738"/>
            <a:ext cx="1689100" cy="1436687"/>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pPr algn="ctr" eaLnBrk="0" hangingPunct="0"/>
            <a:endParaRPr lang="en-US"/>
          </a:p>
        </p:txBody>
      </p:sp>
      <p:sp>
        <p:nvSpPr>
          <p:cNvPr id="834565" name="Rectangle 5"/>
          <p:cNvSpPr>
            <a:spLocks noChangeArrowheads="1"/>
          </p:cNvSpPr>
          <p:nvPr/>
        </p:nvSpPr>
        <p:spPr bwMode="auto">
          <a:xfrm>
            <a:off x="5016500" y="3440113"/>
            <a:ext cx="885825" cy="781050"/>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pPr algn="ctr" eaLnBrk="0" hangingPunct="0"/>
            <a:r>
              <a:rPr lang="en-US" sz="4400"/>
              <a:t>2</a:t>
            </a:r>
          </a:p>
        </p:txBody>
      </p:sp>
      <p:sp>
        <p:nvSpPr>
          <p:cNvPr id="834566" name="Text Box 6"/>
          <p:cNvSpPr txBox="1">
            <a:spLocks noChangeArrowheads="1"/>
          </p:cNvSpPr>
          <p:nvPr/>
        </p:nvSpPr>
        <p:spPr bwMode="auto">
          <a:xfrm>
            <a:off x="2709863" y="2327275"/>
            <a:ext cx="608012" cy="1006475"/>
          </a:xfrm>
          <a:prstGeom prst="rect">
            <a:avLst/>
          </a:prstGeom>
          <a:noFill/>
          <a:ln w="9525">
            <a:noFill/>
            <a:miter lim="800000"/>
            <a:headEnd/>
            <a:tailEnd/>
          </a:ln>
          <a:effectLst/>
        </p:spPr>
        <p:txBody>
          <a:bodyPr wrap="none">
            <a:prstTxWarp prst="textNoShape">
              <a:avLst/>
            </a:prstTxWarp>
            <a:spAutoFit/>
          </a:bodyPr>
          <a:lstStyle/>
          <a:p>
            <a:pPr eaLnBrk="0" hangingPunct="0"/>
            <a:r>
              <a:rPr lang="en-US" sz="6000"/>
              <a:t>1</a:t>
            </a:r>
          </a:p>
        </p:txBody>
      </p:sp>
      <p:sp>
        <p:nvSpPr>
          <p:cNvPr id="834567" name="Text Box 7"/>
          <p:cNvSpPr txBox="1">
            <a:spLocks noGrp="1" noChangeArrowheads="1"/>
          </p:cNvSpPr>
          <p:nvPr>
            <p:ph type="title"/>
          </p:nvPr>
        </p:nvSpPr>
        <p:spPr>
          <a:noFill/>
          <a:ln/>
        </p:spPr>
        <p:txBody>
          <a:bodyPr/>
          <a:lstStyle/>
          <a:p>
            <a:pPr>
              <a:spcBef>
                <a:spcPct val="50000"/>
              </a:spcBef>
            </a:pPr>
            <a:r>
              <a:rPr lang="en-US"/>
              <a:t>What are the hidden objects?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99746" name="Picture 2" descr="aotm_llama"/>
          <p:cNvPicPr>
            <a:picLocks noChangeAspect="1" noChangeArrowheads="1"/>
          </p:cNvPicPr>
          <p:nvPr/>
        </p:nvPicPr>
        <p:blipFill>
          <a:blip r:embed="rId4"/>
          <a:srcRect/>
          <a:stretch>
            <a:fillRect/>
          </a:stretch>
        </p:blipFill>
        <p:spPr bwMode="auto">
          <a:xfrm>
            <a:off x="1730375" y="4619625"/>
            <a:ext cx="631825" cy="631825"/>
          </a:xfrm>
          <a:prstGeom prst="rect">
            <a:avLst/>
          </a:prstGeom>
          <a:noFill/>
        </p:spPr>
      </p:pic>
      <p:pic>
        <p:nvPicPr>
          <p:cNvPr id="799747" name="Picture 3" descr="04-La_vache-small"/>
          <p:cNvPicPr>
            <a:picLocks noChangeAspect="1" noChangeArrowheads="1"/>
          </p:cNvPicPr>
          <p:nvPr/>
        </p:nvPicPr>
        <p:blipFill>
          <a:blip r:embed="rId5"/>
          <a:srcRect/>
          <a:stretch>
            <a:fillRect/>
          </a:stretch>
        </p:blipFill>
        <p:spPr bwMode="auto">
          <a:xfrm>
            <a:off x="7004050" y="4046538"/>
            <a:ext cx="746125" cy="746125"/>
          </a:xfrm>
          <a:prstGeom prst="rect">
            <a:avLst/>
          </a:prstGeom>
          <a:noFill/>
        </p:spPr>
      </p:pic>
      <p:sp>
        <p:nvSpPr>
          <p:cNvPr id="799748" name="Line 4"/>
          <p:cNvSpPr>
            <a:spLocks noChangeShapeType="1"/>
          </p:cNvSpPr>
          <p:nvPr/>
        </p:nvSpPr>
        <p:spPr bwMode="auto">
          <a:xfrm flipV="1">
            <a:off x="796925" y="4584700"/>
            <a:ext cx="1588" cy="109538"/>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49" name="Line 5"/>
          <p:cNvSpPr>
            <a:spLocks noChangeShapeType="1"/>
          </p:cNvSpPr>
          <p:nvPr/>
        </p:nvSpPr>
        <p:spPr bwMode="auto">
          <a:xfrm flipV="1">
            <a:off x="1217613" y="4576763"/>
            <a:ext cx="4762" cy="117475"/>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50" name="Line 6"/>
          <p:cNvSpPr>
            <a:spLocks noChangeShapeType="1"/>
          </p:cNvSpPr>
          <p:nvPr/>
        </p:nvSpPr>
        <p:spPr bwMode="auto">
          <a:xfrm flipV="1">
            <a:off x="1643063" y="4576763"/>
            <a:ext cx="4762" cy="117475"/>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51" name="Line 7"/>
          <p:cNvSpPr>
            <a:spLocks noChangeShapeType="1"/>
          </p:cNvSpPr>
          <p:nvPr/>
        </p:nvSpPr>
        <p:spPr bwMode="auto">
          <a:xfrm flipV="1">
            <a:off x="2068513" y="4584700"/>
            <a:ext cx="1587" cy="109538"/>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52" name="Line 8"/>
          <p:cNvSpPr>
            <a:spLocks noChangeShapeType="1"/>
          </p:cNvSpPr>
          <p:nvPr/>
        </p:nvSpPr>
        <p:spPr bwMode="auto">
          <a:xfrm flipV="1">
            <a:off x="2489200" y="4584700"/>
            <a:ext cx="1588" cy="109538"/>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53" name="Line 9"/>
          <p:cNvSpPr>
            <a:spLocks noChangeShapeType="1"/>
          </p:cNvSpPr>
          <p:nvPr/>
        </p:nvSpPr>
        <p:spPr bwMode="auto">
          <a:xfrm flipV="1">
            <a:off x="2908300" y="4576763"/>
            <a:ext cx="4763" cy="117475"/>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54" name="Line 10"/>
          <p:cNvSpPr>
            <a:spLocks noChangeShapeType="1"/>
          </p:cNvSpPr>
          <p:nvPr/>
        </p:nvSpPr>
        <p:spPr bwMode="auto">
          <a:xfrm flipV="1">
            <a:off x="3338513" y="4584700"/>
            <a:ext cx="1587" cy="109538"/>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55" name="Line 11"/>
          <p:cNvSpPr>
            <a:spLocks noChangeShapeType="1"/>
          </p:cNvSpPr>
          <p:nvPr/>
        </p:nvSpPr>
        <p:spPr bwMode="auto">
          <a:xfrm flipV="1">
            <a:off x="3759200" y="4584700"/>
            <a:ext cx="1588" cy="109538"/>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56" name="Line 12"/>
          <p:cNvSpPr>
            <a:spLocks noChangeShapeType="1"/>
          </p:cNvSpPr>
          <p:nvPr/>
        </p:nvSpPr>
        <p:spPr bwMode="auto">
          <a:xfrm flipV="1">
            <a:off x="4183063" y="4584700"/>
            <a:ext cx="1587" cy="109538"/>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57" name="Line 13"/>
          <p:cNvSpPr>
            <a:spLocks noChangeShapeType="1"/>
          </p:cNvSpPr>
          <p:nvPr/>
        </p:nvSpPr>
        <p:spPr bwMode="auto">
          <a:xfrm flipV="1">
            <a:off x="4603750" y="4584700"/>
            <a:ext cx="1588" cy="109538"/>
          </a:xfrm>
          <a:prstGeom prst="line">
            <a:avLst/>
          </a:prstGeom>
          <a:noFill/>
          <a:ln w="30163">
            <a:solidFill>
              <a:srgbClr val="000000"/>
            </a:solidFill>
            <a:round/>
            <a:headEnd/>
            <a:tailEnd/>
          </a:ln>
        </p:spPr>
        <p:txBody>
          <a:bodyPr>
            <a:prstTxWarp prst="textNoShape">
              <a:avLst/>
            </a:prstTxWarp>
          </a:bodyPr>
          <a:lstStyle/>
          <a:p>
            <a:endParaRPr lang="en-US"/>
          </a:p>
        </p:txBody>
      </p:sp>
      <p:sp>
        <p:nvSpPr>
          <p:cNvPr id="799758" name="Line 14"/>
          <p:cNvSpPr>
            <a:spLocks noChangeShapeType="1"/>
          </p:cNvSpPr>
          <p:nvPr/>
        </p:nvSpPr>
        <p:spPr bwMode="auto">
          <a:xfrm flipV="1">
            <a:off x="5029200" y="4576763"/>
            <a:ext cx="4763" cy="117475"/>
          </a:xfrm>
          <a:prstGeom prst="line">
            <a:avLst/>
          </a:prstGeom>
          <a:noFill/>
          <a:ln w="30163">
            <a:solidFill>
              <a:srgbClr val="000000"/>
            </a:solidFill>
            <a:round/>
            <a:headEnd/>
            <a:tailEnd/>
          </a:ln>
        </p:spPr>
        <p:txBody>
          <a:bodyPr>
            <a:prstTxWarp prst="textNoShape">
              <a:avLst/>
            </a:prstTxWarp>
          </a:bodyPr>
          <a:lstStyle/>
          <a:p>
            <a:endParaRPr lang="en-US"/>
          </a:p>
        </p:txBody>
      </p:sp>
      <p:pic>
        <p:nvPicPr>
          <p:cNvPr id="799759" name="Picture 15"/>
          <p:cNvPicPr>
            <a:picLocks noChangeAspect="1" noChangeArrowheads="1"/>
          </p:cNvPicPr>
          <p:nvPr/>
        </p:nvPicPr>
        <p:blipFill>
          <a:blip r:embed="rId6"/>
          <a:srcRect/>
          <a:stretch>
            <a:fillRect/>
          </a:stretch>
        </p:blipFill>
        <p:spPr bwMode="auto">
          <a:xfrm>
            <a:off x="2382838" y="1670050"/>
            <a:ext cx="538162" cy="538163"/>
          </a:xfrm>
          <a:prstGeom prst="rect">
            <a:avLst/>
          </a:prstGeom>
          <a:noFill/>
          <a:ln w="9525">
            <a:noFill/>
            <a:miter lim="800000"/>
            <a:headEnd/>
            <a:tailEnd/>
          </a:ln>
        </p:spPr>
      </p:pic>
      <p:pic>
        <p:nvPicPr>
          <p:cNvPr id="799760" name="Picture 16"/>
          <p:cNvPicPr>
            <a:picLocks noChangeAspect="1" noChangeArrowheads="1"/>
          </p:cNvPicPr>
          <p:nvPr/>
        </p:nvPicPr>
        <p:blipFill>
          <a:blip r:embed="rId7"/>
          <a:srcRect/>
          <a:stretch>
            <a:fillRect/>
          </a:stretch>
        </p:blipFill>
        <p:spPr bwMode="auto">
          <a:xfrm>
            <a:off x="6364288" y="4575175"/>
            <a:ext cx="538162" cy="538163"/>
          </a:xfrm>
          <a:prstGeom prst="rect">
            <a:avLst/>
          </a:prstGeom>
          <a:noFill/>
          <a:ln w="9525">
            <a:noFill/>
            <a:miter lim="800000"/>
            <a:headEnd/>
            <a:tailEnd/>
          </a:ln>
        </p:spPr>
      </p:pic>
      <p:pic>
        <p:nvPicPr>
          <p:cNvPr id="799761" name="Picture 17"/>
          <p:cNvPicPr>
            <a:picLocks noChangeAspect="1" noChangeArrowheads="1"/>
          </p:cNvPicPr>
          <p:nvPr/>
        </p:nvPicPr>
        <p:blipFill>
          <a:blip r:embed="rId8"/>
          <a:srcRect/>
          <a:stretch>
            <a:fillRect/>
          </a:stretch>
        </p:blipFill>
        <p:spPr bwMode="auto">
          <a:xfrm>
            <a:off x="8394700" y="5872163"/>
            <a:ext cx="506413" cy="676275"/>
          </a:xfrm>
          <a:prstGeom prst="rect">
            <a:avLst/>
          </a:prstGeom>
          <a:noFill/>
          <a:ln w="9525">
            <a:noFill/>
            <a:miter lim="800000"/>
            <a:headEnd/>
            <a:tailEnd/>
          </a:ln>
        </p:spPr>
      </p:pic>
      <p:pic>
        <p:nvPicPr>
          <p:cNvPr id="799762" name="Picture 18"/>
          <p:cNvPicPr>
            <a:picLocks noChangeAspect="1" noChangeArrowheads="1"/>
          </p:cNvPicPr>
          <p:nvPr/>
        </p:nvPicPr>
        <p:blipFill>
          <a:blip r:embed="rId9"/>
          <a:srcRect/>
          <a:stretch>
            <a:fillRect/>
          </a:stretch>
        </p:blipFill>
        <p:spPr bwMode="auto">
          <a:xfrm>
            <a:off x="5245100" y="1404938"/>
            <a:ext cx="539750" cy="538162"/>
          </a:xfrm>
          <a:prstGeom prst="rect">
            <a:avLst/>
          </a:prstGeom>
          <a:noFill/>
          <a:ln w="9525">
            <a:noFill/>
            <a:miter lim="800000"/>
            <a:headEnd/>
            <a:tailEnd/>
          </a:ln>
        </p:spPr>
      </p:pic>
      <p:pic>
        <p:nvPicPr>
          <p:cNvPr id="799763" name="Picture 19"/>
          <p:cNvPicPr>
            <a:picLocks noChangeAspect="1" noChangeArrowheads="1"/>
          </p:cNvPicPr>
          <p:nvPr/>
        </p:nvPicPr>
        <p:blipFill>
          <a:blip r:embed="rId10"/>
          <a:srcRect/>
          <a:stretch>
            <a:fillRect/>
          </a:stretch>
        </p:blipFill>
        <p:spPr bwMode="auto">
          <a:xfrm>
            <a:off x="3449638" y="1195388"/>
            <a:ext cx="538162" cy="538162"/>
          </a:xfrm>
          <a:prstGeom prst="rect">
            <a:avLst/>
          </a:prstGeom>
          <a:noFill/>
          <a:ln w="9525">
            <a:noFill/>
            <a:miter lim="800000"/>
            <a:headEnd/>
            <a:tailEnd/>
          </a:ln>
        </p:spPr>
      </p:pic>
      <p:pic>
        <p:nvPicPr>
          <p:cNvPr id="799764" name="Picture 20"/>
          <p:cNvPicPr>
            <a:picLocks noChangeAspect="1" noChangeArrowheads="1"/>
          </p:cNvPicPr>
          <p:nvPr/>
        </p:nvPicPr>
        <p:blipFill>
          <a:blip r:embed="rId11"/>
          <a:srcRect/>
          <a:stretch>
            <a:fillRect/>
          </a:stretch>
        </p:blipFill>
        <p:spPr bwMode="auto">
          <a:xfrm>
            <a:off x="4184650" y="5316538"/>
            <a:ext cx="539750" cy="538162"/>
          </a:xfrm>
          <a:prstGeom prst="rect">
            <a:avLst/>
          </a:prstGeom>
          <a:noFill/>
          <a:ln w="9525">
            <a:noFill/>
            <a:miter lim="800000"/>
            <a:headEnd/>
            <a:tailEnd/>
          </a:ln>
        </p:spPr>
      </p:pic>
      <p:pic>
        <p:nvPicPr>
          <p:cNvPr id="799765" name="Picture 21"/>
          <p:cNvPicPr>
            <a:picLocks noChangeAspect="1" noChangeArrowheads="1"/>
          </p:cNvPicPr>
          <p:nvPr/>
        </p:nvPicPr>
        <p:blipFill>
          <a:blip r:embed="rId12"/>
          <a:srcRect/>
          <a:stretch>
            <a:fillRect/>
          </a:stretch>
        </p:blipFill>
        <p:spPr bwMode="auto">
          <a:xfrm>
            <a:off x="5811838" y="3590925"/>
            <a:ext cx="539750" cy="538163"/>
          </a:xfrm>
          <a:prstGeom prst="rect">
            <a:avLst/>
          </a:prstGeom>
          <a:noFill/>
          <a:ln w="9525">
            <a:noFill/>
            <a:miter lim="800000"/>
            <a:headEnd/>
            <a:tailEnd/>
          </a:ln>
        </p:spPr>
      </p:pic>
      <p:pic>
        <p:nvPicPr>
          <p:cNvPr id="799766" name="Picture 22"/>
          <p:cNvPicPr>
            <a:picLocks noChangeAspect="1" noChangeArrowheads="1"/>
          </p:cNvPicPr>
          <p:nvPr/>
        </p:nvPicPr>
        <p:blipFill>
          <a:blip r:embed="rId13"/>
          <a:srcRect/>
          <a:stretch>
            <a:fillRect/>
          </a:stretch>
        </p:blipFill>
        <p:spPr bwMode="auto">
          <a:xfrm>
            <a:off x="388938" y="2978150"/>
            <a:ext cx="539750" cy="538163"/>
          </a:xfrm>
          <a:prstGeom prst="rect">
            <a:avLst/>
          </a:prstGeom>
          <a:noFill/>
          <a:ln w="9525">
            <a:noFill/>
            <a:miter lim="800000"/>
            <a:headEnd/>
            <a:tailEnd/>
          </a:ln>
        </p:spPr>
      </p:pic>
      <p:pic>
        <p:nvPicPr>
          <p:cNvPr id="799767" name="Picture 23"/>
          <p:cNvPicPr>
            <a:picLocks noChangeAspect="1" noChangeArrowheads="1"/>
          </p:cNvPicPr>
          <p:nvPr/>
        </p:nvPicPr>
        <p:blipFill>
          <a:blip r:embed="rId14"/>
          <a:srcRect/>
          <a:stretch>
            <a:fillRect/>
          </a:stretch>
        </p:blipFill>
        <p:spPr bwMode="auto">
          <a:xfrm>
            <a:off x="3257550" y="4760913"/>
            <a:ext cx="542925" cy="538162"/>
          </a:xfrm>
          <a:prstGeom prst="rect">
            <a:avLst/>
          </a:prstGeom>
          <a:noFill/>
          <a:ln w="9525">
            <a:noFill/>
            <a:miter lim="800000"/>
            <a:headEnd/>
            <a:tailEnd/>
          </a:ln>
        </p:spPr>
      </p:pic>
      <p:pic>
        <p:nvPicPr>
          <p:cNvPr id="799768" name="Picture 24"/>
          <p:cNvPicPr>
            <a:picLocks noChangeAspect="1" noChangeArrowheads="1"/>
          </p:cNvPicPr>
          <p:nvPr/>
        </p:nvPicPr>
        <p:blipFill>
          <a:blip r:embed="rId15"/>
          <a:srcRect/>
          <a:stretch>
            <a:fillRect/>
          </a:stretch>
        </p:blipFill>
        <p:spPr bwMode="auto">
          <a:xfrm>
            <a:off x="2236788" y="2897188"/>
            <a:ext cx="539750" cy="538162"/>
          </a:xfrm>
          <a:prstGeom prst="rect">
            <a:avLst/>
          </a:prstGeom>
          <a:noFill/>
          <a:ln w="9525">
            <a:noFill/>
            <a:miter lim="800000"/>
            <a:headEnd/>
            <a:tailEnd/>
          </a:ln>
        </p:spPr>
      </p:pic>
      <p:pic>
        <p:nvPicPr>
          <p:cNvPr id="799769" name="Picture 25"/>
          <p:cNvPicPr>
            <a:picLocks noChangeAspect="1" noChangeArrowheads="1"/>
          </p:cNvPicPr>
          <p:nvPr/>
        </p:nvPicPr>
        <p:blipFill>
          <a:blip r:embed="rId16"/>
          <a:srcRect/>
          <a:stretch>
            <a:fillRect/>
          </a:stretch>
        </p:blipFill>
        <p:spPr bwMode="auto">
          <a:xfrm>
            <a:off x="5514975" y="4575175"/>
            <a:ext cx="538163" cy="538163"/>
          </a:xfrm>
          <a:prstGeom prst="rect">
            <a:avLst/>
          </a:prstGeom>
          <a:noFill/>
          <a:ln w="9525">
            <a:noFill/>
            <a:miter lim="800000"/>
            <a:headEnd/>
            <a:tailEnd/>
          </a:ln>
        </p:spPr>
      </p:pic>
      <p:pic>
        <p:nvPicPr>
          <p:cNvPr id="799770" name="Picture 26"/>
          <p:cNvPicPr>
            <a:picLocks noChangeAspect="1" noChangeArrowheads="1"/>
          </p:cNvPicPr>
          <p:nvPr/>
        </p:nvPicPr>
        <p:blipFill>
          <a:blip r:embed="rId17"/>
          <a:srcRect/>
          <a:stretch>
            <a:fillRect/>
          </a:stretch>
        </p:blipFill>
        <p:spPr bwMode="auto">
          <a:xfrm>
            <a:off x="525463" y="6010275"/>
            <a:ext cx="538162" cy="538163"/>
          </a:xfrm>
          <a:prstGeom prst="rect">
            <a:avLst/>
          </a:prstGeom>
          <a:noFill/>
          <a:ln w="9525">
            <a:noFill/>
            <a:miter lim="800000"/>
            <a:headEnd/>
            <a:tailEnd/>
          </a:ln>
        </p:spPr>
      </p:pic>
      <p:pic>
        <p:nvPicPr>
          <p:cNvPr id="799771" name="Picture 27"/>
          <p:cNvPicPr>
            <a:picLocks noChangeAspect="1" noChangeArrowheads="1"/>
          </p:cNvPicPr>
          <p:nvPr/>
        </p:nvPicPr>
        <p:blipFill>
          <a:blip r:embed="rId18"/>
          <a:srcRect/>
          <a:stretch>
            <a:fillRect/>
          </a:stretch>
        </p:blipFill>
        <p:spPr bwMode="auto">
          <a:xfrm>
            <a:off x="774700" y="1646238"/>
            <a:ext cx="538163" cy="538162"/>
          </a:xfrm>
          <a:prstGeom prst="rect">
            <a:avLst/>
          </a:prstGeom>
          <a:noFill/>
          <a:ln w="9525">
            <a:noFill/>
            <a:miter lim="800000"/>
            <a:headEnd/>
            <a:tailEnd/>
          </a:ln>
        </p:spPr>
      </p:pic>
      <p:pic>
        <p:nvPicPr>
          <p:cNvPr id="799772" name="Picture 28" descr="singe_bush_singe1"/>
          <p:cNvPicPr>
            <a:picLocks noChangeAspect="1" noChangeArrowheads="1"/>
          </p:cNvPicPr>
          <p:nvPr/>
        </p:nvPicPr>
        <p:blipFill>
          <a:blip r:embed="rId19"/>
          <a:srcRect/>
          <a:stretch>
            <a:fillRect/>
          </a:stretch>
        </p:blipFill>
        <p:spPr bwMode="auto">
          <a:xfrm>
            <a:off x="3262313" y="2105025"/>
            <a:ext cx="808037" cy="919163"/>
          </a:xfrm>
          <a:prstGeom prst="rect">
            <a:avLst/>
          </a:prstGeom>
          <a:noFill/>
        </p:spPr>
      </p:pic>
      <p:graphicFrame>
        <p:nvGraphicFramePr>
          <p:cNvPr id="799773" name="Object 29"/>
          <p:cNvGraphicFramePr>
            <a:graphicFrameLocks noChangeAspect="1"/>
          </p:cNvGraphicFramePr>
          <p:nvPr/>
        </p:nvGraphicFramePr>
        <p:xfrm>
          <a:off x="1185863" y="2538413"/>
          <a:ext cx="850900" cy="390525"/>
        </p:xfrm>
        <a:graphic>
          <a:graphicData uri="http://schemas.openxmlformats.org/presentationml/2006/ole">
            <p:oleObj spid="_x0000_s184322" name="Image File" r:id="rId20" imgW="2031840" imgH="1523880" progId="">
              <p:embed/>
            </p:oleObj>
          </a:graphicData>
        </a:graphic>
      </p:graphicFrame>
      <p:graphicFrame>
        <p:nvGraphicFramePr>
          <p:cNvPr id="799774" name="Object 30"/>
          <p:cNvGraphicFramePr>
            <a:graphicFrameLocks noChangeAspect="1"/>
          </p:cNvGraphicFramePr>
          <p:nvPr/>
        </p:nvGraphicFramePr>
        <p:xfrm>
          <a:off x="295275" y="4978400"/>
          <a:ext cx="460375" cy="739775"/>
        </p:xfrm>
        <a:graphic>
          <a:graphicData uri="http://schemas.openxmlformats.org/presentationml/2006/ole">
            <p:oleObj spid="_x0000_s184323" name="Image File" r:id="rId21" imgW="2031840" imgH="1523880" progId="">
              <p:embed/>
            </p:oleObj>
          </a:graphicData>
        </a:graphic>
      </p:graphicFrame>
      <p:graphicFrame>
        <p:nvGraphicFramePr>
          <p:cNvPr id="799775" name="Object 31"/>
          <p:cNvGraphicFramePr>
            <a:graphicFrameLocks noChangeAspect="1"/>
          </p:cNvGraphicFramePr>
          <p:nvPr/>
        </p:nvGraphicFramePr>
        <p:xfrm>
          <a:off x="5070475" y="4006850"/>
          <a:ext cx="352425" cy="795338"/>
        </p:xfrm>
        <a:graphic>
          <a:graphicData uri="http://schemas.openxmlformats.org/presentationml/2006/ole">
            <p:oleObj spid="_x0000_s184324" name="Image File" r:id="rId22" imgW="406080" imgH="812520" progId="">
              <p:embed/>
            </p:oleObj>
          </a:graphicData>
        </a:graphic>
      </p:graphicFrame>
      <p:graphicFrame>
        <p:nvGraphicFramePr>
          <p:cNvPr id="799776" name="Object 32"/>
          <p:cNvGraphicFramePr>
            <a:graphicFrameLocks noChangeAspect="1"/>
          </p:cNvGraphicFramePr>
          <p:nvPr/>
        </p:nvGraphicFramePr>
        <p:xfrm>
          <a:off x="6119813" y="973138"/>
          <a:ext cx="892175" cy="357187"/>
        </p:xfrm>
        <a:graphic>
          <a:graphicData uri="http://schemas.openxmlformats.org/presentationml/2006/ole">
            <p:oleObj spid="_x0000_s184325" name="Image File" r:id="rId23" imgW="1269720" imgH="507960" progId="">
              <p:embed/>
            </p:oleObj>
          </a:graphicData>
        </a:graphic>
      </p:graphicFrame>
      <p:graphicFrame>
        <p:nvGraphicFramePr>
          <p:cNvPr id="799777" name="Object 33"/>
          <p:cNvGraphicFramePr>
            <a:graphicFrameLocks noChangeAspect="1"/>
          </p:cNvGraphicFramePr>
          <p:nvPr/>
        </p:nvGraphicFramePr>
        <p:xfrm>
          <a:off x="6892925" y="2027238"/>
          <a:ext cx="398463" cy="841375"/>
        </p:xfrm>
        <a:graphic>
          <a:graphicData uri="http://schemas.openxmlformats.org/presentationml/2006/ole">
            <p:oleObj spid="_x0000_s184326" name="Image" r:id="rId24" imgW="467269" imgH="985327" progId="">
              <p:embed/>
            </p:oleObj>
          </a:graphicData>
        </a:graphic>
      </p:graphicFrame>
      <p:graphicFrame>
        <p:nvGraphicFramePr>
          <p:cNvPr id="799778" name="Object 34"/>
          <p:cNvGraphicFramePr>
            <a:graphicFrameLocks noChangeAspect="1"/>
          </p:cNvGraphicFramePr>
          <p:nvPr/>
        </p:nvGraphicFramePr>
        <p:xfrm>
          <a:off x="2263775" y="3903663"/>
          <a:ext cx="515938" cy="403225"/>
        </p:xfrm>
        <a:graphic>
          <a:graphicData uri="http://schemas.openxmlformats.org/presentationml/2006/ole">
            <p:oleObj spid="_x0000_s184327" name="Image" r:id="rId25" imgW="1630361" imgH="1274831" progId="">
              <p:embed/>
            </p:oleObj>
          </a:graphicData>
        </a:graphic>
      </p:graphicFrame>
      <p:graphicFrame>
        <p:nvGraphicFramePr>
          <p:cNvPr id="799779" name="Object 35"/>
          <p:cNvGraphicFramePr>
            <a:graphicFrameLocks noChangeAspect="1"/>
          </p:cNvGraphicFramePr>
          <p:nvPr/>
        </p:nvGraphicFramePr>
        <p:xfrm>
          <a:off x="8166100" y="5018088"/>
          <a:ext cx="557213" cy="560387"/>
        </p:xfrm>
        <a:graphic>
          <a:graphicData uri="http://schemas.openxmlformats.org/presentationml/2006/ole">
            <p:oleObj spid="_x0000_s184328" name="Image" r:id="rId26" imgW="1218962" imgH="1229120" progId="">
              <p:embed/>
            </p:oleObj>
          </a:graphicData>
        </a:graphic>
      </p:graphicFrame>
      <p:pic>
        <p:nvPicPr>
          <p:cNvPr id="799780" name="Picture 36" descr="Animales_076"/>
          <p:cNvPicPr>
            <a:picLocks noChangeAspect="1" noChangeArrowheads="1"/>
          </p:cNvPicPr>
          <p:nvPr/>
        </p:nvPicPr>
        <p:blipFill>
          <a:blip r:embed="rId27"/>
          <a:srcRect/>
          <a:stretch>
            <a:fillRect/>
          </a:stretch>
        </p:blipFill>
        <p:spPr bwMode="auto">
          <a:xfrm>
            <a:off x="4364038" y="304800"/>
            <a:ext cx="1131887" cy="809625"/>
          </a:xfrm>
          <a:prstGeom prst="rect">
            <a:avLst/>
          </a:prstGeom>
          <a:noFill/>
        </p:spPr>
      </p:pic>
      <p:pic>
        <p:nvPicPr>
          <p:cNvPr id="799781" name="Picture 37" descr="image_0006"/>
          <p:cNvPicPr>
            <a:picLocks noChangeAspect="1" noChangeArrowheads="1"/>
          </p:cNvPicPr>
          <p:nvPr/>
        </p:nvPicPr>
        <p:blipFill>
          <a:blip r:embed="rId28"/>
          <a:srcRect/>
          <a:stretch>
            <a:fillRect/>
          </a:stretch>
        </p:blipFill>
        <p:spPr bwMode="auto">
          <a:xfrm>
            <a:off x="5359400" y="5846763"/>
            <a:ext cx="808038" cy="830262"/>
          </a:xfrm>
          <a:prstGeom prst="rect">
            <a:avLst/>
          </a:prstGeom>
          <a:noFill/>
        </p:spPr>
      </p:pic>
      <p:pic>
        <p:nvPicPr>
          <p:cNvPr id="799782" name="Picture 38" descr="bike_176"/>
          <p:cNvPicPr>
            <a:picLocks noChangeAspect="1" noChangeArrowheads="1"/>
          </p:cNvPicPr>
          <p:nvPr/>
        </p:nvPicPr>
        <p:blipFill>
          <a:blip r:embed="rId29"/>
          <a:srcRect/>
          <a:stretch>
            <a:fillRect/>
          </a:stretch>
        </p:blipFill>
        <p:spPr bwMode="auto">
          <a:xfrm>
            <a:off x="2476500" y="255588"/>
            <a:ext cx="985838" cy="739775"/>
          </a:xfrm>
          <a:prstGeom prst="rect">
            <a:avLst/>
          </a:prstGeom>
          <a:noFill/>
        </p:spPr>
      </p:pic>
      <p:pic>
        <p:nvPicPr>
          <p:cNvPr id="799783" name="Picture 39" descr="Cannon"/>
          <p:cNvPicPr>
            <a:picLocks noChangeAspect="1" noChangeArrowheads="1"/>
          </p:cNvPicPr>
          <p:nvPr/>
        </p:nvPicPr>
        <p:blipFill>
          <a:blip r:embed="rId30"/>
          <a:srcRect t="19775" b="13492"/>
          <a:stretch>
            <a:fillRect/>
          </a:stretch>
        </p:blipFill>
        <p:spPr bwMode="auto">
          <a:xfrm>
            <a:off x="7489825" y="1343025"/>
            <a:ext cx="1208088" cy="806450"/>
          </a:xfrm>
          <a:prstGeom prst="rect">
            <a:avLst/>
          </a:prstGeom>
          <a:noFill/>
        </p:spPr>
      </p:pic>
      <p:pic>
        <p:nvPicPr>
          <p:cNvPr id="799784" name="Picture 40" descr="0001-0407-2210-5058_TN"/>
          <p:cNvPicPr>
            <a:picLocks noChangeAspect="1" noChangeArrowheads="1"/>
          </p:cNvPicPr>
          <p:nvPr/>
        </p:nvPicPr>
        <p:blipFill>
          <a:blip r:embed="rId31"/>
          <a:srcRect/>
          <a:stretch>
            <a:fillRect/>
          </a:stretch>
        </p:blipFill>
        <p:spPr bwMode="auto">
          <a:xfrm>
            <a:off x="555625" y="300038"/>
            <a:ext cx="711200" cy="604837"/>
          </a:xfrm>
          <a:prstGeom prst="rect">
            <a:avLst/>
          </a:prstGeom>
          <a:noFill/>
        </p:spPr>
      </p:pic>
      <p:pic>
        <p:nvPicPr>
          <p:cNvPr id="799785" name="Picture 41" descr="COUGAR3"/>
          <p:cNvPicPr>
            <a:picLocks noChangeAspect="1" noChangeArrowheads="1"/>
          </p:cNvPicPr>
          <p:nvPr/>
        </p:nvPicPr>
        <p:blipFill>
          <a:blip r:embed="rId32"/>
          <a:srcRect/>
          <a:stretch>
            <a:fillRect/>
          </a:stretch>
        </p:blipFill>
        <p:spPr bwMode="auto">
          <a:xfrm>
            <a:off x="3055938" y="3414713"/>
            <a:ext cx="760412" cy="760412"/>
          </a:xfrm>
          <a:prstGeom prst="rect">
            <a:avLst/>
          </a:prstGeom>
          <a:noFill/>
        </p:spPr>
      </p:pic>
      <p:pic>
        <p:nvPicPr>
          <p:cNvPr id="799786" name="Picture 42" descr="5lazer_head"/>
          <p:cNvPicPr>
            <a:picLocks noChangeAspect="1" noChangeArrowheads="1"/>
          </p:cNvPicPr>
          <p:nvPr/>
        </p:nvPicPr>
        <p:blipFill>
          <a:blip r:embed="rId33"/>
          <a:srcRect/>
          <a:stretch>
            <a:fillRect/>
          </a:stretch>
        </p:blipFill>
        <p:spPr bwMode="auto">
          <a:xfrm>
            <a:off x="1146175" y="3414713"/>
            <a:ext cx="690563" cy="695325"/>
          </a:xfrm>
          <a:prstGeom prst="rect">
            <a:avLst/>
          </a:prstGeom>
          <a:noFill/>
        </p:spPr>
      </p:pic>
      <p:pic>
        <p:nvPicPr>
          <p:cNvPr id="799787" name="Picture 43" descr="2222"/>
          <p:cNvPicPr>
            <a:picLocks noChangeAspect="1" noChangeArrowheads="1"/>
          </p:cNvPicPr>
          <p:nvPr/>
        </p:nvPicPr>
        <p:blipFill>
          <a:blip r:embed="rId34"/>
          <a:srcRect/>
          <a:stretch>
            <a:fillRect/>
          </a:stretch>
        </p:blipFill>
        <p:spPr bwMode="auto">
          <a:xfrm>
            <a:off x="0" y="1330325"/>
            <a:ext cx="558800" cy="784225"/>
          </a:xfrm>
          <a:prstGeom prst="rect">
            <a:avLst/>
          </a:prstGeom>
          <a:noFill/>
        </p:spPr>
      </p:pic>
      <p:pic>
        <p:nvPicPr>
          <p:cNvPr id="799788" name="Picture 44" descr="image_0027"/>
          <p:cNvPicPr>
            <a:picLocks noChangeAspect="1" noChangeArrowheads="1"/>
          </p:cNvPicPr>
          <p:nvPr/>
        </p:nvPicPr>
        <p:blipFill>
          <a:blip r:embed="rId35"/>
          <a:srcRect l="9550" r="8177"/>
          <a:stretch>
            <a:fillRect/>
          </a:stretch>
        </p:blipFill>
        <p:spPr bwMode="auto">
          <a:xfrm>
            <a:off x="6172200" y="5370513"/>
            <a:ext cx="835025" cy="654050"/>
          </a:xfrm>
          <a:prstGeom prst="rect">
            <a:avLst/>
          </a:prstGeom>
          <a:noFill/>
        </p:spPr>
      </p:pic>
      <p:pic>
        <p:nvPicPr>
          <p:cNvPr id="799789" name="Picture 45" descr="Elefante-fango"/>
          <p:cNvPicPr>
            <a:picLocks noChangeAspect="1" noChangeArrowheads="1"/>
          </p:cNvPicPr>
          <p:nvPr/>
        </p:nvPicPr>
        <p:blipFill>
          <a:blip r:embed="rId36"/>
          <a:srcRect/>
          <a:stretch>
            <a:fillRect/>
          </a:stretch>
        </p:blipFill>
        <p:spPr bwMode="auto">
          <a:xfrm>
            <a:off x="7621588" y="3089275"/>
            <a:ext cx="977900" cy="671513"/>
          </a:xfrm>
          <a:prstGeom prst="rect">
            <a:avLst/>
          </a:prstGeom>
          <a:noFill/>
        </p:spPr>
      </p:pic>
      <p:pic>
        <p:nvPicPr>
          <p:cNvPr id="799790" name="Picture 46" descr="8a55551"/>
          <p:cNvPicPr>
            <a:picLocks noChangeAspect="1" noChangeArrowheads="1"/>
          </p:cNvPicPr>
          <p:nvPr/>
        </p:nvPicPr>
        <p:blipFill>
          <a:blip r:embed="rId37"/>
          <a:srcRect/>
          <a:stretch>
            <a:fillRect/>
          </a:stretch>
        </p:blipFill>
        <p:spPr bwMode="auto">
          <a:xfrm>
            <a:off x="5556250" y="1936750"/>
            <a:ext cx="1073150" cy="804863"/>
          </a:xfrm>
          <a:prstGeom prst="rect">
            <a:avLst/>
          </a:prstGeom>
          <a:noFill/>
        </p:spPr>
      </p:pic>
      <p:pic>
        <p:nvPicPr>
          <p:cNvPr id="799791" name="Picture 47"/>
          <p:cNvPicPr>
            <a:picLocks noChangeAspect="1" noChangeArrowheads="1"/>
          </p:cNvPicPr>
          <p:nvPr/>
        </p:nvPicPr>
        <p:blipFill>
          <a:blip r:embed="rId38"/>
          <a:srcRect/>
          <a:stretch>
            <a:fillRect/>
          </a:stretch>
        </p:blipFill>
        <p:spPr bwMode="auto">
          <a:xfrm>
            <a:off x="3957638" y="6248400"/>
            <a:ext cx="904875" cy="609600"/>
          </a:xfrm>
          <a:prstGeom prst="rect">
            <a:avLst/>
          </a:prstGeom>
          <a:noFill/>
          <a:ln w="9525">
            <a:noFill/>
            <a:miter lim="800000"/>
            <a:headEnd/>
            <a:tailEnd/>
          </a:ln>
          <a:effectLst/>
        </p:spPr>
      </p:pic>
      <p:pic>
        <p:nvPicPr>
          <p:cNvPr id="799792" name="Picture 48"/>
          <p:cNvPicPr>
            <a:picLocks noChangeAspect="1" noChangeArrowheads="1"/>
          </p:cNvPicPr>
          <p:nvPr/>
        </p:nvPicPr>
        <p:blipFill>
          <a:blip r:embed="rId39"/>
          <a:srcRect r="51865"/>
          <a:stretch>
            <a:fillRect/>
          </a:stretch>
        </p:blipFill>
        <p:spPr bwMode="auto">
          <a:xfrm>
            <a:off x="4160838" y="3827463"/>
            <a:ext cx="509587" cy="876300"/>
          </a:xfrm>
          <a:prstGeom prst="rect">
            <a:avLst/>
          </a:prstGeom>
          <a:noFill/>
          <a:ln w="9525">
            <a:noFill/>
            <a:miter lim="800000"/>
            <a:headEnd/>
            <a:tailEnd/>
          </a:ln>
          <a:effectLst/>
        </p:spPr>
      </p:pic>
      <p:pic>
        <p:nvPicPr>
          <p:cNvPr id="799793" name="Picture 49"/>
          <p:cNvPicPr>
            <a:picLocks noChangeAspect="1" noChangeArrowheads="1"/>
          </p:cNvPicPr>
          <p:nvPr/>
        </p:nvPicPr>
        <p:blipFill>
          <a:blip r:embed="rId40"/>
          <a:srcRect r="49371"/>
          <a:stretch>
            <a:fillRect/>
          </a:stretch>
        </p:blipFill>
        <p:spPr bwMode="auto">
          <a:xfrm>
            <a:off x="6359525" y="3060700"/>
            <a:ext cx="511175" cy="1200150"/>
          </a:xfrm>
          <a:prstGeom prst="rect">
            <a:avLst/>
          </a:prstGeom>
          <a:noFill/>
          <a:ln w="9525">
            <a:noFill/>
            <a:miter lim="800000"/>
            <a:headEnd/>
            <a:tailEnd/>
          </a:ln>
          <a:effectLst/>
        </p:spPr>
      </p:pic>
      <p:pic>
        <p:nvPicPr>
          <p:cNvPr id="799794" name="Picture 50"/>
          <p:cNvPicPr>
            <a:picLocks noChangeAspect="1" noChangeArrowheads="1"/>
          </p:cNvPicPr>
          <p:nvPr/>
        </p:nvPicPr>
        <p:blipFill>
          <a:blip r:embed="rId41"/>
          <a:srcRect r="49702"/>
          <a:stretch>
            <a:fillRect/>
          </a:stretch>
        </p:blipFill>
        <p:spPr bwMode="auto">
          <a:xfrm>
            <a:off x="1181100" y="4681538"/>
            <a:ext cx="268288" cy="1200150"/>
          </a:xfrm>
          <a:prstGeom prst="rect">
            <a:avLst/>
          </a:prstGeom>
          <a:noFill/>
          <a:ln w="9525">
            <a:noFill/>
            <a:miter lim="800000"/>
            <a:headEnd/>
            <a:tailEnd/>
          </a:ln>
          <a:effectLst/>
        </p:spPr>
      </p:pic>
      <p:pic>
        <p:nvPicPr>
          <p:cNvPr id="799795" name="Picture 51"/>
          <p:cNvPicPr>
            <a:picLocks noChangeAspect="1" noChangeArrowheads="1"/>
          </p:cNvPicPr>
          <p:nvPr/>
        </p:nvPicPr>
        <p:blipFill>
          <a:blip r:embed="rId42"/>
          <a:srcRect r="49214"/>
          <a:stretch>
            <a:fillRect/>
          </a:stretch>
        </p:blipFill>
        <p:spPr bwMode="auto">
          <a:xfrm>
            <a:off x="4968875" y="2481263"/>
            <a:ext cx="512763" cy="1200150"/>
          </a:xfrm>
          <a:prstGeom prst="rect">
            <a:avLst/>
          </a:prstGeom>
          <a:noFill/>
          <a:ln w="9525">
            <a:noFill/>
            <a:miter lim="800000"/>
            <a:headEnd/>
            <a:tailEnd/>
          </a:ln>
          <a:effectLst/>
        </p:spPr>
      </p:pic>
      <p:pic>
        <p:nvPicPr>
          <p:cNvPr id="799796" name="Picture 52"/>
          <p:cNvPicPr>
            <a:picLocks noChangeAspect="1" noChangeArrowheads="1"/>
          </p:cNvPicPr>
          <p:nvPr/>
        </p:nvPicPr>
        <p:blipFill>
          <a:blip r:embed="rId43"/>
          <a:srcRect/>
          <a:stretch>
            <a:fillRect/>
          </a:stretch>
        </p:blipFill>
        <p:spPr bwMode="auto">
          <a:xfrm>
            <a:off x="1684338" y="5337175"/>
            <a:ext cx="717550" cy="712788"/>
          </a:xfrm>
          <a:prstGeom prst="rect">
            <a:avLst/>
          </a:prstGeom>
          <a:noFill/>
          <a:ln w="9525">
            <a:noFill/>
            <a:miter lim="800000"/>
            <a:headEnd/>
            <a:tailEnd/>
          </a:ln>
        </p:spPr>
      </p:pic>
      <p:pic>
        <p:nvPicPr>
          <p:cNvPr id="799797" name="Picture 53"/>
          <p:cNvPicPr>
            <a:picLocks noChangeAspect="1" noChangeArrowheads="1"/>
          </p:cNvPicPr>
          <p:nvPr/>
        </p:nvPicPr>
        <p:blipFill>
          <a:blip r:embed="rId44"/>
          <a:srcRect/>
          <a:stretch>
            <a:fillRect/>
          </a:stretch>
        </p:blipFill>
        <p:spPr bwMode="auto">
          <a:xfrm>
            <a:off x="4140200" y="2963863"/>
            <a:ext cx="674688" cy="674687"/>
          </a:xfrm>
          <a:prstGeom prst="rect">
            <a:avLst/>
          </a:prstGeom>
          <a:noFill/>
          <a:ln w="2857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6610" name="Picture 2" descr="IMG_1252"/>
          <p:cNvPicPr>
            <a:picLocks noChangeAspect="1" noChangeArrowheads="1"/>
          </p:cNvPicPr>
          <p:nvPr/>
        </p:nvPicPr>
        <p:blipFill>
          <a:blip r:embed="rId3"/>
          <a:srcRect l="9358" t="16112"/>
          <a:stretch>
            <a:fillRect/>
          </a:stretch>
        </p:blipFill>
        <p:spPr bwMode="auto">
          <a:xfrm>
            <a:off x="4849813" y="1389063"/>
            <a:ext cx="4060825" cy="5010150"/>
          </a:xfrm>
          <a:prstGeom prst="rect">
            <a:avLst/>
          </a:prstGeom>
          <a:noFill/>
        </p:spPr>
      </p:pic>
      <p:pic>
        <p:nvPicPr>
          <p:cNvPr id="836611" name="Picture 3" descr="101_0116"/>
          <p:cNvPicPr>
            <a:picLocks noChangeAspect="1" noChangeArrowheads="1"/>
          </p:cNvPicPr>
          <p:nvPr/>
        </p:nvPicPr>
        <p:blipFill>
          <a:blip r:embed="rId4"/>
          <a:srcRect l="7083" t="37122" r="48991"/>
          <a:stretch>
            <a:fillRect/>
          </a:stretch>
        </p:blipFill>
        <p:spPr bwMode="auto">
          <a:xfrm>
            <a:off x="220663" y="1392238"/>
            <a:ext cx="4464050" cy="4789487"/>
          </a:xfrm>
          <a:prstGeom prst="rect">
            <a:avLst/>
          </a:prstGeom>
          <a:noFill/>
        </p:spPr>
      </p:pic>
      <p:sp>
        <p:nvSpPr>
          <p:cNvPr id="836612" name="Rectangle 4"/>
          <p:cNvSpPr>
            <a:spLocks noChangeArrowheads="1"/>
          </p:cNvSpPr>
          <p:nvPr/>
        </p:nvSpPr>
        <p:spPr bwMode="auto">
          <a:xfrm>
            <a:off x="5016500" y="3440113"/>
            <a:ext cx="885825" cy="781050"/>
          </a:xfrm>
          <a:prstGeom prst="rect">
            <a:avLst/>
          </a:prstGeom>
          <a:noFill/>
          <a:ln w="28575">
            <a:solidFill>
              <a:schemeClr val="tx1"/>
            </a:solidFill>
            <a:miter lim="800000"/>
            <a:headEnd/>
            <a:tailEnd/>
          </a:ln>
          <a:effectLst/>
        </p:spPr>
        <p:txBody>
          <a:bodyPr wrap="none" anchor="ctr">
            <a:prstTxWarp prst="textNoShape">
              <a:avLst/>
            </a:prstTxWarp>
          </a:bodyPr>
          <a:lstStyle/>
          <a:p>
            <a:pPr algn="ctr" eaLnBrk="0" hangingPunct="0"/>
            <a:endParaRPr lang="en-US" sz="4400"/>
          </a:p>
        </p:txBody>
      </p:sp>
      <p:sp>
        <p:nvSpPr>
          <p:cNvPr id="836613" name="Text Box 5"/>
          <p:cNvSpPr txBox="1">
            <a:spLocks noGrp="1" noChangeArrowheads="1"/>
          </p:cNvSpPr>
          <p:nvPr>
            <p:ph type="title"/>
          </p:nvPr>
        </p:nvSpPr>
        <p:spPr>
          <a:noFill/>
          <a:ln/>
        </p:spPr>
        <p:txBody>
          <a:bodyPr/>
          <a:lstStyle/>
          <a:p>
            <a:pPr>
              <a:spcBef>
                <a:spcPct val="50000"/>
              </a:spcBef>
            </a:pPr>
            <a:r>
              <a:rPr lang="en-US"/>
              <a:t>What are the hidden objects?</a:t>
            </a:r>
          </a:p>
        </p:txBody>
      </p:sp>
      <p:sp>
        <p:nvSpPr>
          <p:cNvPr id="836614" name="Rectangle 6"/>
          <p:cNvSpPr>
            <a:spLocks noChangeArrowheads="1"/>
          </p:cNvSpPr>
          <p:nvPr/>
        </p:nvSpPr>
        <p:spPr bwMode="auto">
          <a:xfrm>
            <a:off x="2187575" y="2090738"/>
            <a:ext cx="1689100" cy="1436687"/>
          </a:xfrm>
          <a:prstGeom prst="rect">
            <a:avLst/>
          </a:prstGeom>
          <a:noFill/>
          <a:ln w="28575">
            <a:solidFill>
              <a:schemeClr val="tx1"/>
            </a:solidFill>
            <a:miter lim="800000"/>
            <a:headEnd/>
            <a:tailEnd/>
          </a:ln>
          <a:effectLst/>
        </p:spPr>
        <p:txBody>
          <a:bodyPr wrap="none" anchor="ctr">
            <a:prstTxWarp prst="textNoShape">
              <a:avLst/>
            </a:prstTxWarp>
          </a:bodyPr>
          <a:lstStyle/>
          <a:p>
            <a:pPr algn="ctr" eaLnBrk="0" hangingPunct="0"/>
            <a:endParaRPr lang="en-US"/>
          </a:p>
        </p:txBody>
      </p:sp>
      <p:sp>
        <p:nvSpPr>
          <p:cNvPr id="836615" name="Text Box 7"/>
          <p:cNvSpPr txBox="1">
            <a:spLocks noChangeArrowheads="1"/>
          </p:cNvSpPr>
          <p:nvPr/>
        </p:nvSpPr>
        <p:spPr bwMode="auto">
          <a:xfrm>
            <a:off x="3271838" y="6400800"/>
            <a:ext cx="2686050" cy="457200"/>
          </a:xfrm>
          <a:prstGeom prst="rect">
            <a:avLst/>
          </a:prstGeom>
          <a:noFill/>
          <a:ln w="9525">
            <a:noFill/>
            <a:miter lim="800000"/>
            <a:headEnd/>
            <a:tailEnd/>
          </a:ln>
          <a:effectLst/>
        </p:spPr>
        <p:txBody>
          <a:bodyPr wrap="none">
            <a:prstTxWarp prst="textNoShape">
              <a:avLst/>
            </a:prstTxWarp>
            <a:spAutoFit/>
          </a:bodyPr>
          <a:lstStyle/>
          <a:p>
            <a:pPr eaLnBrk="0" hangingPunct="0"/>
            <a:r>
              <a:rPr lang="en-US" sz="2400">
                <a:solidFill>
                  <a:schemeClr val="bg1"/>
                </a:solidFill>
              </a:rPr>
              <a:t>Chance ~ 1/30000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6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38800" y="685800"/>
            <a:ext cx="3194050" cy="2152405"/>
          </a:xfrm>
          <a:prstGeom prst="rect">
            <a:avLst/>
          </a:prstGeom>
        </p:spPr>
      </p:pic>
      <p:sp>
        <p:nvSpPr>
          <p:cNvPr id="3" name="TextBox 2"/>
          <p:cNvSpPr txBox="1"/>
          <p:nvPr/>
        </p:nvSpPr>
        <p:spPr>
          <a:xfrm>
            <a:off x="400749" y="952788"/>
            <a:ext cx="3784209" cy="584776"/>
          </a:xfrm>
          <a:prstGeom prst="rect">
            <a:avLst/>
          </a:prstGeom>
          <a:noFill/>
        </p:spPr>
        <p:txBody>
          <a:bodyPr wrap="none" rtlCol="0">
            <a:spAutoFit/>
          </a:bodyPr>
          <a:lstStyle/>
          <a:p>
            <a:r>
              <a:rPr lang="en-US" sz="3200" dirty="0" err="1" smtClean="0"/>
              <a:t>p(O</a:t>
            </a:r>
            <a:r>
              <a:rPr lang="en-US" sz="3200" dirty="0" smtClean="0"/>
              <a:t> | I) </a:t>
            </a:r>
            <a:r>
              <a:rPr lang="en-US" sz="3200" dirty="0" smtClean="0">
                <a:latin typeface="Symbol"/>
              </a:rPr>
              <a:t>a</a:t>
            </a:r>
            <a:r>
              <a:rPr lang="en-US" sz="3200" dirty="0" err="1" smtClean="0"/>
              <a:t>p(I|O</a:t>
            </a:r>
            <a:r>
              <a:rPr lang="en-US" sz="3200" dirty="0" smtClean="0"/>
              <a:t>) </a:t>
            </a:r>
            <a:r>
              <a:rPr lang="en-US" sz="3200" dirty="0" err="1" smtClean="0"/>
              <a:t>p(O</a:t>
            </a:r>
            <a:r>
              <a:rPr lang="en-US" sz="3200" dirty="0" smtClean="0"/>
              <a:t>)</a:t>
            </a:r>
            <a:endParaRPr lang="en-US" sz="3200" dirty="0"/>
          </a:p>
        </p:txBody>
      </p:sp>
      <p:cxnSp>
        <p:nvCxnSpPr>
          <p:cNvPr id="5" name="Straight Arrow Connector 4"/>
          <p:cNvCxnSpPr/>
          <p:nvPr/>
        </p:nvCxnSpPr>
        <p:spPr>
          <a:xfrm rot="10800000" flipV="1">
            <a:off x="1537825" y="1537560"/>
            <a:ext cx="996525" cy="736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677349" y="1537564"/>
            <a:ext cx="914400" cy="73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0749" y="2273588"/>
            <a:ext cx="1451201" cy="369332"/>
          </a:xfrm>
          <a:prstGeom prst="rect">
            <a:avLst/>
          </a:prstGeom>
          <a:noFill/>
        </p:spPr>
        <p:txBody>
          <a:bodyPr wrap="none" rtlCol="0">
            <a:spAutoFit/>
          </a:bodyPr>
          <a:lstStyle/>
          <a:p>
            <a:r>
              <a:rPr lang="en-US" dirty="0" smtClean="0"/>
              <a:t>Object model</a:t>
            </a:r>
            <a:endParaRPr lang="en-US" dirty="0"/>
          </a:p>
        </p:txBody>
      </p:sp>
      <p:sp>
        <p:nvSpPr>
          <p:cNvPr id="10" name="TextBox 9"/>
          <p:cNvSpPr txBox="1"/>
          <p:nvPr/>
        </p:nvSpPr>
        <p:spPr>
          <a:xfrm>
            <a:off x="3733800" y="2273588"/>
            <a:ext cx="1560193" cy="369332"/>
          </a:xfrm>
          <a:prstGeom prst="rect">
            <a:avLst/>
          </a:prstGeom>
          <a:noFill/>
        </p:spPr>
        <p:txBody>
          <a:bodyPr wrap="none" rtlCol="0">
            <a:spAutoFit/>
          </a:bodyPr>
          <a:lstStyle/>
          <a:p>
            <a:r>
              <a:rPr lang="en-US" dirty="0" smtClean="0"/>
              <a:t>Context model</a:t>
            </a:r>
            <a:endParaRPr lang="en-US" dirty="0"/>
          </a:p>
        </p:txBody>
      </p:sp>
      <p:sp>
        <p:nvSpPr>
          <p:cNvPr id="46" name="TextBox 45"/>
          <p:cNvSpPr txBox="1"/>
          <p:nvPr/>
        </p:nvSpPr>
        <p:spPr>
          <a:xfrm>
            <a:off x="1303205" y="773668"/>
            <a:ext cx="754195" cy="369332"/>
          </a:xfrm>
          <a:prstGeom prst="rect">
            <a:avLst/>
          </a:prstGeom>
          <a:noFill/>
        </p:spPr>
        <p:txBody>
          <a:bodyPr wrap="none" rtlCol="0">
            <a:spAutoFit/>
          </a:bodyPr>
          <a:lstStyle/>
          <a:p>
            <a:r>
              <a:rPr lang="en-US" dirty="0" smtClean="0"/>
              <a:t>image</a:t>
            </a:r>
            <a:endParaRPr lang="en-US" dirty="0"/>
          </a:p>
        </p:txBody>
      </p:sp>
      <p:sp>
        <p:nvSpPr>
          <p:cNvPr id="47" name="TextBox 46"/>
          <p:cNvSpPr txBox="1"/>
          <p:nvPr/>
        </p:nvSpPr>
        <p:spPr>
          <a:xfrm>
            <a:off x="354861" y="768122"/>
            <a:ext cx="864339" cy="369332"/>
          </a:xfrm>
          <a:prstGeom prst="rect">
            <a:avLst/>
          </a:prstGeom>
          <a:noFill/>
        </p:spPr>
        <p:txBody>
          <a:bodyPr wrap="none" rtlCol="0">
            <a:spAutoFit/>
          </a:bodyPr>
          <a:lstStyle/>
          <a:p>
            <a:r>
              <a:rPr lang="en-US" dirty="0" smtClean="0"/>
              <a:t>objects</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38800" y="685800"/>
            <a:ext cx="3194050" cy="2152405"/>
          </a:xfrm>
          <a:prstGeom prst="rect">
            <a:avLst/>
          </a:prstGeom>
        </p:spPr>
      </p:pic>
      <p:sp>
        <p:nvSpPr>
          <p:cNvPr id="3" name="TextBox 2"/>
          <p:cNvSpPr txBox="1"/>
          <p:nvPr/>
        </p:nvSpPr>
        <p:spPr>
          <a:xfrm>
            <a:off x="400749" y="952788"/>
            <a:ext cx="3793426" cy="584776"/>
          </a:xfrm>
          <a:prstGeom prst="rect">
            <a:avLst/>
          </a:prstGeom>
          <a:noFill/>
        </p:spPr>
        <p:txBody>
          <a:bodyPr wrap="none" rtlCol="0">
            <a:spAutoFit/>
          </a:bodyPr>
          <a:lstStyle/>
          <a:p>
            <a:r>
              <a:rPr lang="en-US" sz="3200" dirty="0" err="1" smtClean="0"/>
              <a:t>p(O</a:t>
            </a:r>
            <a:r>
              <a:rPr lang="en-US" sz="3200" dirty="0" smtClean="0"/>
              <a:t> | I) </a:t>
            </a:r>
            <a:r>
              <a:rPr lang="en-US" sz="3200" dirty="0" smtClean="0">
                <a:latin typeface="Symbol"/>
              </a:rPr>
              <a:t>a</a:t>
            </a:r>
            <a:r>
              <a:rPr lang="en-US" sz="3200" dirty="0" err="1" smtClean="0"/>
              <a:t>p(I|O</a:t>
            </a:r>
            <a:r>
              <a:rPr lang="en-US" sz="3200" dirty="0" smtClean="0"/>
              <a:t>) </a:t>
            </a:r>
            <a:r>
              <a:rPr lang="en-US" sz="3200" dirty="0" err="1" smtClean="0"/>
              <a:t>p(O</a:t>
            </a:r>
            <a:r>
              <a:rPr lang="en-US" sz="3200" dirty="0" smtClean="0"/>
              <a:t>)</a:t>
            </a:r>
            <a:endParaRPr lang="en-US" sz="3200" dirty="0"/>
          </a:p>
        </p:txBody>
      </p:sp>
      <p:cxnSp>
        <p:nvCxnSpPr>
          <p:cNvPr id="5" name="Straight Arrow Connector 4"/>
          <p:cNvCxnSpPr/>
          <p:nvPr/>
        </p:nvCxnSpPr>
        <p:spPr>
          <a:xfrm rot="10800000" flipV="1">
            <a:off x="1537825" y="1537560"/>
            <a:ext cx="996525" cy="736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677349" y="1537564"/>
            <a:ext cx="914400" cy="73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0749" y="2273588"/>
            <a:ext cx="1451201" cy="369332"/>
          </a:xfrm>
          <a:prstGeom prst="rect">
            <a:avLst/>
          </a:prstGeom>
          <a:noFill/>
        </p:spPr>
        <p:txBody>
          <a:bodyPr wrap="none" rtlCol="0">
            <a:spAutoFit/>
          </a:bodyPr>
          <a:lstStyle/>
          <a:p>
            <a:r>
              <a:rPr lang="en-US" dirty="0" smtClean="0"/>
              <a:t>Object model</a:t>
            </a:r>
            <a:endParaRPr lang="en-US" dirty="0"/>
          </a:p>
        </p:txBody>
      </p:sp>
      <p:sp>
        <p:nvSpPr>
          <p:cNvPr id="10" name="TextBox 9"/>
          <p:cNvSpPr txBox="1"/>
          <p:nvPr/>
        </p:nvSpPr>
        <p:spPr>
          <a:xfrm>
            <a:off x="3733800" y="2273588"/>
            <a:ext cx="1560193" cy="369332"/>
          </a:xfrm>
          <a:prstGeom prst="rect">
            <a:avLst/>
          </a:prstGeom>
          <a:noFill/>
        </p:spPr>
        <p:txBody>
          <a:bodyPr wrap="none" rtlCol="0">
            <a:spAutoFit/>
          </a:bodyPr>
          <a:lstStyle/>
          <a:p>
            <a:r>
              <a:rPr lang="en-US" dirty="0" smtClean="0"/>
              <a:t>Context model</a:t>
            </a:r>
            <a:endParaRPr lang="en-US" dirty="0"/>
          </a:p>
        </p:txBody>
      </p:sp>
      <p:cxnSp>
        <p:nvCxnSpPr>
          <p:cNvPr id="11" name="Straight Arrow Connector 10"/>
          <p:cNvCxnSpPr/>
          <p:nvPr/>
        </p:nvCxnSpPr>
        <p:spPr>
          <a:xfrm rot="10800000" flipV="1">
            <a:off x="2133601" y="2642920"/>
            <a:ext cx="2060575" cy="58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953000" y="2642920"/>
            <a:ext cx="2209800" cy="73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37825" y="3226546"/>
            <a:ext cx="996524" cy="369332"/>
          </a:xfrm>
          <a:prstGeom prst="rect">
            <a:avLst/>
          </a:prstGeom>
          <a:noFill/>
        </p:spPr>
        <p:txBody>
          <a:bodyPr wrap="none" rtlCol="0">
            <a:spAutoFit/>
          </a:bodyPr>
          <a:lstStyle/>
          <a:p>
            <a:r>
              <a:rPr lang="en-US" dirty="0" smtClean="0"/>
              <a:t>Full joint</a:t>
            </a:r>
            <a:endParaRPr lang="en-US" dirty="0"/>
          </a:p>
        </p:txBody>
      </p:sp>
      <p:cxnSp>
        <p:nvCxnSpPr>
          <p:cNvPr id="17" name="Straight Arrow Connector 16"/>
          <p:cNvCxnSpPr/>
          <p:nvPr/>
        </p:nvCxnSpPr>
        <p:spPr>
          <a:xfrm rot="5400000">
            <a:off x="4280188" y="3035012"/>
            <a:ext cx="73602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023470" y="3378946"/>
            <a:ext cx="1386730" cy="369332"/>
          </a:xfrm>
          <a:prstGeom prst="rect">
            <a:avLst/>
          </a:prstGeom>
          <a:noFill/>
        </p:spPr>
        <p:txBody>
          <a:bodyPr wrap="none" rtlCol="0">
            <a:spAutoFit/>
          </a:bodyPr>
          <a:lstStyle/>
          <a:p>
            <a:r>
              <a:rPr lang="en-US" dirty="0" smtClean="0"/>
              <a:t>Scene model</a:t>
            </a:r>
            <a:endParaRPr lang="en-US" dirty="0"/>
          </a:p>
        </p:txBody>
      </p:sp>
      <p:sp>
        <p:nvSpPr>
          <p:cNvPr id="24" name="TextBox 23"/>
          <p:cNvSpPr txBox="1"/>
          <p:nvPr/>
        </p:nvSpPr>
        <p:spPr>
          <a:xfrm>
            <a:off x="7162800" y="3429000"/>
            <a:ext cx="1274708" cy="369332"/>
          </a:xfrm>
          <a:prstGeom prst="rect">
            <a:avLst/>
          </a:prstGeom>
          <a:noFill/>
        </p:spPr>
        <p:txBody>
          <a:bodyPr wrap="none" rtlCol="0">
            <a:spAutoFit/>
          </a:bodyPr>
          <a:lstStyle/>
          <a:p>
            <a:r>
              <a:rPr lang="en-US" dirty="0" err="1" smtClean="0"/>
              <a:t>Aprox</a:t>
            </a:r>
            <a:r>
              <a:rPr lang="en-US" dirty="0" smtClean="0"/>
              <a:t>. joint</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38800" y="685800"/>
            <a:ext cx="3194050" cy="2152405"/>
          </a:xfrm>
          <a:prstGeom prst="rect">
            <a:avLst/>
          </a:prstGeom>
        </p:spPr>
      </p:pic>
      <p:sp>
        <p:nvSpPr>
          <p:cNvPr id="3" name="TextBox 2"/>
          <p:cNvSpPr txBox="1"/>
          <p:nvPr/>
        </p:nvSpPr>
        <p:spPr>
          <a:xfrm>
            <a:off x="400749" y="952788"/>
            <a:ext cx="3793426" cy="584776"/>
          </a:xfrm>
          <a:prstGeom prst="rect">
            <a:avLst/>
          </a:prstGeom>
          <a:noFill/>
        </p:spPr>
        <p:txBody>
          <a:bodyPr wrap="none" rtlCol="0">
            <a:spAutoFit/>
          </a:bodyPr>
          <a:lstStyle/>
          <a:p>
            <a:r>
              <a:rPr lang="en-US" sz="3200" dirty="0" err="1" smtClean="0"/>
              <a:t>p(O</a:t>
            </a:r>
            <a:r>
              <a:rPr lang="en-US" sz="3200" dirty="0" smtClean="0"/>
              <a:t> | I) </a:t>
            </a:r>
            <a:r>
              <a:rPr lang="en-US" sz="3200" dirty="0" smtClean="0">
                <a:latin typeface="Symbol"/>
              </a:rPr>
              <a:t>a</a:t>
            </a:r>
            <a:r>
              <a:rPr lang="en-US" sz="3200" dirty="0" err="1" smtClean="0"/>
              <a:t>p(I|O</a:t>
            </a:r>
            <a:r>
              <a:rPr lang="en-US" sz="3200" dirty="0" smtClean="0"/>
              <a:t>) </a:t>
            </a:r>
            <a:r>
              <a:rPr lang="en-US" sz="3200" dirty="0" err="1" smtClean="0"/>
              <a:t>p(O</a:t>
            </a:r>
            <a:r>
              <a:rPr lang="en-US" sz="3200" dirty="0" smtClean="0"/>
              <a:t>)</a:t>
            </a:r>
            <a:endParaRPr lang="en-US" sz="3200" dirty="0"/>
          </a:p>
        </p:txBody>
      </p:sp>
      <p:cxnSp>
        <p:nvCxnSpPr>
          <p:cNvPr id="5" name="Straight Arrow Connector 4"/>
          <p:cNvCxnSpPr/>
          <p:nvPr/>
        </p:nvCxnSpPr>
        <p:spPr>
          <a:xfrm rot="10800000" flipV="1">
            <a:off x="1537825" y="1537560"/>
            <a:ext cx="996525" cy="736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677349" y="1537564"/>
            <a:ext cx="914400" cy="73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0749" y="2273588"/>
            <a:ext cx="1451201" cy="369332"/>
          </a:xfrm>
          <a:prstGeom prst="rect">
            <a:avLst/>
          </a:prstGeom>
          <a:noFill/>
        </p:spPr>
        <p:txBody>
          <a:bodyPr wrap="none" rtlCol="0">
            <a:spAutoFit/>
          </a:bodyPr>
          <a:lstStyle/>
          <a:p>
            <a:r>
              <a:rPr lang="en-US" dirty="0" smtClean="0"/>
              <a:t>Object model</a:t>
            </a:r>
            <a:endParaRPr lang="en-US" dirty="0"/>
          </a:p>
        </p:txBody>
      </p:sp>
      <p:sp>
        <p:nvSpPr>
          <p:cNvPr id="10" name="TextBox 9"/>
          <p:cNvSpPr txBox="1"/>
          <p:nvPr/>
        </p:nvSpPr>
        <p:spPr>
          <a:xfrm>
            <a:off x="3733800" y="2273588"/>
            <a:ext cx="1560193" cy="369332"/>
          </a:xfrm>
          <a:prstGeom prst="rect">
            <a:avLst/>
          </a:prstGeom>
          <a:noFill/>
        </p:spPr>
        <p:txBody>
          <a:bodyPr wrap="none" rtlCol="0">
            <a:spAutoFit/>
          </a:bodyPr>
          <a:lstStyle/>
          <a:p>
            <a:r>
              <a:rPr lang="en-US" dirty="0" smtClean="0"/>
              <a:t>Context model</a:t>
            </a:r>
            <a:endParaRPr lang="en-US" dirty="0"/>
          </a:p>
        </p:txBody>
      </p:sp>
      <p:cxnSp>
        <p:nvCxnSpPr>
          <p:cNvPr id="11" name="Straight Arrow Connector 10"/>
          <p:cNvCxnSpPr/>
          <p:nvPr/>
        </p:nvCxnSpPr>
        <p:spPr>
          <a:xfrm rot="10800000" flipV="1">
            <a:off x="2133601" y="2642920"/>
            <a:ext cx="2060575" cy="58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953000" y="2642920"/>
            <a:ext cx="2209800" cy="73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37825" y="3226546"/>
            <a:ext cx="1021546" cy="369332"/>
          </a:xfrm>
          <a:prstGeom prst="rect">
            <a:avLst/>
          </a:prstGeom>
          <a:noFill/>
        </p:spPr>
        <p:txBody>
          <a:bodyPr wrap="none" rtlCol="0">
            <a:spAutoFit/>
          </a:bodyPr>
          <a:lstStyle/>
          <a:p>
            <a:r>
              <a:rPr lang="en-US" b="1" dirty="0" smtClean="0"/>
              <a:t>Full joint</a:t>
            </a:r>
            <a:endParaRPr lang="en-US" b="1" dirty="0"/>
          </a:p>
        </p:txBody>
      </p:sp>
      <p:cxnSp>
        <p:nvCxnSpPr>
          <p:cNvPr id="17" name="Straight Arrow Connector 16"/>
          <p:cNvCxnSpPr/>
          <p:nvPr/>
        </p:nvCxnSpPr>
        <p:spPr>
          <a:xfrm rot="5400000">
            <a:off x="4280188" y="3035012"/>
            <a:ext cx="73602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023470" y="3378946"/>
            <a:ext cx="1386730" cy="369332"/>
          </a:xfrm>
          <a:prstGeom prst="rect">
            <a:avLst/>
          </a:prstGeom>
          <a:noFill/>
        </p:spPr>
        <p:txBody>
          <a:bodyPr wrap="none" rtlCol="0">
            <a:spAutoFit/>
          </a:bodyPr>
          <a:lstStyle/>
          <a:p>
            <a:r>
              <a:rPr lang="en-US" dirty="0" smtClean="0"/>
              <a:t>Scene model</a:t>
            </a:r>
            <a:endParaRPr lang="en-US" dirty="0"/>
          </a:p>
        </p:txBody>
      </p:sp>
      <p:sp>
        <p:nvSpPr>
          <p:cNvPr id="24" name="TextBox 23"/>
          <p:cNvSpPr txBox="1"/>
          <p:nvPr/>
        </p:nvSpPr>
        <p:spPr>
          <a:xfrm>
            <a:off x="7086600" y="3352800"/>
            <a:ext cx="1391577" cy="369332"/>
          </a:xfrm>
          <a:prstGeom prst="rect">
            <a:avLst/>
          </a:prstGeom>
          <a:noFill/>
        </p:spPr>
        <p:txBody>
          <a:bodyPr wrap="none" rtlCol="0">
            <a:spAutoFit/>
          </a:bodyPr>
          <a:lstStyle/>
          <a:p>
            <a:r>
              <a:rPr lang="en-US" dirty="0" smtClean="0"/>
              <a:t>Approx. joint</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38800" y="685800"/>
            <a:ext cx="3194050" cy="2152405"/>
          </a:xfrm>
          <a:prstGeom prst="rect">
            <a:avLst/>
          </a:prstGeom>
        </p:spPr>
      </p:pic>
      <p:sp>
        <p:nvSpPr>
          <p:cNvPr id="3" name="TextBox 2"/>
          <p:cNvSpPr txBox="1"/>
          <p:nvPr/>
        </p:nvSpPr>
        <p:spPr>
          <a:xfrm>
            <a:off x="400749" y="952788"/>
            <a:ext cx="3793426" cy="584776"/>
          </a:xfrm>
          <a:prstGeom prst="rect">
            <a:avLst/>
          </a:prstGeom>
          <a:noFill/>
        </p:spPr>
        <p:txBody>
          <a:bodyPr wrap="none" rtlCol="0">
            <a:spAutoFit/>
          </a:bodyPr>
          <a:lstStyle/>
          <a:p>
            <a:r>
              <a:rPr lang="en-US" sz="3200" dirty="0" err="1" smtClean="0"/>
              <a:t>p(O</a:t>
            </a:r>
            <a:r>
              <a:rPr lang="en-US" sz="3200" dirty="0" smtClean="0"/>
              <a:t> | I) </a:t>
            </a:r>
            <a:r>
              <a:rPr lang="en-US" sz="3200" dirty="0" smtClean="0">
                <a:latin typeface="Symbol"/>
              </a:rPr>
              <a:t>a</a:t>
            </a:r>
            <a:r>
              <a:rPr lang="en-US" sz="3200" dirty="0" err="1" smtClean="0"/>
              <a:t>p(I|O</a:t>
            </a:r>
            <a:r>
              <a:rPr lang="en-US" sz="3200" dirty="0" smtClean="0"/>
              <a:t>) </a:t>
            </a:r>
            <a:r>
              <a:rPr lang="en-US" sz="3200" dirty="0" err="1" smtClean="0"/>
              <a:t>p(O</a:t>
            </a:r>
            <a:r>
              <a:rPr lang="en-US" sz="3200" dirty="0" smtClean="0"/>
              <a:t>)</a:t>
            </a:r>
            <a:endParaRPr lang="en-US" sz="3200" dirty="0"/>
          </a:p>
        </p:txBody>
      </p:sp>
      <p:cxnSp>
        <p:nvCxnSpPr>
          <p:cNvPr id="5" name="Straight Arrow Connector 4"/>
          <p:cNvCxnSpPr/>
          <p:nvPr/>
        </p:nvCxnSpPr>
        <p:spPr>
          <a:xfrm rot="10800000" flipV="1">
            <a:off x="1537825" y="1537560"/>
            <a:ext cx="996525" cy="736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677349" y="1537564"/>
            <a:ext cx="914400" cy="73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0749" y="2273588"/>
            <a:ext cx="1451201" cy="369332"/>
          </a:xfrm>
          <a:prstGeom prst="rect">
            <a:avLst/>
          </a:prstGeom>
          <a:noFill/>
        </p:spPr>
        <p:txBody>
          <a:bodyPr wrap="none" rtlCol="0">
            <a:spAutoFit/>
          </a:bodyPr>
          <a:lstStyle/>
          <a:p>
            <a:r>
              <a:rPr lang="en-US" dirty="0" smtClean="0"/>
              <a:t>Object model</a:t>
            </a:r>
            <a:endParaRPr lang="en-US" dirty="0"/>
          </a:p>
        </p:txBody>
      </p:sp>
      <p:sp>
        <p:nvSpPr>
          <p:cNvPr id="10" name="TextBox 9"/>
          <p:cNvSpPr txBox="1"/>
          <p:nvPr/>
        </p:nvSpPr>
        <p:spPr>
          <a:xfrm>
            <a:off x="3733800" y="2273588"/>
            <a:ext cx="1560193" cy="369332"/>
          </a:xfrm>
          <a:prstGeom prst="rect">
            <a:avLst/>
          </a:prstGeom>
          <a:noFill/>
        </p:spPr>
        <p:txBody>
          <a:bodyPr wrap="none" rtlCol="0">
            <a:spAutoFit/>
          </a:bodyPr>
          <a:lstStyle/>
          <a:p>
            <a:r>
              <a:rPr lang="en-US" dirty="0" smtClean="0"/>
              <a:t>Context model</a:t>
            </a:r>
            <a:endParaRPr lang="en-US" dirty="0"/>
          </a:p>
        </p:txBody>
      </p:sp>
      <p:cxnSp>
        <p:nvCxnSpPr>
          <p:cNvPr id="11" name="Straight Arrow Connector 10"/>
          <p:cNvCxnSpPr/>
          <p:nvPr/>
        </p:nvCxnSpPr>
        <p:spPr>
          <a:xfrm rot="10800000" flipV="1">
            <a:off x="2133601" y="2642920"/>
            <a:ext cx="2060575" cy="58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953000" y="2642920"/>
            <a:ext cx="2209800" cy="73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37825" y="3226546"/>
            <a:ext cx="996524" cy="369332"/>
          </a:xfrm>
          <a:prstGeom prst="rect">
            <a:avLst/>
          </a:prstGeom>
          <a:noFill/>
        </p:spPr>
        <p:txBody>
          <a:bodyPr wrap="none" rtlCol="0">
            <a:spAutoFit/>
          </a:bodyPr>
          <a:lstStyle/>
          <a:p>
            <a:r>
              <a:rPr lang="en-US" dirty="0" smtClean="0"/>
              <a:t>Full joint</a:t>
            </a:r>
            <a:endParaRPr lang="en-US" dirty="0"/>
          </a:p>
        </p:txBody>
      </p:sp>
      <p:cxnSp>
        <p:nvCxnSpPr>
          <p:cNvPr id="17" name="Straight Arrow Connector 16"/>
          <p:cNvCxnSpPr/>
          <p:nvPr/>
        </p:nvCxnSpPr>
        <p:spPr>
          <a:xfrm rot="5400000">
            <a:off x="4280188" y="3035012"/>
            <a:ext cx="73602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023470" y="3378946"/>
            <a:ext cx="1407469" cy="369332"/>
          </a:xfrm>
          <a:prstGeom prst="rect">
            <a:avLst/>
          </a:prstGeom>
          <a:noFill/>
        </p:spPr>
        <p:txBody>
          <a:bodyPr wrap="none" rtlCol="0">
            <a:spAutoFit/>
          </a:bodyPr>
          <a:lstStyle/>
          <a:p>
            <a:r>
              <a:rPr lang="en-US" b="1" dirty="0" smtClean="0"/>
              <a:t>Scene model</a:t>
            </a:r>
            <a:endParaRPr lang="en-US" b="1" dirty="0"/>
          </a:p>
        </p:txBody>
      </p:sp>
      <p:grpSp>
        <p:nvGrpSpPr>
          <p:cNvPr id="4" name="Group 26"/>
          <p:cNvGrpSpPr/>
          <p:nvPr/>
        </p:nvGrpSpPr>
        <p:grpSpPr>
          <a:xfrm>
            <a:off x="2438400" y="3682424"/>
            <a:ext cx="4747614" cy="737176"/>
            <a:chOff x="2438400" y="3682424"/>
            <a:chExt cx="4747614" cy="737176"/>
          </a:xfrm>
        </p:grpSpPr>
        <p:sp>
          <p:nvSpPr>
            <p:cNvPr id="21" name="Rectangle 20"/>
            <p:cNvSpPr/>
            <p:nvPr/>
          </p:nvSpPr>
          <p:spPr>
            <a:xfrm>
              <a:off x="2438400" y="3682424"/>
              <a:ext cx="4747614" cy="584776"/>
            </a:xfrm>
            <a:prstGeom prst="rect">
              <a:avLst/>
            </a:prstGeom>
          </p:spPr>
          <p:txBody>
            <a:bodyPr wrap="none">
              <a:spAutoFit/>
            </a:bodyPr>
            <a:lstStyle/>
            <a:p>
              <a:pPr lvl="0"/>
              <a:r>
                <a:rPr lang="en-US" sz="3200" dirty="0" err="1" smtClean="0">
                  <a:solidFill>
                    <a:prstClr val="black"/>
                  </a:solidFill>
                </a:rPr>
                <a:t>p(O</a:t>
              </a:r>
              <a:r>
                <a:rPr lang="en-US" sz="3200" dirty="0" smtClean="0">
                  <a:solidFill>
                    <a:prstClr val="black"/>
                  </a:solidFill>
                </a:rPr>
                <a:t>) = </a:t>
              </a:r>
              <a:r>
                <a:rPr lang="en-US" sz="3200" dirty="0" smtClean="0">
                  <a:solidFill>
                    <a:prstClr val="black"/>
                  </a:solidFill>
                  <a:latin typeface="Symbol"/>
                </a:rPr>
                <a:t>S P</a:t>
              </a:r>
              <a:r>
                <a:rPr lang="en-US" sz="3200" dirty="0" err="1" smtClean="0">
                  <a:solidFill>
                    <a:prstClr val="black"/>
                  </a:solidFill>
                </a:rPr>
                <a:t>p(Oi|S</a:t>
              </a:r>
              <a:r>
                <a:rPr lang="en-US" sz="3200" dirty="0" smtClean="0">
                  <a:solidFill>
                    <a:prstClr val="black"/>
                  </a:solidFill>
                </a:rPr>
                <a:t>=</a:t>
              </a:r>
              <a:r>
                <a:rPr lang="en-US" sz="3200" dirty="0" err="1" smtClean="0">
                  <a:solidFill>
                    <a:prstClr val="black"/>
                  </a:solidFill>
                </a:rPr>
                <a:t>s</a:t>
              </a:r>
              <a:r>
                <a:rPr lang="en-US" sz="3200" dirty="0" smtClean="0">
                  <a:solidFill>
                    <a:prstClr val="black"/>
                  </a:solidFill>
                </a:rPr>
                <a:t>) </a:t>
              </a:r>
              <a:r>
                <a:rPr lang="en-US" sz="3200" dirty="0" err="1" smtClean="0">
                  <a:solidFill>
                    <a:prstClr val="black"/>
                  </a:solidFill>
                </a:rPr>
                <a:t>p(S</a:t>
              </a:r>
              <a:r>
                <a:rPr lang="en-US" sz="3200" dirty="0" smtClean="0">
                  <a:solidFill>
                    <a:prstClr val="black"/>
                  </a:solidFill>
                </a:rPr>
                <a:t>=</a:t>
              </a:r>
              <a:r>
                <a:rPr lang="en-US" sz="3200" dirty="0" err="1" smtClean="0">
                  <a:solidFill>
                    <a:prstClr val="black"/>
                  </a:solidFill>
                </a:rPr>
                <a:t>s</a:t>
              </a:r>
              <a:r>
                <a:rPr lang="en-US" sz="3200" dirty="0" smtClean="0">
                  <a:solidFill>
                    <a:prstClr val="black"/>
                  </a:solidFill>
                </a:rPr>
                <a:t>)</a:t>
              </a:r>
              <a:endParaRPr lang="en-US" sz="3200" dirty="0">
                <a:solidFill>
                  <a:prstClr val="black"/>
                </a:solidFill>
              </a:endParaRPr>
            </a:p>
          </p:txBody>
        </p:sp>
        <p:sp>
          <p:nvSpPr>
            <p:cNvPr id="22" name="Rectangle 21"/>
            <p:cNvSpPr/>
            <p:nvPr/>
          </p:nvSpPr>
          <p:spPr>
            <a:xfrm>
              <a:off x="3581400" y="4050268"/>
              <a:ext cx="274948" cy="369332"/>
            </a:xfrm>
            <a:prstGeom prst="rect">
              <a:avLst/>
            </a:prstGeom>
          </p:spPr>
          <p:txBody>
            <a:bodyPr wrap="none">
              <a:spAutoFit/>
            </a:bodyPr>
            <a:lstStyle/>
            <a:p>
              <a:r>
                <a:rPr lang="en-US" dirty="0" err="1" smtClean="0">
                  <a:solidFill>
                    <a:prstClr val="black"/>
                  </a:solidFill>
                </a:rPr>
                <a:t>s</a:t>
              </a:r>
              <a:endParaRPr lang="en-US" dirty="0"/>
            </a:p>
          </p:txBody>
        </p:sp>
        <p:sp>
          <p:nvSpPr>
            <p:cNvPr id="23" name="Rectangle 22"/>
            <p:cNvSpPr/>
            <p:nvPr/>
          </p:nvSpPr>
          <p:spPr>
            <a:xfrm>
              <a:off x="3999708" y="4038600"/>
              <a:ext cx="237640" cy="369332"/>
            </a:xfrm>
            <a:prstGeom prst="rect">
              <a:avLst/>
            </a:prstGeom>
          </p:spPr>
          <p:txBody>
            <a:bodyPr wrap="none">
              <a:spAutoFit/>
            </a:bodyPr>
            <a:lstStyle/>
            <a:p>
              <a:r>
                <a:rPr lang="en-US" dirty="0" err="1" smtClean="0">
                  <a:solidFill>
                    <a:prstClr val="black"/>
                  </a:solidFill>
                </a:rPr>
                <a:t>i</a:t>
              </a:r>
              <a:endParaRPr lang="en-US" dirty="0"/>
            </a:p>
          </p:txBody>
        </p:sp>
      </p:grpSp>
      <p:sp>
        <p:nvSpPr>
          <p:cNvPr id="24" name="TextBox 23"/>
          <p:cNvSpPr txBox="1"/>
          <p:nvPr/>
        </p:nvSpPr>
        <p:spPr>
          <a:xfrm>
            <a:off x="7086600" y="3429000"/>
            <a:ext cx="1391577" cy="369332"/>
          </a:xfrm>
          <a:prstGeom prst="rect">
            <a:avLst/>
          </a:prstGeom>
          <a:noFill/>
        </p:spPr>
        <p:txBody>
          <a:bodyPr wrap="none" rtlCol="0">
            <a:spAutoFit/>
          </a:bodyPr>
          <a:lstStyle/>
          <a:p>
            <a:r>
              <a:rPr lang="en-US" dirty="0" smtClean="0"/>
              <a:t>Approx. joint</a:t>
            </a:r>
            <a:endParaRPr lang="en-US" dirty="0"/>
          </a:p>
        </p:txBody>
      </p:sp>
      <p:graphicFrame>
        <p:nvGraphicFramePr>
          <p:cNvPr id="28" name="Object 10"/>
          <p:cNvGraphicFramePr>
            <a:graphicFrameLocks noChangeAspect="1"/>
          </p:cNvGraphicFramePr>
          <p:nvPr/>
        </p:nvGraphicFramePr>
        <p:xfrm>
          <a:off x="3725863" y="5214938"/>
          <a:ext cx="749300" cy="412750"/>
        </p:xfrm>
        <a:graphic>
          <a:graphicData uri="http://schemas.openxmlformats.org/presentationml/2006/ole">
            <p:oleObj spid="_x0000_s205826" name="Image File" r:id="rId4" imgW="2031840" imgH="1523880" progId="">
              <p:embed/>
            </p:oleObj>
          </a:graphicData>
        </a:graphic>
      </p:graphicFrame>
      <p:graphicFrame>
        <p:nvGraphicFramePr>
          <p:cNvPr id="29" name="Object 11"/>
          <p:cNvGraphicFramePr>
            <a:graphicFrameLocks noChangeAspect="1"/>
          </p:cNvGraphicFramePr>
          <p:nvPr/>
        </p:nvGraphicFramePr>
        <p:xfrm>
          <a:off x="2797175" y="5915025"/>
          <a:ext cx="746125" cy="762000"/>
        </p:xfrm>
        <a:graphic>
          <a:graphicData uri="http://schemas.openxmlformats.org/presentationml/2006/ole">
            <p:oleObj spid="_x0000_s205827" name="Image File" r:id="rId5" imgW="2031840" imgH="1523880" progId="">
              <p:embed/>
            </p:oleObj>
          </a:graphicData>
        </a:graphic>
      </p:graphicFrame>
      <p:pic>
        <p:nvPicPr>
          <p:cNvPr id="30" name="Picture 12"/>
          <p:cNvPicPr>
            <a:picLocks noChangeAspect="1" noChangeArrowheads="1"/>
          </p:cNvPicPr>
          <p:nvPr/>
        </p:nvPicPr>
        <p:blipFill>
          <a:blip r:embed="rId6"/>
          <a:srcRect/>
          <a:stretch>
            <a:fillRect/>
          </a:stretch>
        </p:blipFill>
        <p:spPr bwMode="auto">
          <a:xfrm>
            <a:off x="3757613" y="5710238"/>
            <a:ext cx="615950" cy="541337"/>
          </a:xfrm>
          <a:prstGeom prst="rect">
            <a:avLst/>
          </a:prstGeom>
          <a:noFill/>
          <a:ln w="9525">
            <a:noFill/>
            <a:miter lim="800000"/>
            <a:headEnd/>
            <a:tailEnd/>
          </a:ln>
        </p:spPr>
      </p:pic>
      <p:pic>
        <p:nvPicPr>
          <p:cNvPr id="31" name="Picture 13" descr="101_0115"/>
          <p:cNvPicPr>
            <a:picLocks noChangeAspect="1" noChangeArrowheads="1"/>
          </p:cNvPicPr>
          <p:nvPr/>
        </p:nvPicPr>
        <p:blipFill>
          <a:blip r:embed="rId7"/>
          <a:srcRect/>
          <a:stretch>
            <a:fillRect/>
          </a:stretch>
        </p:blipFill>
        <p:spPr bwMode="auto">
          <a:xfrm>
            <a:off x="220663" y="4972050"/>
            <a:ext cx="1866900" cy="1335088"/>
          </a:xfrm>
          <a:prstGeom prst="rect">
            <a:avLst/>
          </a:prstGeom>
          <a:noFill/>
        </p:spPr>
      </p:pic>
      <p:graphicFrame>
        <p:nvGraphicFramePr>
          <p:cNvPr id="32" name="Object 14"/>
          <p:cNvGraphicFramePr>
            <a:graphicFrameLocks noChangeAspect="1"/>
          </p:cNvGraphicFramePr>
          <p:nvPr/>
        </p:nvGraphicFramePr>
        <p:xfrm>
          <a:off x="2789238" y="4933950"/>
          <a:ext cx="657225" cy="514350"/>
        </p:xfrm>
        <a:graphic>
          <a:graphicData uri="http://schemas.openxmlformats.org/presentationml/2006/ole">
            <p:oleObj spid="_x0000_s205828" name="Image" r:id="rId8" imgW="1630361" imgH="1274831" progId="">
              <p:embed/>
            </p:oleObj>
          </a:graphicData>
        </a:graphic>
      </p:graphicFrame>
      <p:sp>
        <p:nvSpPr>
          <p:cNvPr id="33" name="Line 16"/>
          <p:cNvSpPr>
            <a:spLocks noChangeShapeType="1"/>
          </p:cNvSpPr>
          <p:nvPr/>
        </p:nvSpPr>
        <p:spPr bwMode="auto">
          <a:xfrm flipV="1">
            <a:off x="2151063" y="5248275"/>
            <a:ext cx="527050" cy="260350"/>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
        <p:nvSpPr>
          <p:cNvPr id="34" name="Line 17"/>
          <p:cNvSpPr>
            <a:spLocks noChangeShapeType="1"/>
          </p:cNvSpPr>
          <p:nvPr/>
        </p:nvSpPr>
        <p:spPr bwMode="auto">
          <a:xfrm flipV="1">
            <a:off x="2120900" y="5530850"/>
            <a:ext cx="1546225" cy="207963"/>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
        <p:nvSpPr>
          <p:cNvPr id="35" name="Line 18"/>
          <p:cNvSpPr>
            <a:spLocks noChangeShapeType="1"/>
          </p:cNvSpPr>
          <p:nvPr/>
        </p:nvSpPr>
        <p:spPr bwMode="auto">
          <a:xfrm>
            <a:off x="2135188" y="5888038"/>
            <a:ext cx="528637" cy="282575"/>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
        <p:nvSpPr>
          <p:cNvPr id="36" name="Line 19"/>
          <p:cNvSpPr>
            <a:spLocks noChangeShapeType="1"/>
          </p:cNvSpPr>
          <p:nvPr/>
        </p:nvSpPr>
        <p:spPr bwMode="auto">
          <a:xfrm>
            <a:off x="2232025" y="5813425"/>
            <a:ext cx="1503363" cy="96838"/>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pic>
        <p:nvPicPr>
          <p:cNvPr id="37" name="Picture 21" descr="02880"/>
          <p:cNvPicPr>
            <a:picLocks noChangeAspect="1" noChangeArrowheads="1"/>
          </p:cNvPicPr>
          <p:nvPr/>
        </p:nvPicPr>
        <p:blipFill>
          <a:blip r:embed="rId9"/>
          <a:srcRect/>
          <a:stretch>
            <a:fillRect/>
          </a:stretch>
        </p:blipFill>
        <p:spPr bwMode="auto">
          <a:xfrm>
            <a:off x="5173663" y="5221288"/>
            <a:ext cx="1828800" cy="1139825"/>
          </a:xfrm>
          <a:prstGeom prst="rect">
            <a:avLst/>
          </a:prstGeom>
          <a:noFill/>
        </p:spPr>
      </p:pic>
      <p:graphicFrame>
        <p:nvGraphicFramePr>
          <p:cNvPr id="38" name="Object 23"/>
          <p:cNvGraphicFramePr>
            <a:graphicFrameLocks noChangeAspect="1"/>
          </p:cNvGraphicFramePr>
          <p:nvPr/>
        </p:nvGraphicFramePr>
        <p:xfrm>
          <a:off x="7497763" y="5027613"/>
          <a:ext cx="1277937" cy="511175"/>
        </p:xfrm>
        <a:graphic>
          <a:graphicData uri="http://schemas.openxmlformats.org/presentationml/2006/ole">
            <p:oleObj spid="_x0000_s205829" name="Image File" r:id="rId10" imgW="1269720" imgH="507960" progId="">
              <p:embed/>
            </p:oleObj>
          </a:graphicData>
        </a:graphic>
      </p:graphicFrame>
      <p:graphicFrame>
        <p:nvGraphicFramePr>
          <p:cNvPr id="39" name="Object 24"/>
          <p:cNvGraphicFramePr>
            <a:graphicFrameLocks noChangeAspect="1"/>
          </p:cNvGraphicFramePr>
          <p:nvPr/>
        </p:nvGraphicFramePr>
        <p:xfrm>
          <a:off x="7558088" y="5897563"/>
          <a:ext cx="336550" cy="709612"/>
        </p:xfrm>
        <a:graphic>
          <a:graphicData uri="http://schemas.openxmlformats.org/presentationml/2006/ole">
            <p:oleObj spid="_x0000_s205830" name="Image" r:id="rId11" imgW="467269" imgH="985327" progId="">
              <p:embed/>
            </p:oleObj>
          </a:graphicData>
        </a:graphic>
      </p:graphicFrame>
      <p:graphicFrame>
        <p:nvGraphicFramePr>
          <p:cNvPr id="40" name="Object 25"/>
          <p:cNvGraphicFramePr>
            <a:graphicFrameLocks noChangeAspect="1"/>
          </p:cNvGraphicFramePr>
          <p:nvPr/>
        </p:nvGraphicFramePr>
        <p:xfrm>
          <a:off x="8056563" y="5637213"/>
          <a:ext cx="612775" cy="617537"/>
        </p:xfrm>
        <a:graphic>
          <a:graphicData uri="http://schemas.openxmlformats.org/presentationml/2006/ole">
            <p:oleObj spid="_x0000_s205831" name="Image" r:id="rId12" imgW="1218962" imgH="1229120" progId="">
              <p:embed/>
            </p:oleObj>
          </a:graphicData>
        </a:graphic>
      </p:graphicFrame>
      <p:sp>
        <p:nvSpPr>
          <p:cNvPr id="41" name="Line 26"/>
          <p:cNvSpPr>
            <a:spLocks noChangeShapeType="1"/>
          </p:cNvSpPr>
          <p:nvPr/>
        </p:nvSpPr>
        <p:spPr bwMode="auto">
          <a:xfrm flipV="1">
            <a:off x="7046913" y="5411788"/>
            <a:ext cx="409575" cy="104775"/>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
        <p:nvSpPr>
          <p:cNvPr id="42" name="Line 27"/>
          <p:cNvSpPr>
            <a:spLocks noChangeShapeType="1"/>
          </p:cNvSpPr>
          <p:nvPr/>
        </p:nvSpPr>
        <p:spPr bwMode="auto">
          <a:xfrm>
            <a:off x="7085013" y="5946775"/>
            <a:ext cx="476250" cy="112713"/>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
        <p:nvSpPr>
          <p:cNvPr id="43" name="Line 28"/>
          <p:cNvSpPr>
            <a:spLocks noChangeShapeType="1"/>
          </p:cNvSpPr>
          <p:nvPr/>
        </p:nvSpPr>
        <p:spPr bwMode="auto">
          <a:xfrm>
            <a:off x="7077075" y="5710238"/>
            <a:ext cx="906463" cy="44450"/>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
        <p:nvSpPr>
          <p:cNvPr id="44" name="TextBox 43"/>
          <p:cNvSpPr txBox="1"/>
          <p:nvPr/>
        </p:nvSpPr>
        <p:spPr>
          <a:xfrm>
            <a:off x="894921" y="4572000"/>
            <a:ext cx="705279" cy="369332"/>
          </a:xfrm>
          <a:prstGeom prst="rect">
            <a:avLst/>
          </a:prstGeom>
          <a:noFill/>
        </p:spPr>
        <p:txBody>
          <a:bodyPr wrap="none" rtlCol="0">
            <a:spAutoFit/>
          </a:bodyPr>
          <a:lstStyle/>
          <a:p>
            <a:r>
              <a:rPr lang="en-US" dirty="0" smtClean="0"/>
              <a:t>office</a:t>
            </a:r>
            <a:endParaRPr lang="en-US" dirty="0"/>
          </a:p>
        </p:txBody>
      </p:sp>
      <p:sp>
        <p:nvSpPr>
          <p:cNvPr id="45" name="TextBox 44"/>
          <p:cNvSpPr txBox="1"/>
          <p:nvPr/>
        </p:nvSpPr>
        <p:spPr>
          <a:xfrm>
            <a:off x="5715000" y="4842947"/>
            <a:ext cx="736099" cy="369332"/>
          </a:xfrm>
          <a:prstGeom prst="rect">
            <a:avLst/>
          </a:prstGeom>
          <a:noFill/>
        </p:spPr>
        <p:txBody>
          <a:bodyPr wrap="none" rtlCol="0">
            <a:spAutoFit/>
          </a:bodyPr>
          <a:lstStyle/>
          <a:p>
            <a:r>
              <a:rPr lang="en-US" dirty="0" smtClean="0"/>
              <a:t>street</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38800" y="685800"/>
            <a:ext cx="3194050" cy="2152405"/>
          </a:xfrm>
          <a:prstGeom prst="rect">
            <a:avLst/>
          </a:prstGeom>
        </p:spPr>
      </p:pic>
      <p:sp>
        <p:nvSpPr>
          <p:cNvPr id="3" name="TextBox 2"/>
          <p:cNvSpPr txBox="1"/>
          <p:nvPr/>
        </p:nvSpPr>
        <p:spPr>
          <a:xfrm>
            <a:off x="400749" y="952788"/>
            <a:ext cx="3793426" cy="584776"/>
          </a:xfrm>
          <a:prstGeom prst="rect">
            <a:avLst/>
          </a:prstGeom>
          <a:noFill/>
        </p:spPr>
        <p:txBody>
          <a:bodyPr wrap="none" rtlCol="0">
            <a:spAutoFit/>
          </a:bodyPr>
          <a:lstStyle/>
          <a:p>
            <a:r>
              <a:rPr lang="en-US" sz="3200" dirty="0" err="1" smtClean="0"/>
              <a:t>p(O</a:t>
            </a:r>
            <a:r>
              <a:rPr lang="en-US" sz="3200" dirty="0" smtClean="0"/>
              <a:t> | I) </a:t>
            </a:r>
            <a:r>
              <a:rPr lang="en-US" sz="3200" dirty="0" smtClean="0">
                <a:latin typeface="Symbol"/>
              </a:rPr>
              <a:t>a</a:t>
            </a:r>
            <a:r>
              <a:rPr lang="en-US" sz="3200" dirty="0" err="1" smtClean="0"/>
              <a:t>p(I|O</a:t>
            </a:r>
            <a:r>
              <a:rPr lang="en-US" sz="3200" dirty="0" smtClean="0"/>
              <a:t>) </a:t>
            </a:r>
            <a:r>
              <a:rPr lang="en-US" sz="3200" dirty="0" err="1" smtClean="0"/>
              <a:t>p(O</a:t>
            </a:r>
            <a:r>
              <a:rPr lang="en-US" sz="3200" dirty="0" smtClean="0"/>
              <a:t>)</a:t>
            </a:r>
            <a:endParaRPr lang="en-US" sz="3200" dirty="0"/>
          </a:p>
        </p:txBody>
      </p:sp>
      <p:cxnSp>
        <p:nvCxnSpPr>
          <p:cNvPr id="5" name="Straight Arrow Connector 4"/>
          <p:cNvCxnSpPr/>
          <p:nvPr/>
        </p:nvCxnSpPr>
        <p:spPr>
          <a:xfrm rot="10800000" flipV="1">
            <a:off x="1537825" y="1537560"/>
            <a:ext cx="996525" cy="736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677349" y="1537564"/>
            <a:ext cx="914400" cy="73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0749" y="2273588"/>
            <a:ext cx="1451201" cy="369332"/>
          </a:xfrm>
          <a:prstGeom prst="rect">
            <a:avLst/>
          </a:prstGeom>
          <a:noFill/>
        </p:spPr>
        <p:txBody>
          <a:bodyPr wrap="none" rtlCol="0">
            <a:spAutoFit/>
          </a:bodyPr>
          <a:lstStyle/>
          <a:p>
            <a:r>
              <a:rPr lang="en-US" dirty="0" smtClean="0"/>
              <a:t>Object model</a:t>
            </a:r>
            <a:endParaRPr lang="en-US" dirty="0"/>
          </a:p>
        </p:txBody>
      </p:sp>
      <p:sp>
        <p:nvSpPr>
          <p:cNvPr id="10" name="TextBox 9"/>
          <p:cNvSpPr txBox="1"/>
          <p:nvPr/>
        </p:nvSpPr>
        <p:spPr>
          <a:xfrm>
            <a:off x="3733800" y="2273588"/>
            <a:ext cx="1560193" cy="369332"/>
          </a:xfrm>
          <a:prstGeom prst="rect">
            <a:avLst/>
          </a:prstGeom>
          <a:noFill/>
        </p:spPr>
        <p:txBody>
          <a:bodyPr wrap="none" rtlCol="0">
            <a:spAutoFit/>
          </a:bodyPr>
          <a:lstStyle/>
          <a:p>
            <a:r>
              <a:rPr lang="en-US" dirty="0" smtClean="0"/>
              <a:t>Context model</a:t>
            </a:r>
            <a:endParaRPr lang="en-US" dirty="0"/>
          </a:p>
        </p:txBody>
      </p:sp>
      <p:cxnSp>
        <p:nvCxnSpPr>
          <p:cNvPr id="11" name="Straight Arrow Connector 10"/>
          <p:cNvCxnSpPr/>
          <p:nvPr/>
        </p:nvCxnSpPr>
        <p:spPr>
          <a:xfrm rot="10800000" flipV="1">
            <a:off x="2133601" y="2642920"/>
            <a:ext cx="2060575" cy="58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953000" y="2642920"/>
            <a:ext cx="2209800" cy="73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37825" y="3226546"/>
            <a:ext cx="996524" cy="369332"/>
          </a:xfrm>
          <a:prstGeom prst="rect">
            <a:avLst/>
          </a:prstGeom>
          <a:noFill/>
        </p:spPr>
        <p:txBody>
          <a:bodyPr wrap="none" rtlCol="0">
            <a:spAutoFit/>
          </a:bodyPr>
          <a:lstStyle/>
          <a:p>
            <a:r>
              <a:rPr lang="en-US" dirty="0" smtClean="0"/>
              <a:t>Full joint</a:t>
            </a:r>
            <a:endParaRPr lang="en-US" dirty="0"/>
          </a:p>
        </p:txBody>
      </p:sp>
      <p:cxnSp>
        <p:nvCxnSpPr>
          <p:cNvPr id="17" name="Straight Arrow Connector 16"/>
          <p:cNvCxnSpPr/>
          <p:nvPr/>
        </p:nvCxnSpPr>
        <p:spPr>
          <a:xfrm rot="5400000">
            <a:off x="4280188" y="3035012"/>
            <a:ext cx="73602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023470" y="3378946"/>
            <a:ext cx="1386730" cy="369332"/>
          </a:xfrm>
          <a:prstGeom prst="rect">
            <a:avLst/>
          </a:prstGeom>
          <a:noFill/>
        </p:spPr>
        <p:txBody>
          <a:bodyPr wrap="none" rtlCol="0">
            <a:spAutoFit/>
          </a:bodyPr>
          <a:lstStyle/>
          <a:p>
            <a:r>
              <a:rPr lang="en-US" dirty="0" smtClean="0"/>
              <a:t>Scene model</a:t>
            </a:r>
            <a:endParaRPr lang="en-US" dirty="0"/>
          </a:p>
        </p:txBody>
      </p:sp>
      <p:sp>
        <p:nvSpPr>
          <p:cNvPr id="24" name="TextBox 23"/>
          <p:cNvSpPr txBox="1"/>
          <p:nvPr/>
        </p:nvSpPr>
        <p:spPr>
          <a:xfrm>
            <a:off x="7086600" y="3429000"/>
            <a:ext cx="1432378" cy="369332"/>
          </a:xfrm>
          <a:prstGeom prst="rect">
            <a:avLst/>
          </a:prstGeom>
          <a:noFill/>
        </p:spPr>
        <p:txBody>
          <a:bodyPr wrap="none" rtlCol="0">
            <a:spAutoFit/>
          </a:bodyPr>
          <a:lstStyle/>
          <a:p>
            <a:r>
              <a:rPr lang="en-US" b="1" dirty="0" smtClean="0"/>
              <a:t>Approx. joint</a:t>
            </a:r>
            <a:endParaRPr lang="en-US"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Rectangle 2"/>
          <p:cNvSpPr>
            <a:spLocks noGrp="1" noChangeArrowheads="1"/>
          </p:cNvSpPr>
          <p:nvPr>
            <p:ph type="title"/>
          </p:nvPr>
        </p:nvSpPr>
        <p:spPr>
          <a:xfrm>
            <a:off x="0" y="76200"/>
            <a:ext cx="9144000" cy="685800"/>
          </a:xfrm>
        </p:spPr>
        <p:txBody>
          <a:bodyPr>
            <a:normAutofit fontScale="90000"/>
          </a:bodyPr>
          <a:lstStyle/>
          <a:p>
            <a:r>
              <a:rPr lang="en-US"/>
              <a:t>Pixel labeling using MRFs</a:t>
            </a:r>
          </a:p>
        </p:txBody>
      </p:sp>
      <p:sp>
        <p:nvSpPr>
          <p:cNvPr id="1159171" name="Rectangle 3"/>
          <p:cNvSpPr>
            <a:spLocks noGrp="1" noChangeArrowheads="1"/>
          </p:cNvSpPr>
          <p:nvPr>
            <p:ph type="body" idx="1"/>
          </p:nvPr>
        </p:nvSpPr>
        <p:spPr>
          <a:xfrm>
            <a:off x="685800" y="979488"/>
            <a:ext cx="7772400" cy="4114800"/>
          </a:xfrm>
        </p:spPr>
        <p:txBody>
          <a:bodyPr/>
          <a:lstStyle/>
          <a:p>
            <a:pPr>
              <a:buFontTx/>
              <a:buNone/>
            </a:pPr>
            <a:r>
              <a:rPr lang="en-US" sz="2800"/>
              <a:t>Enforce consistency between neighboring labels, and between labels and pixels</a:t>
            </a:r>
          </a:p>
        </p:txBody>
      </p:sp>
      <p:pic>
        <p:nvPicPr>
          <p:cNvPr id="1159172" name="Picture 4"/>
          <p:cNvPicPr>
            <a:picLocks noChangeAspect="1" noChangeArrowheads="1"/>
          </p:cNvPicPr>
          <p:nvPr/>
        </p:nvPicPr>
        <p:blipFill>
          <a:blip r:embed="rId3"/>
          <a:srcRect/>
          <a:stretch>
            <a:fillRect/>
          </a:stretch>
        </p:blipFill>
        <p:spPr bwMode="auto">
          <a:xfrm>
            <a:off x="730250" y="2286000"/>
            <a:ext cx="3770313" cy="2913062"/>
          </a:xfrm>
          <a:prstGeom prst="rect">
            <a:avLst/>
          </a:prstGeom>
          <a:noFill/>
          <a:ln w="9525">
            <a:noFill/>
            <a:miter lim="800000"/>
            <a:headEnd/>
            <a:tailEnd/>
          </a:ln>
          <a:effectLst/>
        </p:spPr>
      </p:pic>
      <p:sp>
        <p:nvSpPr>
          <p:cNvPr id="1159173" name="Text Box 5"/>
          <p:cNvSpPr txBox="1">
            <a:spLocks noChangeArrowheads="1"/>
          </p:cNvSpPr>
          <p:nvPr/>
        </p:nvSpPr>
        <p:spPr bwMode="auto">
          <a:xfrm>
            <a:off x="3276600" y="6400800"/>
            <a:ext cx="5622925"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Carbonetto, de Freitas &amp; Barnard, ECCV’04</a:t>
            </a:r>
          </a:p>
        </p:txBody>
      </p:sp>
      <p:pic>
        <p:nvPicPr>
          <p:cNvPr id="1159175" name="Picture 7" descr="MRF2"/>
          <p:cNvPicPr>
            <a:picLocks noChangeAspect="1" noChangeArrowheads="1"/>
          </p:cNvPicPr>
          <p:nvPr/>
        </p:nvPicPr>
        <p:blipFill>
          <a:blip r:embed="rId4"/>
          <a:srcRect/>
          <a:stretch>
            <a:fillRect/>
          </a:stretch>
        </p:blipFill>
        <p:spPr bwMode="auto">
          <a:xfrm>
            <a:off x="5165725" y="2452687"/>
            <a:ext cx="3168650" cy="2341563"/>
          </a:xfrm>
          <a:prstGeom prst="rect">
            <a:avLst/>
          </a:prstGeom>
          <a:noFill/>
        </p:spPr>
      </p:pic>
      <p:sp>
        <p:nvSpPr>
          <p:cNvPr id="10" name="Rectangle 9"/>
          <p:cNvSpPr/>
          <p:nvPr/>
        </p:nvSpPr>
        <p:spPr>
          <a:xfrm>
            <a:off x="6400800" y="3048000"/>
            <a:ext cx="152400" cy="304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324600" y="2971800"/>
            <a:ext cx="372818" cy="369332"/>
          </a:xfrm>
          <a:prstGeom prst="rect">
            <a:avLst/>
          </a:prstGeom>
          <a:noFill/>
        </p:spPr>
        <p:txBody>
          <a:bodyPr wrap="none" rtlCol="0">
            <a:spAutoFit/>
          </a:bodyPr>
          <a:lstStyle/>
          <a:p>
            <a:r>
              <a:rPr lang="en-US" dirty="0" err="1" smtClean="0"/>
              <a:t>O</a:t>
            </a:r>
            <a:r>
              <a:rPr lang="en-US" baseline="-25000" dirty="0" err="1" smtClean="0"/>
              <a:t>i</a:t>
            </a:r>
            <a:endParaRPr lang="en-US" baseline="-25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r>
              <a:rPr lang="en-US"/>
              <a:t>Beyond nearest-neighbor grids</a:t>
            </a:r>
          </a:p>
        </p:txBody>
      </p:sp>
      <p:sp>
        <p:nvSpPr>
          <p:cNvPr id="1163267" name="Rectangle 3"/>
          <p:cNvSpPr>
            <a:spLocks noGrp="1" noChangeArrowheads="1"/>
          </p:cNvSpPr>
          <p:nvPr>
            <p:ph type="body" idx="1"/>
          </p:nvPr>
        </p:nvSpPr>
        <p:spPr>
          <a:xfrm>
            <a:off x="628650" y="1095375"/>
            <a:ext cx="8140700" cy="4114800"/>
          </a:xfrm>
        </p:spPr>
        <p:txBody>
          <a:bodyPr/>
          <a:lstStyle/>
          <a:p>
            <a:r>
              <a:rPr lang="en-US"/>
              <a:t>Most MRF/CRF models assume nearest-neighbor graph topology</a:t>
            </a:r>
          </a:p>
          <a:p>
            <a:r>
              <a:rPr lang="en-US"/>
              <a:t>This cannot capture long-distance correlations</a:t>
            </a:r>
          </a:p>
        </p:txBody>
      </p:sp>
      <p:pic>
        <p:nvPicPr>
          <p:cNvPr id="1163268" name="Picture 4"/>
          <p:cNvPicPr>
            <a:picLocks noChangeAspect="1" noChangeArrowheads="1"/>
          </p:cNvPicPr>
          <p:nvPr/>
        </p:nvPicPr>
        <p:blipFill>
          <a:blip r:embed="rId3"/>
          <a:srcRect/>
          <a:stretch>
            <a:fillRect/>
          </a:stretch>
        </p:blipFill>
        <p:spPr bwMode="auto">
          <a:xfrm>
            <a:off x="403225" y="3854450"/>
            <a:ext cx="2406650" cy="2354263"/>
          </a:xfrm>
          <a:prstGeom prst="rect">
            <a:avLst/>
          </a:prstGeom>
          <a:noFill/>
          <a:ln w="9525">
            <a:noFill/>
            <a:miter lim="800000"/>
            <a:headEnd/>
            <a:tailEnd/>
          </a:ln>
          <a:effectLst/>
        </p:spPr>
      </p:pic>
      <p:pic>
        <p:nvPicPr>
          <p:cNvPr id="1163269" name="Picture 5" descr="zemelFig1"/>
          <p:cNvPicPr>
            <a:picLocks noChangeAspect="1" noChangeArrowheads="1"/>
          </p:cNvPicPr>
          <p:nvPr/>
        </p:nvPicPr>
        <p:blipFill>
          <a:blip r:embed="rId4"/>
          <a:srcRect/>
          <a:stretch>
            <a:fillRect/>
          </a:stretch>
        </p:blipFill>
        <p:spPr bwMode="auto">
          <a:xfrm>
            <a:off x="3259138" y="3717925"/>
            <a:ext cx="5200650" cy="25019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4" name="Rectangle 2"/>
          <p:cNvSpPr>
            <a:spLocks noGrp="1" noChangeArrowheads="1"/>
          </p:cNvSpPr>
          <p:nvPr>
            <p:ph type="title"/>
          </p:nvPr>
        </p:nvSpPr>
        <p:spPr>
          <a:xfrm>
            <a:off x="0" y="41275"/>
            <a:ext cx="9144000" cy="747713"/>
          </a:xfrm>
        </p:spPr>
        <p:txBody>
          <a:bodyPr/>
          <a:lstStyle/>
          <a:p>
            <a:r>
              <a:rPr lang="en-US" sz="4000"/>
              <a:t>Object-Object Relationships</a:t>
            </a:r>
          </a:p>
        </p:txBody>
      </p:sp>
      <p:sp>
        <p:nvSpPr>
          <p:cNvPr id="1134595" name="Rectangle 3"/>
          <p:cNvSpPr>
            <a:spLocks noGrp="1" noChangeArrowheads="1"/>
          </p:cNvSpPr>
          <p:nvPr>
            <p:ph type="body" idx="1"/>
          </p:nvPr>
        </p:nvSpPr>
        <p:spPr>
          <a:xfrm>
            <a:off x="685800" y="1143000"/>
            <a:ext cx="7772400" cy="3681413"/>
          </a:xfrm>
        </p:spPr>
        <p:txBody>
          <a:bodyPr/>
          <a:lstStyle/>
          <a:p>
            <a:pPr>
              <a:buFontTx/>
              <a:buNone/>
            </a:pPr>
            <a:r>
              <a:rPr lang="en-US" sz="2400"/>
              <a:t>Use latent variables to induce long distance correlations between labels in a Conditional Random Field (CRF)</a:t>
            </a:r>
          </a:p>
          <a:p>
            <a:pPr>
              <a:buFontTx/>
              <a:buNone/>
            </a:pPr>
            <a:endParaRPr lang="en-US" sz="2400"/>
          </a:p>
        </p:txBody>
      </p:sp>
      <p:pic>
        <p:nvPicPr>
          <p:cNvPr id="1134596" name="Picture 4"/>
          <p:cNvPicPr>
            <a:picLocks noChangeAspect="1" noChangeArrowheads="1"/>
          </p:cNvPicPr>
          <p:nvPr/>
        </p:nvPicPr>
        <p:blipFill>
          <a:blip r:embed="rId3"/>
          <a:srcRect/>
          <a:stretch>
            <a:fillRect/>
          </a:stretch>
        </p:blipFill>
        <p:spPr bwMode="auto">
          <a:xfrm>
            <a:off x="382588" y="2544763"/>
            <a:ext cx="4694237" cy="2127250"/>
          </a:xfrm>
          <a:prstGeom prst="rect">
            <a:avLst/>
          </a:prstGeom>
          <a:noFill/>
          <a:ln w="9525">
            <a:noFill/>
            <a:miter lim="800000"/>
            <a:headEnd/>
            <a:tailEnd/>
          </a:ln>
          <a:effectLst/>
        </p:spPr>
      </p:pic>
      <p:pic>
        <p:nvPicPr>
          <p:cNvPr id="1134597" name="Picture 5"/>
          <p:cNvPicPr>
            <a:picLocks noChangeAspect="1" noChangeArrowheads="1"/>
          </p:cNvPicPr>
          <p:nvPr/>
        </p:nvPicPr>
        <p:blipFill>
          <a:blip r:embed="rId4"/>
          <a:srcRect/>
          <a:stretch>
            <a:fillRect/>
          </a:stretch>
        </p:blipFill>
        <p:spPr bwMode="auto">
          <a:xfrm>
            <a:off x="5367338" y="2692400"/>
            <a:ext cx="1771650" cy="1489075"/>
          </a:xfrm>
          <a:prstGeom prst="rect">
            <a:avLst/>
          </a:prstGeom>
          <a:noFill/>
          <a:ln w="9525">
            <a:noFill/>
            <a:miter lim="800000"/>
            <a:headEnd/>
            <a:tailEnd/>
          </a:ln>
          <a:effectLst/>
        </p:spPr>
      </p:pic>
      <p:pic>
        <p:nvPicPr>
          <p:cNvPr id="1134598" name="Picture 6"/>
          <p:cNvPicPr>
            <a:picLocks noChangeAspect="1" noChangeArrowheads="1"/>
          </p:cNvPicPr>
          <p:nvPr/>
        </p:nvPicPr>
        <p:blipFill>
          <a:blip r:embed="rId5"/>
          <a:srcRect/>
          <a:stretch>
            <a:fillRect/>
          </a:stretch>
        </p:blipFill>
        <p:spPr bwMode="auto">
          <a:xfrm>
            <a:off x="7164388" y="2738438"/>
            <a:ext cx="1666875" cy="1452562"/>
          </a:xfrm>
          <a:prstGeom prst="rect">
            <a:avLst/>
          </a:prstGeom>
          <a:noFill/>
          <a:ln w="9525">
            <a:noFill/>
            <a:miter lim="800000"/>
            <a:headEnd/>
            <a:tailEnd/>
          </a:ln>
          <a:effectLst/>
        </p:spPr>
      </p:pic>
      <p:sp>
        <p:nvSpPr>
          <p:cNvPr id="1134599" name="Rectangle 7"/>
          <p:cNvSpPr>
            <a:spLocks noChangeArrowheads="1"/>
          </p:cNvSpPr>
          <p:nvPr/>
        </p:nvSpPr>
        <p:spPr bwMode="auto">
          <a:xfrm>
            <a:off x="5334000" y="6345238"/>
            <a:ext cx="3810000" cy="512762"/>
          </a:xfrm>
          <a:prstGeom prst="rect">
            <a:avLst/>
          </a:prstGeom>
          <a:noFill/>
          <a:ln w="9525">
            <a:noFill/>
            <a:miter lim="800000"/>
            <a:headEnd/>
            <a:tailEnd/>
          </a:ln>
          <a:effectLst/>
        </p:spPr>
        <p:txBody>
          <a:bodyPr anchor="ctr">
            <a:prstTxWarp prst="textNoShape">
              <a:avLst/>
            </a:prstTxWarp>
          </a:bodyPr>
          <a:lstStyle/>
          <a:p>
            <a:pPr algn="ctr"/>
            <a:r>
              <a:rPr lang="en-US">
                <a:solidFill>
                  <a:schemeClr val="tx2"/>
                </a:solidFill>
              </a:rPr>
              <a:t>He, Zemel &amp; Carreira-Perpinan (04)</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Rectangle 2"/>
          <p:cNvSpPr>
            <a:spLocks noGrp="1" noChangeArrowheads="1"/>
          </p:cNvSpPr>
          <p:nvPr>
            <p:ph type="title"/>
          </p:nvPr>
        </p:nvSpPr>
        <p:spPr/>
        <p:txBody>
          <a:bodyPr/>
          <a:lstStyle/>
          <a:p>
            <a:r>
              <a:rPr lang="en-US">
                <a:solidFill>
                  <a:schemeClr val="tx1"/>
                </a:solidFill>
              </a:rPr>
              <a:t>Object-Object Relationships</a:t>
            </a:r>
          </a:p>
        </p:txBody>
      </p:sp>
      <p:grpSp>
        <p:nvGrpSpPr>
          <p:cNvPr id="2" name="Group 5"/>
          <p:cNvGrpSpPr>
            <a:grpSpLocks/>
          </p:cNvGrpSpPr>
          <p:nvPr/>
        </p:nvGrpSpPr>
        <p:grpSpPr bwMode="auto">
          <a:xfrm>
            <a:off x="1295400" y="1295400"/>
            <a:ext cx="6324600" cy="4870450"/>
            <a:chOff x="2854" y="1044"/>
            <a:chExt cx="2018" cy="1581"/>
          </a:xfrm>
        </p:grpSpPr>
        <p:pic>
          <p:nvPicPr>
            <p:cNvPr id="1138694" name="Picture 6" descr="resultsDRFQuad_111048"/>
            <p:cNvPicPr preferRelativeResize="0">
              <a:picLocks noChangeAspect="1" noChangeArrowheads="1"/>
            </p:cNvPicPr>
            <p:nvPr/>
          </p:nvPicPr>
          <p:blipFill>
            <a:blip r:embed="rId4"/>
            <a:srcRect/>
            <a:stretch>
              <a:fillRect/>
            </a:stretch>
          </p:blipFill>
          <p:spPr bwMode="auto">
            <a:xfrm>
              <a:off x="3888" y="1632"/>
              <a:ext cx="962" cy="645"/>
            </a:xfrm>
            <a:prstGeom prst="rect">
              <a:avLst/>
            </a:prstGeom>
            <a:noFill/>
          </p:spPr>
        </p:pic>
        <p:pic>
          <p:nvPicPr>
            <p:cNvPr id="1138695" name="Picture 7" descr="resultsMRF_111048"/>
            <p:cNvPicPr preferRelativeResize="0">
              <a:picLocks noChangeAspect="1" noChangeArrowheads="1"/>
            </p:cNvPicPr>
            <p:nvPr/>
          </p:nvPicPr>
          <p:blipFill>
            <a:blip r:embed="rId5"/>
            <a:srcRect/>
            <a:stretch>
              <a:fillRect/>
            </a:stretch>
          </p:blipFill>
          <p:spPr bwMode="auto">
            <a:xfrm>
              <a:off x="2854" y="1627"/>
              <a:ext cx="962" cy="645"/>
            </a:xfrm>
            <a:prstGeom prst="rect">
              <a:avLst/>
            </a:prstGeom>
            <a:noFill/>
          </p:spPr>
        </p:pic>
        <p:graphicFrame>
          <p:nvGraphicFramePr>
            <p:cNvPr id="1138696" name="Object 8"/>
            <p:cNvGraphicFramePr>
              <a:graphicFrameLocks noChangeAspect="1"/>
            </p:cNvGraphicFramePr>
            <p:nvPr/>
          </p:nvGraphicFramePr>
          <p:xfrm>
            <a:off x="3887" y="1044"/>
            <a:ext cx="962" cy="548"/>
          </p:xfrm>
          <a:graphic>
            <a:graphicData uri="http://schemas.openxmlformats.org/presentationml/2006/ole">
              <p:oleObj spid="_x0000_s58370" name="Photo Editor Photo" r:id="rId6" imgW="2076740" imgH="1181265" progId="">
                <p:embed/>
              </p:oleObj>
            </a:graphicData>
          </a:graphic>
        </p:graphicFrame>
        <p:graphicFrame>
          <p:nvGraphicFramePr>
            <p:cNvPr id="1138697" name="Object 9"/>
            <p:cNvGraphicFramePr>
              <a:graphicFrameLocks noChangeAspect="1"/>
            </p:cNvGraphicFramePr>
            <p:nvPr/>
          </p:nvGraphicFramePr>
          <p:xfrm>
            <a:off x="2859" y="1053"/>
            <a:ext cx="962" cy="548"/>
          </p:xfrm>
          <a:graphic>
            <a:graphicData uri="http://schemas.openxmlformats.org/presentationml/2006/ole">
              <p:oleObj spid="_x0000_s58371" name="Photo Editor Photo" r:id="rId7" imgW="2076740" imgH="1181265" progId="">
                <p:embed/>
              </p:oleObj>
            </a:graphicData>
          </a:graphic>
        </p:graphicFrame>
        <p:grpSp>
          <p:nvGrpSpPr>
            <p:cNvPr id="3" name="Group 10"/>
            <p:cNvGrpSpPr>
              <a:grpSpLocks/>
            </p:cNvGrpSpPr>
            <p:nvPr/>
          </p:nvGrpSpPr>
          <p:grpSpPr bwMode="auto">
            <a:xfrm>
              <a:off x="2854" y="2299"/>
              <a:ext cx="962" cy="326"/>
              <a:chOff x="893" y="3223"/>
              <a:chExt cx="1699" cy="608"/>
            </a:xfrm>
          </p:grpSpPr>
          <p:graphicFrame>
            <p:nvGraphicFramePr>
              <p:cNvPr id="1138699" name="Object 11"/>
              <p:cNvGraphicFramePr>
                <a:graphicFrameLocks noChangeAspect="1"/>
              </p:cNvGraphicFramePr>
              <p:nvPr/>
            </p:nvGraphicFramePr>
            <p:xfrm>
              <a:off x="1466" y="3223"/>
              <a:ext cx="558" cy="606"/>
            </p:xfrm>
            <a:graphic>
              <a:graphicData uri="http://schemas.openxmlformats.org/presentationml/2006/ole">
                <p:oleObj spid="_x0000_s58375" name="Photo Editor Photo" r:id="rId8" imgW="885949" imgH="961905" progId="">
                  <p:embed/>
                </p:oleObj>
              </a:graphicData>
            </a:graphic>
          </p:graphicFrame>
          <p:graphicFrame>
            <p:nvGraphicFramePr>
              <p:cNvPr id="1138700" name="Object 12"/>
              <p:cNvGraphicFramePr>
                <a:graphicFrameLocks noChangeAspect="1"/>
              </p:cNvGraphicFramePr>
              <p:nvPr/>
            </p:nvGraphicFramePr>
            <p:xfrm>
              <a:off x="893" y="3225"/>
              <a:ext cx="558" cy="606"/>
            </p:xfrm>
            <a:graphic>
              <a:graphicData uri="http://schemas.openxmlformats.org/presentationml/2006/ole">
                <p:oleObj spid="_x0000_s58376" name="Photo Editor Photo" r:id="rId9" imgW="885949" imgH="961905" progId="">
                  <p:embed/>
                </p:oleObj>
              </a:graphicData>
            </a:graphic>
          </p:graphicFrame>
          <p:graphicFrame>
            <p:nvGraphicFramePr>
              <p:cNvPr id="1138701" name="Object 13"/>
              <p:cNvGraphicFramePr>
                <a:graphicFrameLocks noChangeAspect="1"/>
              </p:cNvGraphicFramePr>
              <p:nvPr/>
            </p:nvGraphicFramePr>
            <p:xfrm>
              <a:off x="2034" y="3225"/>
              <a:ext cx="558" cy="606"/>
            </p:xfrm>
            <a:graphic>
              <a:graphicData uri="http://schemas.openxmlformats.org/presentationml/2006/ole">
                <p:oleObj spid="_x0000_s58377" name="Photo Editor Photo" r:id="rId10" imgW="885949" imgH="961905" progId="">
                  <p:embed/>
                </p:oleObj>
              </a:graphicData>
            </a:graphic>
          </p:graphicFrame>
        </p:grpSp>
        <p:grpSp>
          <p:nvGrpSpPr>
            <p:cNvPr id="4" name="Group 14"/>
            <p:cNvGrpSpPr>
              <a:grpSpLocks noChangeAspect="1"/>
            </p:cNvGrpSpPr>
            <p:nvPr/>
          </p:nvGrpSpPr>
          <p:grpSpPr bwMode="auto">
            <a:xfrm>
              <a:off x="3910" y="2347"/>
              <a:ext cx="962" cy="270"/>
              <a:chOff x="2666" y="3217"/>
              <a:chExt cx="1697" cy="612"/>
            </a:xfrm>
          </p:grpSpPr>
          <p:graphicFrame>
            <p:nvGraphicFramePr>
              <p:cNvPr id="1138703" name="Object 15"/>
              <p:cNvGraphicFramePr>
                <a:graphicFrameLocks noChangeAspect="1"/>
              </p:cNvGraphicFramePr>
              <p:nvPr/>
            </p:nvGraphicFramePr>
            <p:xfrm>
              <a:off x="3236" y="3222"/>
              <a:ext cx="558" cy="606"/>
            </p:xfrm>
            <a:graphic>
              <a:graphicData uri="http://schemas.openxmlformats.org/presentationml/2006/ole">
                <p:oleObj spid="_x0000_s58372" name="Photo Editor Photo" r:id="rId11" imgW="885949" imgH="961905" progId="">
                  <p:embed/>
                </p:oleObj>
              </a:graphicData>
            </a:graphic>
          </p:graphicFrame>
          <p:graphicFrame>
            <p:nvGraphicFramePr>
              <p:cNvPr id="1138704" name="Object 16"/>
              <p:cNvGraphicFramePr>
                <a:graphicFrameLocks noChangeAspect="1"/>
              </p:cNvGraphicFramePr>
              <p:nvPr/>
            </p:nvGraphicFramePr>
            <p:xfrm>
              <a:off x="3805" y="3217"/>
              <a:ext cx="558" cy="606"/>
            </p:xfrm>
            <a:graphic>
              <a:graphicData uri="http://schemas.openxmlformats.org/presentationml/2006/ole">
                <p:oleObj spid="_x0000_s58373" name="Photo Editor Photo" r:id="rId12" imgW="885949" imgH="961905" progId="">
                  <p:embed/>
                </p:oleObj>
              </a:graphicData>
            </a:graphic>
          </p:graphicFrame>
          <p:graphicFrame>
            <p:nvGraphicFramePr>
              <p:cNvPr id="1138705" name="Object 17"/>
              <p:cNvGraphicFramePr>
                <a:graphicFrameLocks noChangeAspect="1"/>
              </p:cNvGraphicFramePr>
              <p:nvPr/>
            </p:nvGraphicFramePr>
            <p:xfrm>
              <a:off x="2666" y="3223"/>
              <a:ext cx="558" cy="606"/>
            </p:xfrm>
            <a:graphic>
              <a:graphicData uri="http://schemas.openxmlformats.org/presentationml/2006/ole">
                <p:oleObj spid="_x0000_s58374" name="Photo Editor Photo" r:id="rId13" imgW="885949" imgH="961905" progId="">
                  <p:embed/>
                </p:oleObj>
              </a:graphicData>
            </a:graphic>
          </p:graphicFrame>
        </p:grpSp>
      </p:grpSp>
      <p:sp>
        <p:nvSpPr>
          <p:cNvPr id="1138706" name="Text Box 18"/>
          <p:cNvSpPr txBox="1">
            <a:spLocks noChangeArrowheads="1"/>
          </p:cNvSpPr>
          <p:nvPr/>
        </p:nvSpPr>
        <p:spPr bwMode="auto">
          <a:xfrm>
            <a:off x="2438400" y="6324600"/>
            <a:ext cx="38100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dirty="0"/>
              <a:t>[Kumar Hebert 2005]</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01794" name="Picture 2" descr="04-La_vache-small"/>
          <p:cNvPicPr>
            <a:picLocks noChangeAspect="1" noChangeArrowheads="1"/>
          </p:cNvPicPr>
          <p:nvPr/>
        </p:nvPicPr>
        <p:blipFill>
          <a:blip r:embed="rId4"/>
          <a:srcRect/>
          <a:stretch>
            <a:fillRect/>
          </a:stretch>
        </p:blipFill>
        <p:spPr bwMode="auto">
          <a:xfrm>
            <a:off x="7624763" y="1725613"/>
            <a:ext cx="746125" cy="746125"/>
          </a:xfrm>
          <a:prstGeom prst="rect">
            <a:avLst/>
          </a:prstGeom>
          <a:noFill/>
        </p:spPr>
      </p:pic>
      <p:sp>
        <p:nvSpPr>
          <p:cNvPr id="801795" name="Line 3"/>
          <p:cNvSpPr>
            <a:spLocks noChangeShapeType="1"/>
          </p:cNvSpPr>
          <p:nvPr/>
        </p:nvSpPr>
        <p:spPr bwMode="auto">
          <a:xfrm flipV="1">
            <a:off x="1806575" y="4330700"/>
            <a:ext cx="1588" cy="109538"/>
          </a:xfrm>
          <a:prstGeom prst="line">
            <a:avLst/>
          </a:prstGeom>
          <a:noFill/>
          <a:ln w="30163">
            <a:solidFill>
              <a:srgbClr val="000000"/>
            </a:solidFill>
            <a:round/>
            <a:headEnd/>
            <a:tailEnd/>
          </a:ln>
        </p:spPr>
        <p:txBody>
          <a:bodyPr>
            <a:prstTxWarp prst="textNoShape">
              <a:avLst/>
            </a:prstTxWarp>
          </a:bodyPr>
          <a:lstStyle/>
          <a:p>
            <a:endParaRPr lang="en-US"/>
          </a:p>
        </p:txBody>
      </p:sp>
      <p:sp>
        <p:nvSpPr>
          <p:cNvPr id="801796" name="Line 4"/>
          <p:cNvSpPr>
            <a:spLocks noChangeShapeType="1"/>
          </p:cNvSpPr>
          <p:nvPr/>
        </p:nvSpPr>
        <p:spPr bwMode="auto">
          <a:xfrm flipV="1">
            <a:off x="2227263" y="4322763"/>
            <a:ext cx="4762" cy="117475"/>
          </a:xfrm>
          <a:prstGeom prst="line">
            <a:avLst/>
          </a:prstGeom>
          <a:noFill/>
          <a:ln w="30163">
            <a:solidFill>
              <a:srgbClr val="000000"/>
            </a:solidFill>
            <a:round/>
            <a:headEnd/>
            <a:tailEnd/>
          </a:ln>
        </p:spPr>
        <p:txBody>
          <a:bodyPr>
            <a:prstTxWarp prst="textNoShape">
              <a:avLst/>
            </a:prstTxWarp>
          </a:bodyPr>
          <a:lstStyle/>
          <a:p>
            <a:endParaRPr lang="en-US"/>
          </a:p>
        </p:txBody>
      </p:sp>
      <p:sp>
        <p:nvSpPr>
          <p:cNvPr id="801797" name="Line 5"/>
          <p:cNvSpPr>
            <a:spLocks noChangeShapeType="1"/>
          </p:cNvSpPr>
          <p:nvPr/>
        </p:nvSpPr>
        <p:spPr bwMode="auto">
          <a:xfrm flipV="1">
            <a:off x="2652713" y="4322763"/>
            <a:ext cx="4762" cy="117475"/>
          </a:xfrm>
          <a:prstGeom prst="line">
            <a:avLst/>
          </a:prstGeom>
          <a:noFill/>
          <a:ln w="30163">
            <a:solidFill>
              <a:srgbClr val="000000"/>
            </a:solidFill>
            <a:round/>
            <a:headEnd/>
            <a:tailEnd/>
          </a:ln>
        </p:spPr>
        <p:txBody>
          <a:bodyPr>
            <a:prstTxWarp prst="textNoShape">
              <a:avLst/>
            </a:prstTxWarp>
          </a:bodyPr>
          <a:lstStyle/>
          <a:p>
            <a:endParaRPr lang="en-US"/>
          </a:p>
        </p:txBody>
      </p:sp>
      <p:sp>
        <p:nvSpPr>
          <p:cNvPr id="801798" name="Line 6"/>
          <p:cNvSpPr>
            <a:spLocks noChangeShapeType="1"/>
          </p:cNvSpPr>
          <p:nvPr/>
        </p:nvSpPr>
        <p:spPr bwMode="auto">
          <a:xfrm flipV="1">
            <a:off x="3078163" y="4330700"/>
            <a:ext cx="1587" cy="109538"/>
          </a:xfrm>
          <a:prstGeom prst="line">
            <a:avLst/>
          </a:prstGeom>
          <a:noFill/>
          <a:ln w="30163">
            <a:solidFill>
              <a:srgbClr val="000000"/>
            </a:solidFill>
            <a:round/>
            <a:headEnd/>
            <a:tailEnd/>
          </a:ln>
        </p:spPr>
        <p:txBody>
          <a:bodyPr>
            <a:prstTxWarp prst="textNoShape">
              <a:avLst/>
            </a:prstTxWarp>
          </a:bodyPr>
          <a:lstStyle/>
          <a:p>
            <a:endParaRPr lang="en-US"/>
          </a:p>
        </p:txBody>
      </p:sp>
      <p:pic>
        <p:nvPicPr>
          <p:cNvPr id="801799" name="Picture 7"/>
          <p:cNvPicPr>
            <a:picLocks noChangeAspect="1" noChangeArrowheads="1"/>
          </p:cNvPicPr>
          <p:nvPr/>
        </p:nvPicPr>
        <p:blipFill>
          <a:blip r:embed="rId5"/>
          <a:srcRect/>
          <a:stretch>
            <a:fillRect/>
          </a:stretch>
        </p:blipFill>
        <p:spPr bwMode="auto">
          <a:xfrm>
            <a:off x="579438" y="6073775"/>
            <a:ext cx="538162" cy="538163"/>
          </a:xfrm>
          <a:prstGeom prst="rect">
            <a:avLst/>
          </a:prstGeom>
          <a:noFill/>
          <a:ln w="9525">
            <a:noFill/>
            <a:miter lim="800000"/>
            <a:headEnd/>
            <a:tailEnd/>
          </a:ln>
        </p:spPr>
      </p:pic>
      <p:pic>
        <p:nvPicPr>
          <p:cNvPr id="801800" name="Picture 8"/>
          <p:cNvPicPr>
            <a:picLocks noChangeAspect="1" noChangeArrowheads="1"/>
          </p:cNvPicPr>
          <p:nvPr/>
        </p:nvPicPr>
        <p:blipFill>
          <a:blip r:embed="rId6"/>
          <a:srcRect/>
          <a:stretch>
            <a:fillRect/>
          </a:stretch>
        </p:blipFill>
        <p:spPr bwMode="auto">
          <a:xfrm>
            <a:off x="1108075" y="1728788"/>
            <a:ext cx="538163" cy="538162"/>
          </a:xfrm>
          <a:prstGeom prst="rect">
            <a:avLst/>
          </a:prstGeom>
          <a:noFill/>
          <a:ln w="9525">
            <a:noFill/>
            <a:miter lim="800000"/>
            <a:headEnd/>
            <a:tailEnd/>
          </a:ln>
        </p:spPr>
      </p:pic>
      <p:pic>
        <p:nvPicPr>
          <p:cNvPr id="801801" name="Picture 9"/>
          <p:cNvPicPr>
            <a:picLocks noChangeAspect="1" noChangeArrowheads="1"/>
          </p:cNvPicPr>
          <p:nvPr/>
        </p:nvPicPr>
        <p:blipFill>
          <a:blip r:embed="rId7"/>
          <a:srcRect/>
          <a:stretch>
            <a:fillRect/>
          </a:stretch>
        </p:blipFill>
        <p:spPr bwMode="auto">
          <a:xfrm>
            <a:off x="6038850" y="4448175"/>
            <a:ext cx="506413" cy="676275"/>
          </a:xfrm>
          <a:prstGeom prst="rect">
            <a:avLst/>
          </a:prstGeom>
          <a:noFill/>
          <a:ln w="9525">
            <a:noFill/>
            <a:miter lim="800000"/>
            <a:headEnd/>
            <a:tailEnd/>
          </a:ln>
        </p:spPr>
      </p:pic>
      <p:pic>
        <p:nvPicPr>
          <p:cNvPr id="801802" name="Picture 10"/>
          <p:cNvPicPr>
            <a:picLocks noChangeAspect="1" noChangeArrowheads="1"/>
          </p:cNvPicPr>
          <p:nvPr/>
        </p:nvPicPr>
        <p:blipFill>
          <a:blip r:embed="rId8"/>
          <a:srcRect/>
          <a:stretch>
            <a:fillRect/>
          </a:stretch>
        </p:blipFill>
        <p:spPr bwMode="auto">
          <a:xfrm>
            <a:off x="1762125" y="4903788"/>
            <a:ext cx="539750" cy="538162"/>
          </a:xfrm>
          <a:prstGeom prst="rect">
            <a:avLst/>
          </a:prstGeom>
          <a:noFill/>
          <a:ln w="9525">
            <a:noFill/>
            <a:miter lim="800000"/>
            <a:headEnd/>
            <a:tailEnd/>
          </a:ln>
        </p:spPr>
      </p:pic>
      <p:pic>
        <p:nvPicPr>
          <p:cNvPr id="801803" name="Picture 11"/>
          <p:cNvPicPr>
            <a:picLocks noChangeAspect="1" noChangeArrowheads="1"/>
          </p:cNvPicPr>
          <p:nvPr/>
        </p:nvPicPr>
        <p:blipFill>
          <a:blip r:embed="rId9"/>
          <a:srcRect/>
          <a:stretch>
            <a:fillRect/>
          </a:stretch>
        </p:blipFill>
        <p:spPr bwMode="auto">
          <a:xfrm>
            <a:off x="1438275" y="6129338"/>
            <a:ext cx="538163" cy="538162"/>
          </a:xfrm>
          <a:prstGeom prst="rect">
            <a:avLst/>
          </a:prstGeom>
          <a:noFill/>
          <a:ln w="9525">
            <a:noFill/>
            <a:miter lim="800000"/>
            <a:headEnd/>
            <a:tailEnd/>
          </a:ln>
        </p:spPr>
      </p:pic>
      <p:pic>
        <p:nvPicPr>
          <p:cNvPr id="801804" name="Picture 12"/>
          <p:cNvPicPr>
            <a:picLocks noChangeAspect="1" noChangeArrowheads="1"/>
          </p:cNvPicPr>
          <p:nvPr/>
        </p:nvPicPr>
        <p:blipFill>
          <a:blip r:embed="rId10"/>
          <a:srcRect/>
          <a:stretch>
            <a:fillRect/>
          </a:stretch>
        </p:blipFill>
        <p:spPr bwMode="auto">
          <a:xfrm>
            <a:off x="3492500" y="1905000"/>
            <a:ext cx="539750" cy="538163"/>
          </a:xfrm>
          <a:prstGeom prst="rect">
            <a:avLst/>
          </a:prstGeom>
          <a:noFill/>
          <a:ln w="9525">
            <a:noFill/>
            <a:miter lim="800000"/>
            <a:headEnd/>
            <a:tailEnd/>
          </a:ln>
        </p:spPr>
      </p:pic>
      <p:pic>
        <p:nvPicPr>
          <p:cNvPr id="801805" name="Picture 13"/>
          <p:cNvPicPr>
            <a:picLocks noChangeAspect="1" noChangeArrowheads="1"/>
          </p:cNvPicPr>
          <p:nvPr/>
        </p:nvPicPr>
        <p:blipFill>
          <a:blip r:embed="rId11"/>
          <a:srcRect/>
          <a:stretch>
            <a:fillRect/>
          </a:stretch>
        </p:blipFill>
        <p:spPr bwMode="auto">
          <a:xfrm>
            <a:off x="6705600" y="4600575"/>
            <a:ext cx="542925" cy="538163"/>
          </a:xfrm>
          <a:prstGeom prst="rect">
            <a:avLst/>
          </a:prstGeom>
          <a:noFill/>
          <a:ln w="9525">
            <a:noFill/>
            <a:miter lim="800000"/>
            <a:headEnd/>
            <a:tailEnd/>
          </a:ln>
        </p:spPr>
      </p:pic>
      <p:pic>
        <p:nvPicPr>
          <p:cNvPr id="801806" name="Picture 14"/>
          <p:cNvPicPr>
            <a:picLocks noChangeAspect="1" noChangeArrowheads="1"/>
          </p:cNvPicPr>
          <p:nvPr/>
        </p:nvPicPr>
        <p:blipFill>
          <a:blip r:embed="rId12"/>
          <a:srcRect/>
          <a:stretch>
            <a:fillRect/>
          </a:stretch>
        </p:blipFill>
        <p:spPr bwMode="auto">
          <a:xfrm>
            <a:off x="1997075" y="2141538"/>
            <a:ext cx="539750" cy="538162"/>
          </a:xfrm>
          <a:prstGeom prst="rect">
            <a:avLst/>
          </a:prstGeom>
          <a:noFill/>
          <a:ln w="9525">
            <a:noFill/>
            <a:miter lim="800000"/>
            <a:headEnd/>
            <a:tailEnd/>
          </a:ln>
        </p:spPr>
      </p:pic>
      <p:pic>
        <p:nvPicPr>
          <p:cNvPr id="801807" name="Picture 15"/>
          <p:cNvPicPr>
            <a:picLocks noChangeAspect="1" noChangeArrowheads="1"/>
          </p:cNvPicPr>
          <p:nvPr/>
        </p:nvPicPr>
        <p:blipFill>
          <a:blip r:embed="rId13"/>
          <a:srcRect/>
          <a:stretch>
            <a:fillRect/>
          </a:stretch>
        </p:blipFill>
        <p:spPr bwMode="auto">
          <a:xfrm>
            <a:off x="657225" y="4114800"/>
            <a:ext cx="538163" cy="538163"/>
          </a:xfrm>
          <a:prstGeom prst="rect">
            <a:avLst/>
          </a:prstGeom>
          <a:noFill/>
          <a:ln w="9525">
            <a:noFill/>
            <a:miter lim="800000"/>
            <a:headEnd/>
            <a:tailEnd/>
          </a:ln>
        </p:spPr>
      </p:pic>
      <p:pic>
        <p:nvPicPr>
          <p:cNvPr id="801808" name="Picture 16"/>
          <p:cNvPicPr>
            <a:picLocks noChangeAspect="1" noChangeArrowheads="1"/>
          </p:cNvPicPr>
          <p:nvPr/>
        </p:nvPicPr>
        <p:blipFill>
          <a:blip r:embed="rId14"/>
          <a:srcRect/>
          <a:stretch>
            <a:fillRect/>
          </a:stretch>
        </p:blipFill>
        <p:spPr bwMode="auto">
          <a:xfrm>
            <a:off x="2219325" y="5478463"/>
            <a:ext cx="538163" cy="538162"/>
          </a:xfrm>
          <a:prstGeom prst="rect">
            <a:avLst/>
          </a:prstGeom>
          <a:noFill/>
          <a:ln w="9525">
            <a:noFill/>
            <a:miter lim="800000"/>
            <a:headEnd/>
            <a:tailEnd/>
          </a:ln>
        </p:spPr>
      </p:pic>
      <p:pic>
        <p:nvPicPr>
          <p:cNvPr id="801809" name="Picture 17"/>
          <p:cNvPicPr>
            <a:picLocks noChangeAspect="1" noChangeArrowheads="1"/>
          </p:cNvPicPr>
          <p:nvPr/>
        </p:nvPicPr>
        <p:blipFill>
          <a:blip r:embed="rId15"/>
          <a:srcRect/>
          <a:stretch>
            <a:fillRect/>
          </a:stretch>
        </p:blipFill>
        <p:spPr bwMode="auto">
          <a:xfrm>
            <a:off x="1141413" y="4875213"/>
            <a:ext cx="538162" cy="538162"/>
          </a:xfrm>
          <a:prstGeom prst="rect">
            <a:avLst/>
          </a:prstGeom>
          <a:noFill/>
          <a:ln w="9525">
            <a:noFill/>
            <a:miter lim="800000"/>
            <a:headEnd/>
            <a:tailEnd/>
          </a:ln>
        </p:spPr>
      </p:pic>
      <p:pic>
        <p:nvPicPr>
          <p:cNvPr id="801810" name="Picture 18" descr="singe_bush_singe1"/>
          <p:cNvPicPr>
            <a:picLocks noChangeAspect="1" noChangeArrowheads="1"/>
          </p:cNvPicPr>
          <p:nvPr/>
        </p:nvPicPr>
        <p:blipFill>
          <a:blip r:embed="rId16"/>
          <a:srcRect/>
          <a:stretch>
            <a:fillRect/>
          </a:stretch>
        </p:blipFill>
        <p:spPr bwMode="auto">
          <a:xfrm>
            <a:off x="6538913" y="1930400"/>
            <a:ext cx="808037" cy="919163"/>
          </a:xfrm>
          <a:prstGeom prst="rect">
            <a:avLst/>
          </a:prstGeom>
          <a:noFill/>
        </p:spPr>
      </p:pic>
      <p:graphicFrame>
        <p:nvGraphicFramePr>
          <p:cNvPr id="801811" name="Object 19"/>
          <p:cNvGraphicFramePr>
            <a:graphicFrameLocks noChangeAspect="1"/>
          </p:cNvGraphicFramePr>
          <p:nvPr/>
        </p:nvGraphicFramePr>
        <p:xfrm>
          <a:off x="1192213" y="5568950"/>
          <a:ext cx="850900" cy="390525"/>
        </p:xfrm>
        <a:graphic>
          <a:graphicData uri="http://schemas.openxmlformats.org/presentationml/2006/ole">
            <p:oleObj spid="_x0000_s186370" name="Image File" r:id="rId17" imgW="2031840" imgH="1523880" progId="">
              <p:embed/>
            </p:oleObj>
          </a:graphicData>
        </a:graphic>
      </p:graphicFrame>
      <p:graphicFrame>
        <p:nvGraphicFramePr>
          <p:cNvPr id="801812" name="Object 20"/>
          <p:cNvGraphicFramePr>
            <a:graphicFrameLocks noChangeAspect="1"/>
          </p:cNvGraphicFramePr>
          <p:nvPr/>
        </p:nvGraphicFramePr>
        <p:xfrm>
          <a:off x="2800350" y="5614988"/>
          <a:ext cx="714375" cy="1147762"/>
        </p:xfrm>
        <a:graphic>
          <a:graphicData uri="http://schemas.openxmlformats.org/presentationml/2006/ole">
            <p:oleObj spid="_x0000_s186371" name="Image File" r:id="rId18" imgW="2031840" imgH="1523880" progId="">
              <p:embed/>
            </p:oleObj>
          </a:graphicData>
        </a:graphic>
      </p:graphicFrame>
      <p:graphicFrame>
        <p:nvGraphicFramePr>
          <p:cNvPr id="801813" name="Object 21"/>
          <p:cNvGraphicFramePr>
            <a:graphicFrameLocks noChangeAspect="1"/>
          </p:cNvGraphicFramePr>
          <p:nvPr/>
        </p:nvGraphicFramePr>
        <p:xfrm>
          <a:off x="496888" y="1095375"/>
          <a:ext cx="352425" cy="795338"/>
        </p:xfrm>
        <a:graphic>
          <a:graphicData uri="http://schemas.openxmlformats.org/presentationml/2006/ole">
            <p:oleObj spid="_x0000_s186372" name="Image File" r:id="rId19" imgW="406080" imgH="812520" progId="">
              <p:embed/>
            </p:oleObj>
          </a:graphicData>
        </a:graphic>
      </p:graphicFrame>
      <p:graphicFrame>
        <p:nvGraphicFramePr>
          <p:cNvPr id="801814" name="Object 22"/>
          <p:cNvGraphicFramePr>
            <a:graphicFrameLocks noChangeAspect="1"/>
          </p:cNvGraphicFramePr>
          <p:nvPr/>
        </p:nvGraphicFramePr>
        <p:xfrm>
          <a:off x="2327275" y="2754313"/>
          <a:ext cx="892175" cy="357187"/>
        </p:xfrm>
        <a:graphic>
          <a:graphicData uri="http://schemas.openxmlformats.org/presentationml/2006/ole">
            <p:oleObj spid="_x0000_s186373" name="Image File" r:id="rId20" imgW="1269720" imgH="507960" progId="">
              <p:embed/>
            </p:oleObj>
          </a:graphicData>
        </a:graphic>
      </p:graphicFrame>
      <p:graphicFrame>
        <p:nvGraphicFramePr>
          <p:cNvPr id="801815" name="Object 23"/>
          <p:cNvGraphicFramePr>
            <a:graphicFrameLocks noChangeAspect="1"/>
          </p:cNvGraphicFramePr>
          <p:nvPr/>
        </p:nvGraphicFramePr>
        <p:xfrm>
          <a:off x="2805113" y="1731963"/>
          <a:ext cx="398462" cy="841375"/>
        </p:xfrm>
        <a:graphic>
          <a:graphicData uri="http://schemas.openxmlformats.org/presentationml/2006/ole">
            <p:oleObj spid="_x0000_s186374" name="Image" r:id="rId21" imgW="467269" imgH="985327" progId="">
              <p:embed/>
            </p:oleObj>
          </a:graphicData>
        </a:graphic>
      </p:graphicFrame>
      <p:graphicFrame>
        <p:nvGraphicFramePr>
          <p:cNvPr id="801816" name="Object 24"/>
          <p:cNvGraphicFramePr>
            <a:graphicFrameLocks noChangeAspect="1"/>
          </p:cNvGraphicFramePr>
          <p:nvPr/>
        </p:nvGraphicFramePr>
        <p:xfrm>
          <a:off x="2097088" y="6264275"/>
          <a:ext cx="515937" cy="403225"/>
        </p:xfrm>
        <a:graphic>
          <a:graphicData uri="http://schemas.openxmlformats.org/presentationml/2006/ole">
            <p:oleObj spid="_x0000_s186375" name="Image" r:id="rId22" imgW="1630361" imgH="1274831" progId="">
              <p:embed/>
            </p:oleObj>
          </a:graphicData>
        </a:graphic>
      </p:graphicFrame>
      <p:graphicFrame>
        <p:nvGraphicFramePr>
          <p:cNvPr id="801817" name="Object 25"/>
          <p:cNvGraphicFramePr>
            <a:graphicFrameLocks noChangeAspect="1"/>
          </p:cNvGraphicFramePr>
          <p:nvPr/>
        </p:nvGraphicFramePr>
        <p:xfrm>
          <a:off x="2886075" y="930275"/>
          <a:ext cx="557213" cy="560388"/>
        </p:xfrm>
        <a:graphic>
          <a:graphicData uri="http://schemas.openxmlformats.org/presentationml/2006/ole">
            <p:oleObj spid="_x0000_s186376" name="Image" r:id="rId23" imgW="1218962" imgH="1229120" progId="">
              <p:embed/>
            </p:oleObj>
          </a:graphicData>
        </a:graphic>
      </p:graphicFrame>
      <p:pic>
        <p:nvPicPr>
          <p:cNvPr id="801818" name="Picture 26" descr="Animales_076"/>
          <p:cNvPicPr>
            <a:picLocks noChangeAspect="1" noChangeArrowheads="1"/>
          </p:cNvPicPr>
          <p:nvPr/>
        </p:nvPicPr>
        <p:blipFill>
          <a:blip r:embed="rId24"/>
          <a:srcRect/>
          <a:stretch>
            <a:fillRect/>
          </a:stretch>
        </p:blipFill>
        <p:spPr bwMode="auto">
          <a:xfrm>
            <a:off x="5048250" y="727075"/>
            <a:ext cx="1131888" cy="809625"/>
          </a:xfrm>
          <a:prstGeom prst="rect">
            <a:avLst/>
          </a:prstGeom>
          <a:noFill/>
        </p:spPr>
      </p:pic>
      <p:pic>
        <p:nvPicPr>
          <p:cNvPr id="801819" name="Picture 27" descr="bike_176"/>
          <p:cNvPicPr>
            <a:picLocks noChangeAspect="1" noChangeArrowheads="1"/>
          </p:cNvPicPr>
          <p:nvPr/>
        </p:nvPicPr>
        <p:blipFill>
          <a:blip r:embed="rId25"/>
          <a:srcRect/>
          <a:stretch>
            <a:fillRect/>
          </a:stretch>
        </p:blipFill>
        <p:spPr bwMode="auto">
          <a:xfrm>
            <a:off x="901700" y="2386013"/>
            <a:ext cx="985838" cy="739775"/>
          </a:xfrm>
          <a:prstGeom prst="rect">
            <a:avLst/>
          </a:prstGeom>
          <a:noFill/>
        </p:spPr>
      </p:pic>
      <p:pic>
        <p:nvPicPr>
          <p:cNvPr id="801820" name="Picture 28" descr="COUGAR3"/>
          <p:cNvPicPr>
            <a:picLocks noChangeAspect="1" noChangeArrowheads="1"/>
          </p:cNvPicPr>
          <p:nvPr/>
        </p:nvPicPr>
        <p:blipFill>
          <a:blip r:embed="rId26"/>
          <a:srcRect/>
          <a:stretch>
            <a:fillRect/>
          </a:stretch>
        </p:blipFill>
        <p:spPr bwMode="auto">
          <a:xfrm>
            <a:off x="7381875" y="2708275"/>
            <a:ext cx="760413" cy="760413"/>
          </a:xfrm>
          <a:prstGeom prst="rect">
            <a:avLst/>
          </a:prstGeom>
          <a:noFill/>
        </p:spPr>
      </p:pic>
      <p:pic>
        <p:nvPicPr>
          <p:cNvPr id="801821" name="Picture 29" descr="2222"/>
          <p:cNvPicPr>
            <a:picLocks noChangeAspect="1" noChangeArrowheads="1"/>
          </p:cNvPicPr>
          <p:nvPr/>
        </p:nvPicPr>
        <p:blipFill>
          <a:blip r:embed="rId27"/>
          <a:srcRect/>
          <a:stretch>
            <a:fillRect/>
          </a:stretch>
        </p:blipFill>
        <p:spPr bwMode="auto">
          <a:xfrm>
            <a:off x="7889875" y="766763"/>
            <a:ext cx="558800" cy="784225"/>
          </a:xfrm>
          <a:prstGeom prst="rect">
            <a:avLst/>
          </a:prstGeom>
          <a:noFill/>
        </p:spPr>
      </p:pic>
      <p:pic>
        <p:nvPicPr>
          <p:cNvPr id="801822" name="Picture 30" descr="image_0027"/>
          <p:cNvPicPr>
            <a:picLocks noChangeAspect="1" noChangeArrowheads="1"/>
          </p:cNvPicPr>
          <p:nvPr/>
        </p:nvPicPr>
        <p:blipFill>
          <a:blip r:embed="rId28"/>
          <a:srcRect l="9550" r="8177"/>
          <a:stretch>
            <a:fillRect/>
          </a:stretch>
        </p:blipFill>
        <p:spPr bwMode="auto">
          <a:xfrm>
            <a:off x="0" y="2111375"/>
            <a:ext cx="835025" cy="654050"/>
          </a:xfrm>
          <a:prstGeom prst="rect">
            <a:avLst/>
          </a:prstGeom>
          <a:noFill/>
        </p:spPr>
      </p:pic>
      <p:pic>
        <p:nvPicPr>
          <p:cNvPr id="801823" name="Picture 31" descr="Elefante-fango"/>
          <p:cNvPicPr>
            <a:picLocks noChangeAspect="1" noChangeArrowheads="1"/>
          </p:cNvPicPr>
          <p:nvPr/>
        </p:nvPicPr>
        <p:blipFill>
          <a:blip r:embed="rId29"/>
          <a:srcRect/>
          <a:stretch>
            <a:fillRect/>
          </a:stretch>
        </p:blipFill>
        <p:spPr bwMode="auto">
          <a:xfrm>
            <a:off x="6604000" y="1077913"/>
            <a:ext cx="977900" cy="671512"/>
          </a:xfrm>
          <a:prstGeom prst="rect">
            <a:avLst/>
          </a:prstGeom>
          <a:noFill/>
        </p:spPr>
      </p:pic>
      <p:pic>
        <p:nvPicPr>
          <p:cNvPr id="801824" name="Picture 32" descr="8a55551"/>
          <p:cNvPicPr>
            <a:picLocks noChangeAspect="1" noChangeArrowheads="1"/>
          </p:cNvPicPr>
          <p:nvPr/>
        </p:nvPicPr>
        <p:blipFill>
          <a:blip r:embed="rId30"/>
          <a:srcRect/>
          <a:stretch>
            <a:fillRect/>
          </a:stretch>
        </p:blipFill>
        <p:spPr bwMode="auto">
          <a:xfrm>
            <a:off x="5397500" y="1619250"/>
            <a:ext cx="1073150" cy="804863"/>
          </a:xfrm>
          <a:prstGeom prst="rect">
            <a:avLst/>
          </a:prstGeom>
          <a:noFill/>
        </p:spPr>
      </p:pic>
      <p:pic>
        <p:nvPicPr>
          <p:cNvPr id="801825" name="Picture 33"/>
          <p:cNvPicPr>
            <a:picLocks noChangeAspect="1" noChangeArrowheads="1"/>
          </p:cNvPicPr>
          <p:nvPr/>
        </p:nvPicPr>
        <p:blipFill>
          <a:blip r:embed="rId31"/>
          <a:srcRect/>
          <a:stretch>
            <a:fillRect/>
          </a:stretch>
        </p:blipFill>
        <p:spPr bwMode="auto">
          <a:xfrm>
            <a:off x="1809750" y="1198563"/>
            <a:ext cx="904875" cy="609600"/>
          </a:xfrm>
          <a:prstGeom prst="rect">
            <a:avLst/>
          </a:prstGeom>
          <a:noFill/>
          <a:ln w="9525">
            <a:noFill/>
            <a:miter lim="800000"/>
            <a:headEnd/>
            <a:tailEnd/>
          </a:ln>
          <a:effectLst/>
        </p:spPr>
      </p:pic>
      <p:pic>
        <p:nvPicPr>
          <p:cNvPr id="801826" name="Picture 34"/>
          <p:cNvPicPr>
            <a:picLocks noChangeAspect="1" noChangeArrowheads="1"/>
          </p:cNvPicPr>
          <p:nvPr/>
        </p:nvPicPr>
        <p:blipFill>
          <a:blip r:embed="rId32"/>
          <a:srcRect r="51865"/>
          <a:stretch>
            <a:fillRect/>
          </a:stretch>
        </p:blipFill>
        <p:spPr bwMode="auto">
          <a:xfrm>
            <a:off x="612775" y="5211763"/>
            <a:ext cx="365125" cy="628650"/>
          </a:xfrm>
          <a:prstGeom prst="rect">
            <a:avLst/>
          </a:prstGeom>
          <a:noFill/>
          <a:ln w="9525">
            <a:noFill/>
            <a:miter lim="800000"/>
            <a:headEnd/>
            <a:tailEnd/>
          </a:ln>
          <a:effectLst/>
        </p:spPr>
      </p:pic>
      <p:pic>
        <p:nvPicPr>
          <p:cNvPr id="801827" name="Picture 35"/>
          <p:cNvPicPr>
            <a:picLocks noChangeAspect="1" noChangeArrowheads="1"/>
          </p:cNvPicPr>
          <p:nvPr/>
        </p:nvPicPr>
        <p:blipFill>
          <a:blip r:embed="rId33"/>
          <a:srcRect r="49371"/>
          <a:stretch>
            <a:fillRect/>
          </a:stretch>
        </p:blipFill>
        <p:spPr bwMode="auto">
          <a:xfrm>
            <a:off x="5851525" y="5303838"/>
            <a:ext cx="355600" cy="833437"/>
          </a:xfrm>
          <a:prstGeom prst="rect">
            <a:avLst/>
          </a:prstGeom>
          <a:noFill/>
          <a:ln w="9525">
            <a:noFill/>
            <a:miter lim="800000"/>
            <a:headEnd/>
            <a:tailEnd/>
          </a:ln>
          <a:effectLst/>
        </p:spPr>
      </p:pic>
      <p:pic>
        <p:nvPicPr>
          <p:cNvPr id="801828" name="Picture 36"/>
          <p:cNvPicPr>
            <a:picLocks noChangeAspect="1" noChangeArrowheads="1"/>
          </p:cNvPicPr>
          <p:nvPr/>
        </p:nvPicPr>
        <p:blipFill>
          <a:blip r:embed="rId34"/>
          <a:srcRect r="49702"/>
          <a:stretch>
            <a:fillRect/>
          </a:stretch>
        </p:blipFill>
        <p:spPr bwMode="auto">
          <a:xfrm>
            <a:off x="7751763" y="5197475"/>
            <a:ext cx="268287" cy="1200150"/>
          </a:xfrm>
          <a:prstGeom prst="rect">
            <a:avLst/>
          </a:prstGeom>
          <a:noFill/>
          <a:ln w="9525">
            <a:noFill/>
            <a:miter lim="800000"/>
            <a:headEnd/>
            <a:tailEnd/>
          </a:ln>
          <a:effectLst/>
        </p:spPr>
      </p:pic>
      <p:pic>
        <p:nvPicPr>
          <p:cNvPr id="801829" name="Picture 37"/>
          <p:cNvPicPr>
            <a:picLocks noChangeAspect="1" noChangeArrowheads="1"/>
          </p:cNvPicPr>
          <p:nvPr/>
        </p:nvPicPr>
        <p:blipFill>
          <a:blip r:embed="rId35"/>
          <a:srcRect r="49214"/>
          <a:stretch>
            <a:fillRect/>
          </a:stretch>
        </p:blipFill>
        <p:spPr bwMode="auto">
          <a:xfrm>
            <a:off x="7137400" y="5232400"/>
            <a:ext cx="420688" cy="984250"/>
          </a:xfrm>
          <a:prstGeom prst="rect">
            <a:avLst/>
          </a:prstGeom>
          <a:noFill/>
          <a:ln w="9525">
            <a:noFill/>
            <a:miter lim="800000"/>
            <a:headEnd/>
            <a:tailEnd/>
          </a:ln>
          <a:effectLst/>
        </p:spPr>
      </p:pic>
      <p:pic>
        <p:nvPicPr>
          <p:cNvPr id="801830" name="Picture 38"/>
          <p:cNvPicPr>
            <a:picLocks noChangeAspect="1" noChangeArrowheads="1"/>
          </p:cNvPicPr>
          <p:nvPr/>
        </p:nvPicPr>
        <p:blipFill>
          <a:blip r:embed="rId36"/>
          <a:srcRect/>
          <a:stretch>
            <a:fillRect/>
          </a:stretch>
        </p:blipFill>
        <p:spPr bwMode="auto">
          <a:xfrm>
            <a:off x="2509838" y="4991100"/>
            <a:ext cx="393700" cy="392113"/>
          </a:xfrm>
          <a:prstGeom prst="rect">
            <a:avLst/>
          </a:prstGeom>
          <a:noFill/>
          <a:ln w="9525">
            <a:noFill/>
            <a:miter lim="800000"/>
            <a:headEnd/>
            <a:tailEnd/>
          </a:ln>
        </p:spPr>
      </p:pic>
      <p:sp>
        <p:nvSpPr>
          <p:cNvPr id="801831" name="Text Box 39"/>
          <p:cNvSpPr txBox="1">
            <a:spLocks noChangeArrowheads="1"/>
          </p:cNvSpPr>
          <p:nvPr/>
        </p:nvSpPr>
        <p:spPr bwMode="auto">
          <a:xfrm>
            <a:off x="409575" y="0"/>
            <a:ext cx="8464550" cy="641350"/>
          </a:xfrm>
          <a:prstGeom prst="rect">
            <a:avLst/>
          </a:prstGeom>
          <a:noFill/>
          <a:ln w="9525">
            <a:noFill/>
            <a:miter lim="800000"/>
            <a:headEnd/>
            <a:tailEnd/>
          </a:ln>
          <a:effectLst/>
        </p:spPr>
        <p:txBody>
          <a:bodyPr wrap="none">
            <a:prstTxWarp prst="textNoShape">
              <a:avLst/>
            </a:prstTxWarp>
            <a:spAutoFit/>
          </a:bodyPr>
          <a:lstStyle/>
          <a:p>
            <a:r>
              <a:rPr lang="en-US" sz="3600" b="0">
                <a:solidFill>
                  <a:schemeClr val="bg1"/>
                </a:solidFill>
              </a:rPr>
              <a:t>Context: objects appear in configurations</a:t>
            </a:r>
          </a:p>
        </p:txBody>
      </p:sp>
      <p:pic>
        <p:nvPicPr>
          <p:cNvPr id="801832" name="Picture 40"/>
          <p:cNvPicPr>
            <a:picLocks noChangeAspect="1" noChangeArrowheads="1"/>
          </p:cNvPicPr>
          <p:nvPr/>
        </p:nvPicPr>
        <p:blipFill>
          <a:blip r:embed="rId37"/>
          <a:srcRect r="50403"/>
          <a:stretch>
            <a:fillRect/>
          </a:stretch>
        </p:blipFill>
        <p:spPr bwMode="auto">
          <a:xfrm>
            <a:off x="6305550" y="5257800"/>
            <a:ext cx="725488" cy="742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Rectangle 2"/>
          <p:cNvSpPr>
            <a:spLocks noGrp="1" noChangeArrowheads="1"/>
          </p:cNvSpPr>
          <p:nvPr>
            <p:ph type="body" idx="1"/>
          </p:nvPr>
        </p:nvSpPr>
        <p:spPr>
          <a:xfrm>
            <a:off x="685800" y="1143000"/>
            <a:ext cx="7772400" cy="3681413"/>
          </a:xfrm>
        </p:spPr>
        <p:txBody>
          <a:bodyPr/>
          <a:lstStyle/>
          <a:p>
            <a:r>
              <a:rPr lang="en-US"/>
              <a:t>Fink &amp; Perona (NIPS 03)</a:t>
            </a:r>
          </a:p>
          <a:p>
            <a:pPr>
              <a:buFontTx/>
              <a:buNone/>
            </a:pPr>
            <a:r>
              <a:rPr lang="en-US" sz="2400"/>
              <a:t>Use output of boosting from other objects at previous iterations as input into boosting for this iteration</a:t>
            </a:r>
          </a:p>
          <a:p>
            <a:pPr>
              <a:buFontTx/>
              <a:buNone/>
            </a:pPr>
            <a:endParaRPr lang="en-US" sz="2400"/>
          </a:p>
          <a:p>
            <a:pPr>
              <a:buFontTx/>
              <a:buNone/>
            </a:pPr>
            <a:endParaRPr lang="en-US" sz="2400"/>
          </a:p>
        </p:txBody>
      </p:sp>
      <p:pic>
        <p:nvPicPr>
          <p:cNvPr id="1136643" name="Picture 3"/>
          <p:cNvPicPr>
            <a:picLocks noChangeAspect="1" noChangeArrowheads="1"/>
          </p:cNvPicPr>
          <p:nvPr/>
        </p:nvPicPr>
        <p:blipFill>
          <a:blip r:embed="rId3"/>
          <a:srcRect/>
          <a:stretch>
            <a:fillRect/>
          </a:stretch>
        </p:blipFill>
        <p:spPr bwMode="auto">
          <a:xfrm>
            <a:off x="1066800" y="2743200"/>
            <a:ext cx="6592888" cy="3394075"/>
          </a:xfrm>
          <a:prstGeom prst="rect">
            <a:avLst/>
          </a:prstGeom>
          <a:noFill/>
          <a:ln w="9525">
            <a:noFill/>
            <a:miter lim="800000"/>
            <a:headEnd/>
            <a:tailEnd/>
          </a:ln>
          <a:effectLst/>
        </p:spPr>
      </p:pic>
      <p:sp>
        <p:nvSpPr>
          <p:cNvPr id="1136644" name="Rectangle 4"/>
          <p:cNvSpPr>
            <a:spLocks noGrp="1" noChangeArrowheads="1"/>
          </p:cNvSpPr>
          <p:nvPr>
            <p:ph type="title"/>
          </p:nvPr>
        </p:nvSpPr>
        <p:spPr>
          <a:noFill/>
          <a:ln/>
        </p:spPr>
        <p:txBody>
          <a:bodyPr/>
          <a:lstStyle/>
          <a:p>
            <a:r>
              <a:rPr lang="en-US"/>
              <a:t>Object-Object Relationships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smtClean="0"/>
              <a:t>Objects </a:t>
            </a:r>
            <a:r>
              <a:rPr lang="en-US" dirty="0"/>
              <a:t>in Context</a:t>
            </a:r>
            <a:endParaRPr lang="tr-TR" dirty="0"/>
          </a:p>
        </p:txBody>
      </p:sp>
      <p:sp>
        <p:nvSpPr>
          <p:cNvPr id="34819" name="AutoShape 3"/>
          <p:cNvSpPr>
            <a:spLocks noChangeArrowheads="1"/>
          </p:cNvSpPr>
          <p:nvPr/>
        </p:nvSpPr>
        <p:spPr bwMode="auto">
          <a:xfrm>
            <a:off x="2438400" y="1813111"/>
            <a:ext cx="433638" cy="541152"/>
          </a:xfrm>
          <a:prstGeom prst="rightArrow">
            <a:avLst>
              <a:gd name="adj1" fmla="val 50000"/>
              <a:gd name="adj2" fmla="val 25000"/>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pic>
        <p:nvPicPr>
          <p:cNvPr id="34820" name="Picture 4"/>
          <p:cNvPicPr>
            <a:picLocks noChangeAspect="1" noChangeArrowheads="1"/>
          </p:cNvPicPr>
          <p:nvPr/>
        </p:nvPicPr>
        <p:blipFill>
          <a:blip r:embed="rId2"/>
          <a:srcRect/>
          <a:stretch>
            <a:fillRect/>
          </a:stretch>
        </p:blipFill>
        <p:spPr bwMode="auto">
          <a:xfrm>
            <a:off x="2895600" y="1329283"/>
            <a:ext cx="2268537" cy="1507580"/>
          </a:xfrm>
          <a:prstGeom prst="rect">
            <a:avLst/>
          </a:prstGeom>
          <a:noFill/>
          <a:ln w="9525">
            <a:noFill/>
            <a:miter lim="800000"/>
            <a:headEnd/>
            <a:tailEnd/>
          </a:ln>
          <a:effectLst/>
        </p:spPr>
      </p:pic>
      <p:pic>
        <p:nvPicPr>
          <p:cNvPr id="34821" name="Picture 5"/>
          <p:cNvPicPr>
            <a:picLocks noChangeAspect="1" noChangeArrowheads="1"/>
          </p:cNvPicPr>
          <p:nvPr/>
        </p:nvPicPr>
        <p:blipFill>
          <a:blip r:embed="rId3"/>
          <a:srcRect/>
          <a:stretch>
            <a:fillRect/>
          </a:stretch>
        </p:blipFill>
        <p:spPr bwMode="auto">
          <a:xfrm>
            <a:off x="97151" y="1310170"/>
            <a:ext cx="2293624" cy="1526693"/>
          </a:xfrm>
          <a:prstGeom prst="rect">
            <a:avLst/>
          </a:prstGeom>
          <a:noFill/>
        </p:spPr>
      </p:pic>
      <p:grpSp>
        <p:nvGrpSpPr>
          <p:cNvPr id="2" name="Group 27"/>
          <p:cNvGrpSpPr>
            <a:grpSpLocks/>
          </p:cNvGrpSpPr>
          <p:nvPr/>
        </p:nvGrpSpPr>
        <p:grpSpPr bwMode="auto">
          <a:xfrm>
            <a:off x="5364163" y="1066800"/>
            <a:ext cx="3671887" cy="2187575"/>
            <a:chOff x="113" y="2387"/>
            <a:chExt cx="2313" cy="1378"/>
          </a:xfrm>
        </p:grpSpPr>
        <p:sp>
          <p:nvSpPr>
            <p:cNvPr id="34823" name="AutoShape 7"/>
            <p:cNvSpPr>
              <a:spLocks noChangeArrowheads="1"/>
            </p:cNvSpPr>
            <p:nvPr/>
          </p:nvSpPr>
          <p:spPr bwMode="auto">
            <a:xfrm>
              <a:off x="113" y="2795"/>
              <a:ext cx="363" cy="453"/>
            </a:xfrm>
            <a:prstGeom prst="rightArrow">
              <a:avLst>
                <a:gd name="adj1" fmla="val 50000"/>
                <a:gd name="adj2" fmla="val 25000"/>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3" name="Group 18"/>
            <p:cNvGrpSpPr>
              <a:grpSpLocks/>
            </p:cNvGrpSpPr>
            <p:nvPr/>
          </p:nvGrpSpPr>
          <p:grpSpPr bwMode="auto">
            <a:xfrm>
              <a:off x="476" y="2387"/>
              <a:ext cx="1950" cy="1378"/>
              <a:chOff x="476" y="2432"/>
              <a:chExt cx="1950" cy="1378"/>
            </a:xfrm>
          </p:grpSpPr>
          <p:pic>
            <p:nvPicPr>
              <p:cNvPr id="34824" name="Picture 8"/>
              <p:cNvPicPr>
                <a:picLocks noChangeAspect="1" noChangeArrowheads="1"/>
              </p:cNvPicPr>
              <p:nvPr/>
            </p:nvPicPr>
            <p:blipFill>
              <a:blip r:embed="rId2"/>
              <a:srcRect/>
              <a:stretch>
                <a:fillRect/>
              </a:stretch>
            </p:blipFill>
            <p:spPr bwMode="auto">
              <a:xfrm>
                <a:off x="521" y="2432"/>
                <a:ext cx="1899" cy="1262"/>
              </a:xfrm>
              <a:prstGeom prst="rect">
                <a:avLst/>
              </a:prstGeom>
              <a:noFill/>
              <a:ln w="9525">
                <a:noFill/>
                <a:miter lim="800000"/>
                <a:headEnd/>
                <a:tailEnd/>
              </a:ln>
              <a:effectLst/>
            </p:spPr>
          </p:pic>
          <p:sp>
            <p:nvSpPr>
              <p:cNvPr id="34825" name="Text Box 9"/>
              <p:cNvSpPr txBox="1">
                <a:spLocks noChangeArrowheads="1"/>
              </p:cNvSpPr>
              <p:nvPr/>
            </p:nvSpPr>
            <p:spPr bwMode="auto">
              <a:xfrm>
                <a:off x="1098" y="3579"/>
                <a:ext cx="116" cy="231"/>
              </a:xfrm>
              <a:prstGeom prst="rect">
                <a:avLst/>
              </a:prstGeom>
              <a:noFill/>
              <a:ln w="9525">
                <a:noFill/>
                <a:miter lim="800000"/>
                <a:headEnd/>
                <a:tailEnd/>
              </a:ln>
              <a:effectLst/>
            </p:spPr>
            <p:txBody>
              <a:bodyPr wrap="none">
                <a:prstTxWarp prst="textNoShape">
                  <a:avLst/>
                </a:prstTxWarp>
                <a:spAutoFit/>
              </a:bodyPr>
              <a:lstStyle/>
              <a:p>
                <a:pPr algn="l">
                  <a:spcBef>
                    <a:spcPct val="0"/>
                  </a:spcBef>
                </a:pPr>
                <a:endParaRPr lang="en-US"/>
              </a:p>
            </p:txBody>
          </p:sp>
          <p:sp>
            <p:nvSpPr>
              <p:cNvPr id="34827" name="Text Box 11"/>
              <p:cNvSpPr txBox="1">
                <a:spLocks noChangeArrowheads="1"/>
              </p:cNvSpPr>
              <p:nvPr/>
            </p:nvSpPr>
            <p:spPr bwMode="auto">
              <a:xfrm>
                <a:off x="1020" y="2840"/>
                <a:ext cx="997" cy="480"/>
              </a:xfrm>
              <a:prstGeom prst="rect">
                <a:avLst/>
              </a:prstGeom>
              <a:noFill/>
              <a:ln w="9525">
                <a:noFill/>
                <a:miter lim="800000"/>
                <a:headEnd/>
                <a:tailEnd/>
              </a:ln>
              <a:effectLst/>
            </p:spPr>
            <p:txBody>
              <a:bodyPr wrap="none">
                <a:prstTxWarp prst="textNoShape">
                  <a:avLst/>
                </a:prstTxWarp>
                <a:spAutoFit/>
              </a:bodyPr>
              <a:lstStyle/>
              <a:p>
                <a:pPr algn="l">
                  <a:spcBef>
                    <a:spcPct val="0"/>
                  </a:spcBef>
                </a:pPr>
                <a:r>
                  <a:rPr lang="en-US" sz="2400" dirty="0">
                    <a:solidFill>
                      <a:schemeClr val="bg1"/>
                    </a:solidFill>
                  </a:rPr>
                  <a:t>Building</a:t>
                </a:r>
                <a:r>
                  <a:rPr lang="en-US" b="1" dirty="0">
                    <a:solidFill>
                      <a:schemeClr val="bg1"/>
                    </a:solidFill>
                  </a:rPr>
                  <a:t>,</a:t>
                </a:r>
              </a:p>
              <a:p>
                <a:pPr algn="l">
                  <a:spcBef>
                    <a:spcPct val="0"/>
                  </a:spcBef>
                </a:pPr>
                <a:r>
                  <a:rPr lang="en-US" sz="2000" dirty="0">
                    <a:solidFill>
                      <a:schemeClr val="bg1"/>
                    </a:solidFill>
                  </a:rPr>
                  <a:t>boat</a:t>
                </a:r>
                <a:r>
                  <a:rPr lang="en-US" dirty="0">
                    <a:solidFill>
                      <a:schemeClr val="bg1"/>
                    </a:solidFill>
                  </a:rPr>
                  <a:t>, </a:t>
                </a:r>
                <a:r>
                  <a:rPr lang="en-US" sz="1400" dirty="0">
                    <a:solidFill>
                      <a:schemeClr val="bg1"/>
                    </a:solidFill>
                  </a:rPr>
                  <a:t>motorbike</a:t>
                </a:r>
                <a:endParaRPr lang="tr-TR" sz="1400" dirty="0">
                  <a:solidFill>
                    <a:schemeClr val="bg1"/>
                  </a:solidFill>
                </a:endParaRPr>
              </a:p>
            </p:txBody>
          </p:sp>
          <p:sp>
            <p:nvSpPr>
              <p:cNvPr id="34828" name="Text Box 12"/>
              <p:cNvSpPr txBox="1">
                <a:spLocks noChangeArrowheads="1"/>
              </p:cNvSpPr>
              <p:nvPr/>
            </p:nvSpPr>
            <p:spPr bwMode="auto">
              <a:xfrm>
                <a:off x="657" y="2432"/>
                <a:ext cx="1769" cy="288"/>
              </a:xfrm>
              <a:prstGeom prst="rect">
                <a:avLst/>
              </a:prstGeom>
              <a:noFill/>
              <a:ln w="9525">
                <a:noFill/>
                <a:miter lim="800000"/>
                <a:headEnd/>
                <a:tailEnd/>
              </a:ln>
              <a:effectLst/>
            </p:spPr>
            <p:txBody>
              <a:bodyPr>
                <a:prstTxWarp prst="textNoShape">
                  <a:avLst/>
                </a:prstTxWarp>
                <a:spAutoFit/>
              </a:bodyPr>
              <a:lstStyle/>
              <a:p>
                <a:pPr algn="l">
                  <a:spcBef>
                    <a:spcPct val="0"/>
                  </a:spcBef>
                </a:pPr>
                <a:r>
                  <a:rPr lang="en-US" sz="2400" dirty="0">
                    <a:solidFill>
                      <a:schemeClr val="bg1"/>
                    </a:solidFill>
                  </a:rPr>
                  <a:t>Building</a:t>
                </a:r>
                <a:r>
                  <a:rPr lang="en-US" b="1" dirty="0">
                    <a:solidFill>
                      <a:schemeClr val="bg1"/>
                    </a:solidFill>
                  </a:rPr>
                  <a:t>, boat</a:t>
                </a:r>
                <a:r>
                  <a:rPr lang="en-US" dirty="0">
                    <a:solidFill>
                      <a:schemeClr val="bg1"/>
                    </a:solidFill>
                  </a:rPr>
                  <a:t>, </a:t>
                </a:r>
                <a:r>
                  <a:rPr lang="en-US" sz="1200" dirty="0">
                    <a:solidFill>
                      <a:schemeClr val="bg1"/>
                    </a:solidFill>
                  </a:rPr>
                  <a:t>person</a:t>
                </a:r>
                <a:endParaRPr lang="tr-TR" sz="900" dirty="0">
                  <a:solidFill>
                    <a:schemeClr val="bg1"/>
                  </a:solidFill>
                </a:endParaRPr>
              </a:p>
            </p:txBody>
          </p:sp>
          <p:sp>
            <p:nvSpPr>
              <p:cNvPr id="34829" name="Text Box 13"/>
              <p:cNvSpPr txBox="1">
                <a:spLocks noChangeArrowheads="1"/>
              </p:cNvSpPr>
              <p:nvPr/>
            </p:nvSpPr>
            <p:spPr bwMode="auto">
              <a:xfrm>
                <a:off x="476" y="3233"/>
                <a:ext cx="578" cy="423"/>
              </a:xfrm>
              <a:prstGeom prst="rect">
                <a:avLst/>
              </a:prstGeom>
              <a:noFill/>
              <a:ln w="9525">
                <a:noFill/>
                <a:miter lim="800000"/>
                <a:headEnd/>
                <a:tailEnd/>
              </a:ln>
              <a:effectLst/>
            </p:spPr>
            <p:txBody>
              <a:bodyPr wrap="none">
                <a:prstTxWarp prst="textNoShape">
                  <a:avLst/>
                </a:prstTxWarp>
                <a:spAutoFit/>
              </a:bodyPr>
              <a:lstStyle/>
              <a:p>
                <a:pPr algn="l">
                  <a:spcBef>
                    <a:spcPct val="0"/>
                  </a:spcBef>
                </a:pPr>
                <a:r>
                  <a:rPr lang="en-US" sz="2000">
                    <a:solidFill>
                      <a:schemeClr val="bg1"/>
                    </a:solidFill>
                  </a:rPr>
                  <a:t>Water</a:t>
                </a:r>
                <a:r>
                  <a:rPr lang="en-US" sz="1600" b="1">
                    <a:solidFill>
                      <a:schemeClr val="bg1"/>
                    </a:solidFill>
                  </a:rPr>
                  <a:t>,</a:t>
                </a:r>
              </a:p>
              <a:p>
                <a:pPr algn="l">
                  <a:spcBef>
                    <a:spcPct val="0"/>
                  </a:spcBef>
                </a:pPr>
                <a:r>
                  <a:rPr lang="en-US">
                    <a:solidFill>
                      <a:schemeClr val="bg1"/>
                    </a:solidFill>
                  </a:rPr>
                  <a:t>sky</a:t>
                </a:r>
                <a:endParaRPr lang="tr-TR" sz="1200">
                  <a:solidFill>
                    <a:schemeClr val="bg1"/>
                  </a:solidFill>
                </a:endParaRPr>
              </a:p>
            </p:txBody>
          </p:sp>
          <p:sp>
            <p:nvSpPr>
              <p:cNvPr id="34830" name="Text Box 14"/>
              <p:cNvSpPr txBox="1">
                <a:spLocks noChangeArrowheads="1"/>
              </p:cNvSpPr>
              <p:nvPr/>
            </p:nvSpPr>
            <p:spPr bwMode="auto">
              <a:xfrm>
                <a:off x="1882" y="2750"/>
                <a:ext cx="499" cy="250"/>
              </a:xfrm>
              <a:prstGeom prst="rect">
                <a:avLst/>
              </a:prstGeom>
              <a:noFill/>
              <a:ln w="9525">
                <a:noFill/>
                <a:miter lim="800000"/>
                <a:headEnd/>
                <a:tailEnd/>
              </a:ln>
              <a:effectLst/>
            </p:spPr>
            <p:txBody>
              <a:bodyPr wrap="none">
                <a:prstTxWarp prst="textNoShape">
                  <a:avLst/>
                </a:prstTxWarp>
                <a:spAutoFit/>
              </a:bodyPr>
              <a:lstStyle/>
              <a:p>
                <a:pPr algn="l">
                  <a:spcBef>
                    <a:spcPct val="0"/>
                  </a:spcBef>
                </a:pPr>
                <a:r>
                  <a:rPr lang="en-US" sz="2000">
                    <a:solidFill>
                      <a:schemeClr val="bg1"/>
                    </a:solidFill>
                  </a:rPr>
                  <a:t>Road</a:t>
                </a:r>
                <a:endParaRPr lang="tr-TR" sz="1200">
                  <a:solidFill>
                    <a:schemeClr val="bg1"/>
                  </a:solidFill>
                </a:endParaRPr>
              </a:p>
            </p:txBody>
          </p:sp>
        </p:grpSp>
      </p:grpSp>
      <p:sp>
        <p:nvSpPr>
          <p:cNvPr id="34831" name="AutoShape 15"/>
          <p:cNvSpPr>
            <a:spLocks noChangeArrowheads="1"/>
          </p:cNvSpPr>
          <p:nvPr/>
        </p:nvSpPr>
        <p:spPr bwMode="auto">
          <a:xfrm rot="5400000">
            <a:off x="7398544" y="2966245"/>
            <a:ext cx="400048" cy="719137"/>
          </a:xfrm>
          <a:prstGeom prst="rightArrow">
            <a:avLst>
              <a:gd name="adj1" fmla="val 50000"/>
              <a:gd name="adj2" fmla="val 61762"/>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34833" name="Text Box 17"/>
          <p:cNvSpPr txBox="1">
            <a:spLocks noChangeArrowheads="1"/>
          </p:cNvSpPr>
          <p:nvPr/>
        </p:nvSpPr>
        <p:spPr bwMode="auto">
          <a:xfrm>
            <a:off x="3094832" y="3713698"/>
            <a:ext cx="2845593" cy="1323439"/>
          </a:xfrm>
          <a:prstGeom prst="rect">
            <a:avLst/>
          </a:prstGeom>
          <a:noFill/>
          <a:ln w="9525">
            <a:noFill/>
            <a:miter lim="800000"/>
            <a:headEnd/>
            <a:tailEnd/>
          </a:ln>
          <a:effectLst/>
        </p:spPr>
        <p:txBody>
          <a:bodyPr wrap="square">
            <a:prstTxWarp prst="textNoShape">
              <a:avLst/>
            </a:prstTxWarp>
            <a:spAutoFit/>
          </a:bodyPr>
          <a:lstStyle/>
          <a:p>
            <a:pPr algn="l"/>
            <a:r>
              <a:rPr lang="en-US" sz="2000" dirty="0"/>
              <a:t>Most consistent labeling according to </a:t>
            </a:r>
            <a:r>
              <a:rPr lang="en-US" sz="2000" i="1" dirty="0"/>
              <a:t>object co-occurrences</a:t>
            </a:r>
            <a:r>
              <a:rPr lang="en-US" sz="2000" dirty="0"/>
              <a:t>&amp; locallabel probabilities.</a:t>
            </a:r>
            <a:endParaRPr lang="tr-TR" sz="2000" dirty="0"/>
          </a:p>
        </p:txBody>
      </p:sp>
      <p:sp>
        <p:nvSpPr>
          <p:cNvPr id="34837" name="Text Box 21"/>
          <p:cNvSpPr txBox="1">
            <a:spLocks noChangeArrowheads="1"/>
          </p:cNvSpPr>
          <p:nvPr/>
        </p:nvSpPr>
        <p:spPr bwMode="auto">
          <a:xfrm>
            <a:off x="5559425" y="4837112"/>
            <a:ext cx="184150" cy="366713"/>
          </a:xfrm>
          <a:prstGeom prst="rect">
            <a:avLst/>
          </a:prstGeom>
          <a:noFill/>
          <a:ln w="9525">
            <a:noFill/>
            <a:miter lim="800000"/>
            <a:headEnd/>
            <a:tailEnd/>
          </a:ln>
          <a:effectLst/>
        </p:spPr>
        <p:txBody>
          <a:bodyPr wrap="none">
            <a:prstTxWarp prst="textNoShape">
              <a:avLst/>
            </a:prstTxWarp>
            <a:spAutoFit/>
          </a:bodyPr>
          <a:lstStyle/>
          <a:p>
            <a:pPr algn="l">
              <a:spcBef>
                <a:spcPct val="0"/>
              </a:spcBef>
            </a:pPr>
            <a:endParaRPr lang="en-US"/>
          </a:p>
        </p:txBody>
      </p:sp>
      <p:grpSp>
        <p:nvGrpSpPr>
          <p:cNvPr id="4" name="Group 26"/>
          <p:cNvGrpSpPr>
            <a:grpSpLocks/>
          </p:cNvGrpSpPr>
          <p:nvPr/>
        </p:nvGrpSpPr>
        <p:grpSpPr bwMode="auto">
          <a:xfrm>
            <a:off x="6021389" y="3525837"/>
            <a:ext cx="3014662" cy="2003425"/>
            <a:chOff x="2925" y="2387"/>
            <a:chExt cx="1899" cy="1262"/>
          </a:xfrm>
        </p:grpSpPr>
        <p:pic>
          <p:nvPicPr>
            <p:cNvPr id="34836" name="Picture 20"/>
            <p:cNvPicPr>
              <a:picLocks noChangeAspect="1" noChangeArrowheads="1"/>
            </p:cNvPicPr>
            <p:nvPr/>
          </p:nvPicPr>
          <p:blipFill>
            <a:blip r:embed="rId2"/>
            <a:srcRect/>
            <a:stretch>
              <a:fillRect/>
            </a:stretch>
          </p:blipFill>
          <p:spPr bwMode="auto">
            <a:xfrm>
              <a:off x="2925" y="2387"/>
              <a:ext cx="1899" cy="1262"/>
            </a:xfrm>
            <a:prstGeom prst="rect">
              <a:avLst/>
            </a:prstGeom>
            <a:noFill/>
            <a:ln w="9525">
              <a:noFill/>
              <a:miter lim="800000"/>
              <a:headEnd/>
              <a:tailEnd/>
            </a:ln>
            <a:effectLst/>
          </p:spPr>
        </p:pic>
        <p:sp>
          <p:nvSpPr>
            <p:cNvPr id="34838" name="Text Box 22"/>
            <p:cNvSpPr txBox="1">
              <a:spLocks noChangeArrowheads="1"/>
            </p:cNvSpPr>
            <p:nvPr/>
          </p:nvSpPr>
          <p:spPr bwMode="auto">
            <a:xfrm>
              <a:off x="3696" y="2976"/>
              <a:ext cx="445" cy="250"/>
            </a:xfrm>
            <a:prstGeom prst="rect">
              <a:avLst/>
            </a:prstGeom>
            <a:noFill/>
            <a:ln w="9525">
              <a:noFill/>
              <a:miter lim="800000"/>
              <a:headEnd/>
              <a:tailEnd/>
            </a:ln>
            <a:effectLst/>
          </p:spPr>
          <p:txBody>
            <a:bodyPr wrap="none">
              <a:prstTxWarp prst="textNoShape">
                <a:avLst/>
              </a:prstTxWarp>
              <a:spAutoFit/>
            </a:bodyPr>
            <a:lstStyle/>
            <a:p>
              <a:pPr algn="l">
                <a:spcBef>
                  <a:spcPct val="0"/>
                </a:spcBef>
              </a:pPr>
              <a:r>
                <a:rPr lang="en-US" sz="2000">
                  <a:solidFill>
                    <a:schemeClr val="bg1"/>
                  </a:solidFill>
                </a:rPr>
                <a:t>Boat</a:t>
              </a:r>
              <a:endParaRPr lang="tr-TR" sz="1400">
                <a:solidFill>
                  <a:schemeClr val="bg1"/>
                </a:solidFill>
              </a:endParaRPr>
            </a:p>
          </p:txBody>
        </p:sp>
        <p:sp>
          <p:nvSpPr>
            <p:cNvPr id="34839" name="Text Box 23"/>
            <p:cNvSpPr txBox="1">
              <a:spLocks noChangeArrowheads="1"/>
            </p:cNvSpPr>
            <p:nvPr/>
          </p:nvSpPr>
          <p:spPr bwMode="auto">
            <a:xfrm>
              <a:off x="3379" y="2387"/>
              <a:ext cx="953" cy="250"/>
            </a:xfrm>
            <a:prstGeom prst="rect">
              <a:avLst/>
            </a:prstGeom>
            <a:noFill/>
            <a:ln w="9525">
              <a:noFill/>
              <a:miter lim="800000"/>
              <a:headEnd/>
              <a:tailEnd/>
            </a:ln>
            <a:effectLst/>
          </p:spPr>
          <p:txBody>
            <a:bodyPr>
              <a:prstTxWarp prst="textNoShape">
                <a:avLst/>
              </a:prstTxWarp>
              <a:spAutoFit/>
            </a:bodyPr>
            <a:lstStyle/>
            <a:p>
              <a:pPr algn="l">
                <a:spcBef>
                  <a:spcPct val="0"/>
                </a:spcBef>
              </a:pPr>
              <a:r>
                <a:rPr lang="en-US" sz="2000">
                  <a:solidFill>
                    <a:schemeClr val="bg1"/>
                  </a:solidFill>
                </a:rPr>
                <a:t>Building</a:t>
              </a:r>
              <a:endParaRPr lang="tr-TR" sz="800">
                <a:solidFill>
                  <a:schemeClr val="bg1"/>
                </a:solidFill>
              </a:endParaRPr>
            </a:p>
          </p:txBody>
        </p:sp>
        <p:sp>
          <p:nvSpPr>
            <p:cNvPr id="34840" name="Text Box 24"/>
            <p:cNvSpPr txBox="1">
              <a:spLocks noChangeArrowheads="1"/>
            </p:cNvSpPr>
            <p:nvPr/>
          </p:nvSpPr>
          <p:spPr bwMode="auto">
            <a:xfrm>
              <a:off x="2925" y="3339"/>
              <a:ext cx="542" cy="250"/>
            </a:xfrm>
            <a:prstGeom prst="rect">
              <a:avLst/>
            </a:prstGeom>
            <a:noFill/>
            <a:ln w="9525">
              <a:noFill/>
              <a:miter lim="800000"/>
              <a:headEnd/>
              <a:tailEnd/>
            </a:ln>
            <a:effectLst/>
          </p:spPr>
          <p:txBody>
            <a:bodyPr wrap="none">
              <a:prstTxWarp prst="textNoShape">
                <a:avLst/>
              </a:prstTxWarp>
              <a:spAutoFit/>
            </a:bodyPr>
            <a:lstStyle/>
            <a:p>
              <a:pPr algn="l">
                <a:spcBef>
                  <a:spcPct val="0"/>
                </a:spcBef>
              </a:pPr>
              <a:r>
                <a:rPr lang="en-US" sz="2000">
                  <a:solidFill>
                    <a:schemeClr val="bg1"/>
                  </a:solidFill>
                </a:rPr>
                <a:t>Water</a:t>
              </a:r>
              <a:endParaRPr lang="tr-TR" sz="1200">
                <a:solidFill>
                  <a:schemeClr val="bg1"/>
                </a:solidFill>
              </a:endParaRPr>
            </a:p>
          </p:txBody>
        </p:sp>
        <p:sp>
          <p:nvSpPr>
            <p:cNvPr id="34841" name="Text Box 25"/>
            <p:cNvSpPr txBox="1">
              <a:spLocks noChangeArrowheads="1"/>
            </p:cNvSpPr>
            <p:nvPr/>
          </p:nvSpPr>
          <p:spPr bwMode="auto">
            <a:xfrm>
              <a:off x="4286" y="2705"/>
              <a:ext cx="499" cy="250"/>
            </a:xfrm>
            <a:prstGeom prst="rect">
              <a:avLst/>
            </a:prstGeom>
            <a:noFill/>
            <a:ln w="9525">
              <a:noFill/>
              <a:miter lim="800000"/>
              <a:headEnd/>
              <a:tailEnd/>
            </a:ln>
            <a:effectLst/>
          </p:spPr>
          <p:txBody>
            <a:bodyPr wrap="none">
              <a:prstTxWarp prst="textNoShape">
                <a:avLst/>
              </a:prstTxWarp>
              <a:spAutoFit/>
            </a:bodyPr>
            <a:lstStyle/>
            <a:p>
              <a:pPr algn="l">
                <a:spcBef>
                  <a:spcPct val="0"/>
                </a:spcBef>
              </a:pPr>
              <a:r>
                <a:rPr lang="en-US" sz="2000">
                  <a:solidFill>
                    <a:schemeClr val="bg1"/>
                  </a:solidFill>
                </a:rPr>
                <a:t>Road</a:t>
              </a:r>
              <a:endParaRPr lang="tr-TR" sz="1200">
                <a:solidFill>
                  <a:schemeClr val="bg1"/>
                </a:solidFill>
              </a:endParaRPr>
            </a:p>
          </p:txBody>
        </p:sp>
      </p:grpSp>
      <p:sp>
        <p:nvSpPr>
          <p:cNvPr id="26" name="Rectangle 25"/>
          <p:cNvSpPr/>
          <p:nvPr/>
        </p:nvSpPr>
        <p:spPr>
          <a:xfrm>
            <a:off x="4495800" y="6197024"/>
            <a:ext cx="4572000" cy="584776"/>
          </a:xfrm>
          <a:prstGeom prst="rect">
            <a:avLst/>
          </a:prstGeom>
        </p:spPr>
        <p:txBody>
          <a:bodyPr>
            <a:spAutoFit/>
          </a:bodyPr>
          <a:lstStyle/>
          <a:p>
            <a:r>
              <a:rPr lang="tr-TR" sz="1600" dirty="0" smtClean="0"/>
              <a:t>A. Rabinovich, A. Vedaldi, C. Galleguillos, E. Wiewiora and S. Belongie. Objects in Context. ICCV 2007</a:t>
            </a:r>
            <a:endParaRPr lang="en-US" sz="16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7"/>
          <p:cNvSpPr>
            <a:spLocks noGrp="1"/>
          </p:cNvSpPr>
          <p:nvPr>
            <p:ph type="sldNum" sz="quarter" idx="12"/>
          </p:nvPr>
        </p:nvSpPr>
        <p:spPr/>
        <p:txBody>
          <a:bodyPr/>
          <a:lstStyle/>
          <a:p>
            <a:fld id="{E1A5EC07-3C97-504C-B6B9-DE868059F702}" type="slidenum">
              <a:rPr lang="tr-TR"/>
              <a:pPr/>
              <a:t>52</a:t>
            </a:fld>
            <a:endParaRPr lang="tr-TR"/>
          </a:p>
        </p:txBody>
      </p:sp>
      <p:sp>
        <p:nvSpPr>
          <p:cNvPr id="133122" name="Rectangle 2"/>
          <p:cNvSpPr>
            <a:spLocks noGrp="1" noChangeArrowheads="1"/>
          </p:cNvSpPr>
          <p:nvPr>
            <p:ph type="title"/>
          </p:nvPr>
        </p:nvSpPr>
        <p:spPr/>
        <p:txBody>
          <a:bodyPr>
            <a:normAutofit/>
          </a:bodyPr>
          <a:lstStyle/>
          <a:p>
            <a:r>
              <a:rPr lang="en-US" sz="2800"/>
              <a:t>Objects in Context:</a:t>
            </a:r>
            <a:r>
              <a:rPr lang="en-US" sz="4000"/>
              <a:t/>
            </a:r>
            <a:br>
              <a:rPr lang="en-US" sz="4000"/>
            </a:br>
            <a:r>
              <a:rPr lang="en-US" sz="4000"/>
              <a:t>Contextual Refinement</a:t>
            </a:r>
            <a:endParaRPr lang="tr-TR" sz="4000"/>
          </a:p>
        </p:txBody>
      </p:sp>
      <p:pic>
        <p:nvPicPr>
          <p:cNvPr id="133150" name="Picture 30"/>
          <p:cNvPicPr>
            <a:picLocks noGrp="1" noChangeAspect="1" noChangeArrowheads="1"/>
          </p:cNvPicPr>
          <p:nvPr>
            <p:ph sz="half" idx="1"/>
          </p:nvPr>
        </p:nvPicPr>
        <p:blipFill>
          <a:blip r:embed="rId2">
            <a:grayscl/>
          </a:blip>
          <a:srcRect/>
          <a:stretch>
            <a:fillRect/>
          </a:stretch>
        </p:blipFill>
        <p:spPr>
          <a:xfrm>
            <a:off x="457200" y="3581400"/>
            <a:ext cx="7859713" cy="1093788"/>
          </a:xfrm>
          <a:noFill/>
          <a:ln/>
        </p:spPr>
      </p:pic>
      <p:sp>
        <p:nvSpPr>
          <p:cNvPr id="133132" name="Text Box 12"/>
          <p:cNvSpPr txBox="1">
            <a:spLocks noChangeArrowheads="1"/>
          </p:cNvSpPr>
          <p:nvPr/>
        </p:nvSpPr>
        <p:spPr bwMode="auto">
          <a:xfrm>
            <a:off x="4356100" y="1557338"/>
            <a:ext cx="4608513" cy="1741487"/>
          </a:xfrm>
          <a:prstGeom prst="rect">
            <a:avLst/>
          </a:prstGeom>
          <a:noFill/>
          <a:ln w="9525">
            <a:noFill/>
            <a:miter lim="800000"/>
            <a:headEnd/>
            <a:tailEnd/>
          </a:ln>
          <a:effectLst/>
        </p:spPr>
        <p:txBody>
          <a:bodyPr>
            <a:prstTxWarp prst="textNoShape">
              <a:avLst/>
            </a:prstTxWarp>
            <a:spAutoFit/>
          </a:bodyPr>
          <a:lstStyle/>
          <a:p>
            <a:pPr algn="l"/>
            <a:r>
              <a:rPr lang="en-US" dirty="0"/>
              <a:t>Contextual model based on co-occurrences</a:t>
            </a:r>
          </a:p>
          <a:p>
            <a:pPr algn="l"/>
            <a:r>
              <a:rPr lang="en-US" dirty="0"/>
              <a:t>Try to find the most consistent labeling with </a:t>
            </a:r>
            <a:r>
              <a:rPr lang="en-US" b="1" dirty="0"/>
              <a:t>high posterior probability</a:t>
            </a:r>
            <a:r>
              <a:rPr lang="en-US" dirty="0"/>
              <a:t> and </a:t>
            </a:r>
            <a:r>
              <a:rPr lang="en-US" b="1" dirty="0"/>
              <a:t>high mean </a:t>
            </a:r>
            <a:r>
              <a:rPr lang="en-US" b="1" dirty="0" err="1"/>
              <a:t>pairwise</a:t>
            </a:r>
            <a:r>
              <a:rPr lang="en-US" b="1" dirty="0"/>
              <a:t> interaction</a:t>
            </a:r>
            <a:r>
              <a:rPr lang="en-US" dirty="0"/>
              <a:t>.</a:t>
            </a:r>
          </a:p>
          <a:p>
            <a:pPr algn="l"/>
            <a:r>
              <a:rPr lang="en-US" dirty="0"/>
              <a:t>Use CRF for this purpose. </a:t>
            </a:r>
          </a:p>
        </p:txBody>
      </p:sp>
      <p:sp>
        <p:nvSpPr>
          <p:cNvPr id="133134" name="AutoShape 14"/>
          <p:cNvSpPr>
            <a:spLocks noChangeArrowheads="1"/>
          </p:cNvSpPr>
          <p:nvPr/>
        </p:nvSpPr>
        <p:spPr bwMode="auto">
          <a:xfrm>
            <a:off x="333375" y="2217738"/>
            <a:ext cx="576263" cy="719137"/>
          </a:xfrm>
          <a:prstGeom prst="rightArrow">
            <a:avLst>
              <a:gd name="adj1" fmla="val 50000"/>
              <a:gd name="adj2" fmla="val 25000"/>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grpSp>
        <p:nvGrpSpPr>
          <p:cNvPr id="2" name="Group 15"/>
          <p:cNvGrpSpPr>
            <a:grpSpLocks/>
          </p:cNvGrpSpPr>
          <p:nvPr/>
        </p:nvGrpSpPr>
        <p:grpSpPr bwMode="auto">
          <a:xfrm>
            <a:off x="981075" y="1570038"/>
            <a:ext cx="3014663" cy="2003425"/>
            <a:chOff x="2925" y="2387"/>
            <a:chExt cx="1899" cy="1262"/>
          </a:xfrm>
        </p:grpSpPr>
        <p:pic>
          <p:nvPicPr>
            <p:cNvPr id="133136" name="Picture 16"/>
            <p:cNvPicPr>
              <a:picLocks noChangeAspect="1" noChangeArrowheads="1"/>
            </p:cNvPicPr>
            <p:nvPr/>
          </p:nvPicPr>
          <p:blipFill>
            <a:blip r:embed="rId3"/>
            <a:srcRect/>
            <a:stretch>
              <a:fillRect/>
            </a:stretch>
          </p:blipFill>
          <p:spPr bwMode="auto">
            <a:xfrm>
              <a:off x="2925" y="2387"/>
              <a:ext cx="1899" cy="1262"/>
            </a:xfrm>
            <a:prstGeom prst="rect">
              <a:avLst/>
            </a:prstGeom>
            <a:noFill/>
            <a:ln w="9525">
              <a:noFill/>
              <a:miter lim="800000"/>
              <a:headEnd/>
              <a:tailEnd/>
            </a:ln>
            <a:effectLst/>
          </p:spPr>
        </p:pic>
        <p:sp>
          <p:nvSpPr>
            <p:cNvPr id="133137" name="Text Box 17"/>
            <p:cNvSpPr txBox="1">
              <a:spLocks noChangeArrowheads="1"/>
            </p:cNvSpPr>
            <p:nvPr/>
          </p:nvSpPr>
          <p:spPr bwMode="auto">
            <a:xfrm>
              <a:off x="3696" y="2976"/>
              <a:ext cx="445" cy="250"/>
            </a:xfrm>
            <a:prstGeom prst="rect">
              <a:avLst/>
            </a:prstGeom>
            <a:noFill/>
            <a:ln w="9525">
              <a:noFill/>
              <a:miter lim="800000"/>
              <a:headEnd/>
              <a:tailEnd/>
            </a:ln>
            <a:effectLst/>
          </p:spPr>
          <p:txBody>
            <a:bodyPr wrap="none">
              <a:prstTxWarp prst="textNoShape">
                <a:avLst/>
              </a:prstTxWarp>
              <a:spAutoFit/>
            </a:bodyPr>
            <a:lstStyle/>
            <a:p>
              <a:pPr algn="l">
                <a:spcBef>
                  <a:spcPct val="0"/>
                </a:spcBef>
              </a:pPr>
              <a:r>
                <a:rPr lang="en-US" sz="2000">
                  <a:solidFill>
                    <a:schemeClr val="bg1"/>
                  </a:solidFill>
                </a:rPr>
                <a:t>Boat</a:t>
              </a:r>
              <a:endParaRPr lang="tr-TR" sz="1400">
                <a:solidFill>
                  <a:schemeClr val="bg1"/>
                </a:solidFill>
              </a:endParaRPr>
            </a:p>
          </p:txBody>
        </p:sp>
        <p:sp>
          <p:nvSpPr>
            <p:cNvPr id="133138" name="Text Box 18"/>
            <p:cNvSpPr txBox="1">
              <a:spLocks noChangeArrowheads="1"/>
            </p:cNvSpPr>
            <p:nvPr/>
          </p:nvSpPr>
          <p:spPr bwMode="auto">
            <a:xfrm>
              <a:off x="3379" y="2387"/>
              <a:ext cx="953" cy="250"/>
            </a:xfrm>
            <a:prstGeom prst="rect">
              <a:avLst/>
            </a:prstGeom>
            <a:noFill/>
            <a:ln w="9525">
              <a:noFill/>
              <a:miter lim="800000"/>
              <a:headEnd/>
              <a:tailEnd/>
            </a:ln>
            <a:effectLst/>
          </p:spPr>
          <p:txBody>
            <a:bodyPr>
              <a:prstTxWarp prst="textNoShape">
                <a:avLst/>
              </a:prstTxWarp>
              <a:spAutoFit/>
            </a:bodyPr>
            <a:lstStyle/>
            <a:p>
              <a:pPr algn="l">
                <a:spcBef>
                  <a:spcPct val="0"/>
                </a:spcBef>
              </a:pPr>
              <a:r>
                <a:rPr lang="en-US" sz="2000">
                  <a:solidFill>
                    <a:schemeClr val="bg1"/>
                  </a:solidFill>
                </a:rPr>
                <a:t>Building</a:t>
              </a:r>
              <a:endParaRPr lang="tr-TR" sz="800">
                <a:solidFill>
                  <a:schemeClr val="bg1"/>
                </a:solidFill>
              </a:endParaRPr>
            </a:p>
          </p:txBody>
        </p:sp>
        <p:sp>
          <p:nvSpPr>
            <p:cNvPr id="133139" name="Text Box 19"/>
            <p:cNvSpPr txBox="1">
              <a:spLocks noChangeArrowheads="1"/>
            </p:cNvSpPr>
            <p:nvPr/>
          </p:nvSpPr>
          <p:spPr bwMode="auto">
            <a:xfrm>
              <a:off x="2925" y="3339"/>
              <a:ext cx="542" cy="250"/>
            </a:xfrm>
            <a:prstGeom prst="rect">
              <a:avLst/>
            </a:prstGeom>
            <a:noFill/>
            <a:ln w="9525">
              <a:noFill/>
              <a:miter lim="800000"/>
              <a:headEnd/>
              <a:tailEnd/>
            </a:ln>
            <a:effectLst/>
          </p:spPr>
          <p:txBody>
            <a:bodyPr wrap="none">
              <a:prstTxWarp prst="textNoShape">
                <a:avLst/>
              </a:prstTxWarp>
              <a:spAutoFit/>
            </a:bodyPr>
            <a:lstStyle/>
            <a:p>
              <a:pPr algn="l">
                <a:spcBef>
                  <a:spcPct val="0"/>
                </a:spcBef>
              </a:pPr>
              <a:r>
                <a:rPr lang="en-US" sz="2000">
                  <a:solidFill>
                    <a:schemeClr val="bg1"/>
                  </a:solidFill>
                </a:rPr>
                <a:t>Water</a:t>
              </a:r>
              <a:endParaRPr lang="tr-TR" sz="1200">
                <a:solidFill>
                  <a:schemeClr val="bg1"/>
                </a:solidFill>
              </a:endParaRPr>
            </a:p>
          </p:txBody>
        </p:sp>
        <p:sp>
          <p:nvSpPr>
            <p:cNvPr id="133140" name="Text Box 20"/>
            <p:cNvSpPr txBox="1">
              <a:spLocks noChangeArrowheads="1"/>
            </p:cNvSpPr>
            <p:nvPr/>
          </p:nvSpPr>
          <p:spPr bwMode="auto">
            <a:xfrm>
              <a:off x="4286" y="2705"/>
              <a:ext cx="499" cy="250"/>
            </a:xfrm>
            <a:prstGeom prst="rect">
              <a:avLst/>
            </a:prstGeom>
            <a:noFill/>
            <a:ln w="9525">
              <a:noFill/>
              <a:miter lim="800000"/>
              <a:headEnd/>
              <a:tailEnd/>
            </a:ln>
            <a:effectLst/>
          </p:spPr>
          <p:txBody>
            <a:bodyPr wrap="none">
              <a:prstTxWarp prst="textNoShape">
                <a:avLst/>
              </a:prstTxWarp>
              <a:spAutoFit/>
            </a:bodyPr>
            <a:lstStyle/>
            <a:p>
              <a:pPr algn="l">
                <a:spcBef>
                  <a:spcPct val="0"/>
                </a:spcBef>
              </a:pPr>
              <a:r>
                <a:rPr lang="en-US" sz="2000">
                  <a:solidFill>
                    <a:schemeClr val="bg1"/>
                  </a:solidFill>
                </a:rPr>
                <a:t>Road</a:t>
              </a:r>
              <a:endParaRPr lang="tr-TR" sz="1200">
                <a:solidFill>
                  <a:schemeClr val="bg1"/>
                </a:solidFill>
              </a:endParaRPr>
            </a:p>
          </p:txBody>
        </p:sp>
      </p:grpSp>
      <p:grpSp>
        <p:nvGrpSpPr>
          <p:cNvPr id="3" name="Group 58"/>
          <p:cNvGrpSpPr>
            <a:grpSpLocks/>
          </p:cNvGrpSpPr>
          <p:nvPr/>
        </p:nvGrpSpPr>
        <p:grpSpPr bwMode="auto">
          <a:xfrm>
            <a:off x="4859338" y="4076700"/>
            <a:ext cx="4038600" cy="2139950"/>
            <a:chOff x="3061" y="2568"/>
            <a:chExt cx="2544" cy="1348"/>
          </a:xfrm>
        </p:grpSpPr>
        <p:sp>
          <p:nvSpPr>
            <p:cNvPr id="133155" name="Line 35"/>
            <p:cNvSpPr>
              <a:spLocks noChangeShapeType="1"/>
            </p:cNvSpPr>
            <p:nvPr/>
          </p:nvSpPr>
          <p:spPr bwMode="auto">
            <a:xfrm flipH="1">
              <a:off x="4496" y="2568"/>
              <a:ext cx="289" cy="652"/>
            </a:xfrm>
            <a:prstGeom prst="line">
              <a:avLst/>
            </a:prstGeom>
            <a:noFill/>
            <a:ln w="9525">
              <a:solidFill>
                <a:srgbClr val="FF3300"/>
              </a:solidFill>
              <a:round/>
              <a:headEnd/>
              <a:tailEnd type="triangle" w="med" len="med"/>
            </a:ln>
            <a:effectLst/>
          </p:spPr>
          <p:txBody>
            <a:bodyPr>
              <a:prstTxWarp prst="textNoShape">
                <a:avLst/>
              </a:prstTxWarp>
            </a:bodyPr>
            <a:lstStyle/>
            <a:p>
              <a:endParaRPr lang="en-US"/>
            </a:p>
          </p:txBody>
        </p:sp>
        <p:sp>
          <p:nvSpPr>
            <p:cNvPr id="133156" name="Rectangle 36"/>
            <p:cNvSpPr>
              <a:spLocks noChangeArrowheads="1"/>
            </p:cNvSpPr>
            <p:nvPr/>
          </p:nvSpPr>
          <p:spPr bwMode="auto">
            <a:xfrm>
              <a:off x="3061" y="3229"/>
              <a:ext cx="2544" cy="687"/>
            </a:xfrm>
            <a:prstGeom prst="rect">
              <a:avLst/>
            </a:prstGeom>
            <a:noFill/>
            <a:ln w="9525">
              <a:solidFill>
                <a:srgbClr val="FF0000"/>
              </a:solidFill>
              <a:miter lim="800000"/>
              <a:headEnd/>
              <a:tailEnd/>
            </a:ln>
            <a:effectLst/>
          </p:spPr>
          <p:txBody>
            <a:bodyPr wrap="none" anchor="ctr">
              <a:prstTxWarp prst="textNoShape">
                <a:avLst/>
              </a:prstTxWarp>
            </a:bodyPr>
            <a:lstStyle/>
            <a:p>
              <a:pPr>
                <a:spcBef>
                  <a:spcPct val="0"/>
                </a:spcBef>
              </a:pPr>
              <a:endParaRPr lang="en-US">
                <a:solidFill>
                  <a:srgbClr val="FF3300"/>
                </a:solidFill>
              </a:endParaRPr>
            </a:p>
            <a:p>
              <a:pPr>
                <a:spcBef>
                  <a:spcPct val="0"/>
                </a:spcBef>
              </a:pPr>
              <a:r>
                <a:rPr lang="en-US">
                  <a:solidFill>
                    <a:srgbClr val="FF3300"/>
                  </a:solidFill>
                </a:rPr>
                <a:t>Independent </a:t>
              </a:r>
            </a:p>
            <a:p>
              <a:pPr>
                <a:spcBef>
                  <a:spcPct val="0"/>
                </a:spcBef>
              </a:pPr>
              <a:r>
                <a:rPr lang="en-US">
                  <a:solidFill>
                    <a:srgbClr val="FF3300"/>
                  </a:solidFill>
                </a:rPr>
                <a:t>segment classification</a:t>
              </a:r>
            </a:p>
          </p:txBody>
        </p:sp>
        <p:pic>
          <p:nvPicPr>
            <p:cNvPr id="133168" name="Picture 48"/>
            <p:cNvPicPr>
              <a:picLocks noChangeAspect="1" noChangeArrowheads="1"/>
            </p:cNvPicPr>
            <p:nvPr/>
          </p:nvPicPr>
          <p:blipFill>
            <a:blip r:embed="rId4"/>
            <a:srcRect/>
            <a:stretch>
              <a:fillRect/>
            </a:stretch>
          </p:blipFill>
          <p:spPr bwMode="auto">
            <a:xfrm>
              <a:off x="3321" y="3260"/>
              <a:ext cx="2093" cy="247"/>
            </a:xfrm>
            <a:prstGeom prst="rect">
              <a:avLst/>
            </a:prstGeom>
            <a:noFill/>
            <a:ln>
              <a:noFill/>
            </a:ln>
            <a:effectLst/>
          </p:spPr>
        </p:pic>
      </p:grpSp>
      <p:grpSp>
        <p:nvGrpSpPr>
          <p:cNvPr id="4" name="Group 61"/>
          <p:cNvGrpSpPr>
            <a:grpSpLocks/>
          </p:cNvGrpSpPr>
          <p:nvPr/>
        </p:nvGrpSpPr>
        <p:grpSpPr bwMode="auto">
          <a:xfrm>
            <a:off x="539750" y="4076700"/>
            <a:ext cx="4464050" cy="3049588"/>
            <a:chOff x="340" y="2568"/>
            <a:chExt cx="2812" cy="1921"/>
          </a:xfrm>
        </p:grpSpPr>
        <p:sp>
          <p:nvSpPr>
            <p:cNvPr id="133154" name="Line 34"/>
            <p:cNvSpPr>
              <a:spLocks noChangeShapeType="1"/>
            </p:cNvSpPr>
            <p:nvPr/>
          </p:nvSpPr>
          <p:spPr bwMode="auto">
            <a:xfrm flipH="1">
              <a:off x="2381" y="2568"/>
              <a:ext cx="771" cy="545"/>
            </a:xfrm>
            <a:prstGeom prst="line">
              <a:avLst/>
            </a:prstGeom>
            <a:noFill/>
            <a:ln w="9525">
              <a:solidFill>
                <a:srgbClr val="FF3300"/>
              </a:solidFill>
              <a:round/>
              <a:headEnd/>
              <a:tailEnd type="triangle" w="med" len="med"/>
            </a:ln>
            <a:effectLst/>
          </p:spPr>
          <p:txBody>
            <a:bodyPr>
              <a:prstTxWarp prst="textNoShape">
                <a:avLst/>
              </a:prstTxWarp>
            </a:bodyPr>
            <a:lstStyle/>
            <a:p>
              <a:endParaRPr lang="en-US"/>
            </a:p>
          </p:txBody>
        </p:sp>
        <p:sp>
          <p:nvSpPr>
            <p:cNvPr id="133171" name="Rectangle 51"/>
            <p:cNvSpPr>
              <a:spLocks noChangeArrowheads="1"/>
            </p:cNvSpPr>
            <p:nvPr/>
          </p:nvSpPr>
          <p:spPr bwMode="auto">
            <a:xfrm>
              <a:off x="340" y="3158"/>
              <a:ext cx="2359" cy="998"/>
            </a:xfrm>
            <a:prstGeom prst="rect">
              <a:avLst/>
            </a:prstGeom>
            <a:noFill/>
            <a:ln w="9525">
              <a:solidFill>
                <a:srgbClr val="FF3300"/>
              </a:solidFill>
              <a:miter lim="800000"/>
              <a:headEnd/>
              <a:tailEnd/>
            </a:ln>
            <a:effectLst/>
          </p:spPr>
          <p:txBody>
            <a:bodyPr wrap="none" anchor="ctr">
              <a:prstTxWarp prst="textNoShape">
                <a:avLst/>
              </a:prstTxWarp>
            </a:bodyPr>
            <a:lstStyle/>
            <a:p>
              <a:pPr>
                <a:spcBef>
                  <a:spcPct val="0"/>
                </a:spcBef>
              </a:pPr>
              <a:endParaRPr lang="en-US">
                <a:solidFill>
                  <a:srgbClr val="FF3300"/>
                </a:solidFill>
              </a:endParaRPr>
            </a:p>
          </p:txBody>
        </p:sp>
        <p:pic>
          <p:nvPicPr>
            <p:cNvPr id="133176" name="Picture 56"/>
            <p:cNvPicPr>
              <a:picLocks noChangeAspect="1" noChangeArrowheads="1"/>
            </p:cNvPicPr>
            <p:nvPr/>
          </p:nvPicPr>
          <p:blipFill>
            <a:blip r:embed="rId5"/>
            <a:srcRect/>
            <a:stretch>
              <a:fillRect/>
            </a:stretch>
          </p:blipFill>
          <p:spPr bwMode="auto">
            <a:xfrm>
              <a:off x="476" y="3158"/>
              <a:ext cx="1996" cy="422"/>
            </a:xfrm>
            <a:prstGeom prst="rect">
              <a:avLst/>
            </a:prstGeom>
            <a:noFill/>
            <a:ln>
              <a:noFill/>
            </a:ln>
            <a:effectLst/>
          </p:spPr>
        </p:pic>
        <p:sp>
          <p:nvSpPr>
            <p:cNvPr id="133180" name="Text Box 60"/>
            <p:cNvSpPr txBox="1">
              <a:spLocks noChangeArrowheads="1"/>
            </p:cNvSpPr>
            <p:nvPr/>
          </p:nvSpPr>
          <p:spPr bwMode="auto">
            <a:xfrm>
              <a:off x="340" y="3566"/>
              <a:ext cx="2404" cy="923"/>
            </a:xfrm>
            <a:prstGeom prst="rect">
              <a:avLst/>
            </a:prstGeom>
            <a:noFill/>
            <a:ln w="9525">
              <a:noFill/>
              <a:miter lim="800000"/>
              <a:headEnd/>
              <a:tailEnd/>
            </a:ln>
            <a:effectLst/>
          </p:spPr>
          <p:txBody>
            <a:bodyPr>
              <a:prstTxWarp prst="textNoShape">
                <a:avLst/>
              </a:prstTxWarp>
              <a:spAutoFit/>
            </a:bodyPr>
            <a:lstStyle/>
            <a:p>
              <a:pPr>
                <a:spcBef>
                  <a:spcPct val="0"/>
                </a:spcBef>
              </a:pPr>
              <a:r>
                <a:rPr lang="en-US" dirty="0">
                  <a:solidFill>
                    <a:srgbClr val="FF3300"/>
                  </a:solidFill>
                </a:rPr>
                <a:t>Mean interaction of all label pairs</a:t>
              </a:r>
            </a:p>
            <a:p>
              <a:pPr>
                <a:spcBef>
                  <a:spcPct val="0"/>
                </a:spcBef>
              </a:pPr>
              <a:r>
                <a:rPr lang="el-GR" dirty="0">
                  <a:solidFill>
                    <a:srgbClr val="FF3300"/>
                  </a:solidFill>
                  <a:ea typeface="Arial" charset="0"/>
                  <a:cs typeface="Arial" charset="0"/>
                </a:rPr>
                <a:t>Φ</a:t>
              </a:r>
              <a:r>
                <a:rPr lang="en-US" dirty="0">
                  <a:solidFill>
                    <a:srgbClr val="FF3300"/>
                  </a:solidFill>
                  <a:ea typeface="Arial" charset="0"/>
                  <a:cs typeface="Arial" charset="0"/>
                </a:rPr>
                <a:t>(</a:t>
              </a:r>
              <a:r>
                <a:rPr lang="en-US" dirty="0" err="1">
                  <a:solidFill>
                    <a:srgbClr val="FF3300"/>
                  </a:solidFill>
                  <a:ea typeface="Arial" charset="0"/>
                  <a:cs typeface="Arial" charset="0"/>
                </a:rPr>
                <a:t>i,j</a:t>
              </a:r>
              <a:r>
                <a:rPr lang="en-US" dirty="0">
                  <a:solidFill>
                    <a:srgbClr val="FF3300"/>
                  </a:solidFill>
                  <a:ea typeface="Arial" charset="0"/>
                  <a:cs typeface="Arial" charset="0"/>
                </a:rPr>
                <a:t>) is basically the observed label co-occurrences in training set.</a:t>
              </a:r>
              <a:endParaRPr lang="el-GR" dirty="0">
                <a:solidFill>
                  <a:srgbClr val="FF3300"/>
                </a:solidFill>
                <a:ea typeface="Arial" charset="0"/>
                <a:cs typeface="Arial" charset="0"/>
              </a:endParaRPr>
            </a:p>
            <a:p>
              <a:pPr>
                <a:spcBef>
                  <a:spcPct val="0"/>
                </a:spcBef>
              </a:pPr>
              <a:endParaRPr lang="en-US" dirty="0">
                <a:solidFill>
                  <a:srgbClr val="FF3300"/>
                </a:solidFill>
              </a:endParaRPr>
            </a:p>
            <a:p>
              <a:pPr>
                <a:spcBef>
                  <a:spcPct val="0"/>
                </a:spcBef>
              </a:pPr>
              <a:endParaRPr lang="en-US" dirty="0">
                <a:solidFill>
                  <a:srgbClr val="FF3300"/>
                </a:solidFill>
              </a:endParaRPr>
            </a:p>
          </p:txBody>
        </p:sp>
      </p:grpSp>
      <p:sp>
        <p:nvSpPr>
          <p:cNvPr id="22" name="TextBox 21"/>
          <p:cNvSpPr txBox="1"/>
          <p:nvPr/>
        </p:nvSpPr>
        <p:spPr>
          <a:xfrm>
            <a:off x="7010400" y="6550223"/>
            <a:ext cx="2126253" cy="307777"/>
          </a:xfrm>
          <a:prstGeom prst="rect">
            <a:avLst/>
          </a:prstGeom>
          <a:noFill/>
        </p:spPr>
        <p:txBody>
          <a:bodyPr wrap="none" rtlCol="0">
            <a:spAutoFit/>
          </a:bodyPr>
          <a:lstStyle/>
          <a:p>
            <a:r>
              <a:rPr lang="en-US" sz="1400" dirty="0" smtClean="0"/>
              <a:t>Slide by </a:t>
            </a:r>
            <a:r>
              <a:rPr lang="en-US" sz="1400" dirty="0" err="1" smtClean="0">
                <a:solidFill>
                  <a:srgbClr val="000000"/>
                </a:solidFill>
                <a:latin typeface="Lucida Grande"/>
                <a:ea typeface="Lucida Grande"/>
                <a:cs typeface="Lucida Grande"/>
              </a:rPr>
              <a:t>GokberkCinbis</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Rectangle 2"/>
          <p:cNvSpPr>
            <a:spLocks noGrp="1" noChangeArrowheads="1"/>
          </p:cNvSpPr>
          <p:nvPr>
            <p:ph type="title"/>
          </p:nvPr>
        </p:nvSpPr>
        <p:spPr/>
        <p:txBody>
          <a:bodyPr/>
          <a:lstStyle/>
          <a:p>
            <a:r>
              <a:rPr lang="en-US"/>
              <a:t>Detecting difficult objects</a:t>
            </a:r>
          </a:p>
        </p:txBody>
      </p:sp>
      <p:pic>
        <p:nvPicPr>
          <p:cNvPr id="1144835" name="Picture 3"/>
          <p:cNvPicPr>
            <a:picLocks noChangeAspect="1" noChangeArrowheads="1"/>
          </p:cNvPicPr>
          <p:nvPr/>
        </p:nvPicPr>
        <p:blipFill>
          <a:blip r:embed="rId3"/>
          <a:srcRect/>
          <a:stretch>
            <a:fillRect/>
          </a:stretch>
        </p:blipFill>
        <p:spPr bwMode="auto">
          <a:xfrm>
            <a:off x="381000" y="1295400"/>
            <a:ext cx="4187825" cy="4183063"/>
          </a:xfrm>
          <a:prstGeom prst="rect">
            <a:avLst/>
          </a:prstGeom>
          <a:noFill/>
          <a:ln w="9525">
            <a:noFill/>
            <a:miter lim="800000"/>
            <a:headEnd/>
            <a:tailEnd/>
          </a:ln>
          <a:effectLst/>
        </p:spPr>
      </p:pic>
      <p:sp>
        <p:nvSpPr>
          <p:cNvPr id="1144836" name="Line 4"/>
          <p:cNvSpPr>
            <a:spLocks noChangeShapeType="1"/>
          </p:cNvSpPr>
          <p:nvPr/>
        </p:nvSpPr>
        <p:spPr bwMode="auto">
          <a:xfrm>
            <a:off x="4724400" y="3473450"/>
            <a:ext cx="769938" cy="0"/>
          </a:xfrm>
          <a:prstGeom prst="line">
            <a:avLst/>
          </a:prstGeom>
          <a:noFill/>
          <a:ln w="76200">
            <a:solidFill>
              <a:schemeClr val="tx1"/>
            </a:solidFill>
            <a:round/>
            <a:headEnd/>
            <a:tailEnd type="triangle" w="med" len="med"/>
          </a:ln>
          <a:effectLst/>
        </p:spPr>
        <p:txBody>
          <a:bodyPr>
            <a:prstTxWarp prst="textNoShape">
              <a:avLst/>
            </a:prstTxWarp>
          </a:bodyPr>
          <a:lstStyle/>
          <a:p>
            <a:endParaRPr lang="en-US"/>
          </a:p>
        </p:txBody>
      </p:sp>
      <p:sp>
        <p:nvSpPr>
          <p:cNvPr id="1144837" name="Text Box 5"/>
          <p:cNvSpPr txBox="1">
            <a:spLocks noChangeArrowheads="1"/>
          </p:cNvSpPr>
          <p:nvPr/>
        </p:nvSpPr>
        <p:spPr bwMode="auto">
          <a:xfrm>
            <a:off x="5622925" y="3165475"/>
            <a:ext cx="1038225"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ea typeface="Arial" charset="0"/>
                <a:cs typeface="Arial" charset="0"/>
              </a:rPr>
              <a:t>Office </a:t>
            </a:r>
          </a:p>
        </p:txBody>
      </p:sp>
      <p:sp>
        <p:nvSpPr>
          <p:cNvPr id="1144838" name="Line 6"/>
          <p:cNvSpPr>
            <a:spLocks noChangeShapeType="1"/>
          </p:cNvSpPr>
          <p:nvPr/>
        </p:nvSpPr>
        <p:spPr bwMode="auto">
          <a:xfrm>
            <a:off x="6705600" y="3429000"/>
            <a:ext cx="769938" cy="0"/>
          </a:xfrm>
          <a:prstGeom prst="line">
            <a:avLst/>
          </a:prstGeom>
          <a:noFill/>
          <a:ln w="76200">
            <a:solidFill>
              <a:schemeClr val="tx1"/>
            </a:solidFill>
            <a:round/>
            <a:headEnd/>
            <a:tailEnd type="triangle" w="med" len="med"/>
          </a:ln>
          <a:effectLst/>
        </p:spPr>
        <p:txBody>
          <a:bodyPr>
            <a:prstTxWarp prst="textNoShape">
              <a:avLst/>
            </a:prstTxWarp>
          </a:bodyPr>
          <a:lstStyle/>
          <a:p>
            <a:endParaRPr lang="en-US"/>
          </a:p>
        </p:txBody>
      </p:sp>
      <p:sp>
        <p:nvSpPr>
          <p:cNvPr id="1144839" name="Text Box 7"/>
          <p:cNvSpPr txBox="1">
            <a:spLocks noChangeArrowheads="1"/>
          </p:cNvSpPr>
          <p:nvPr/>
        </p:nvSpPr>
        <p:spPr bwMode="auto">
          <a:xfrm>
            <a:off x="7696200" y="2895600"/>
            <a:ext cx="1190625" cy="118745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ea typeface="Arial" charset="0"/>
                <a:cs typeface="Arial" charset="0"/>
              </a:rPr>
              <a:t>Maybe</a:t>
            </a:r>
          </a:p>
          <a:p>
            <a:r>
              <a:rPr lang="en-US" sz="2400">
                <a:latin typeface="Times New Roman" charset="0"/>
                <a:ea typeface="Arial" charset="0"/>
                <a:cs typeface="Arial" charset="0"/>
              </a:rPr>
              <a:t>there is </a:t>
            </a:r>
          </a:p>
          <a:p>
            <a:r>
              <a:rPr lang="en-US" sz="2400">
                <a:latin typeface="Times New Roman" charset="0"/>
                <a:ea typeface="Arial" charset="0"/>
                <a:cs typeface="Arial" charset="0"/>
              </a:rPr>
              <a:t>a mouse</a:t>
            </a:r>
          </a:p>
        </p:txBody>
      </p:sp>
      <p:sp>
        <p:nvSpPr>
          <p:cNvPr id="1144840" name="Text Box 8"/>
          <p:cNvSpPr txBox="1">
            <a:spLocks noChangeArrowheads="1"/>
          </p:cNvSpPr>
          <p:nvPr/>
        </p:nvSpPr>
        <p:spPr bwMode="auto">
          <a:xfrm>
            <a:off x="501650" y="5734050"/>
            <a:ext cx="3471863"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ea typeface="Arial" charset="0"/>
                <a:cs typeface="Arial" charset="0"/>
              </a:rPr>
              <a:t>Start recognizing the scene</a:t>
            </a:r>
          </a:p>
        </p:txBody>
      </p:sp>
      <p:sp>
        <p:nvSpPr>
          <p:cNvPr id="1144841" name="Text Box 9"/>
          <p:cNvSpPr txBox="1">
            <a:spLocks noChangeArrowheads="1"/>
          </p:cNvSpPr>
          <p:nvPr/>
        </p:nvSpPr>
        <p:spPr bwMode="auto">
          <a:xfrm>
            <a:off x="144463" y="6456363"/>
            <a:ext cx="4260850" cy="366712"/>
          </a:xfrm>
          <a:prstGeom prst="rect">
            <a:avLst/>
          </a:prstGeom>
          <a:noFill/>
          <a:ln w="9525">
            <a:noFill/>
            <a:miter lim="800000"/>
            <a:headEnd/>
            <a:tailEnd/>
          </a:ln>
          <a:effectLst/>
        </p:spPr>
        <p:txBody>
          <a:bodyPr wrap="none">
            <a:prstTxWarp prst="textNoShape">
              <a:avLst/>
            </a:prstTxWarp>
            <a:spAutoFit/>
          </a:bodyPr>
          <a:lstStyle/>
          <a:p>
            <a:r>
              <a:rPr lang="en-US">
                <a:ea typeface="Arial" charset="0"/>
                <a:cs typeface="Arial" charset="0"/>
              </a:rPr>
              <a:t>Torralba, Murphy, Freeman. NIPS 2004.</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Rectangle 2"/>
          <p:cNvSpPr>
            <a:spLocks noGrp="1" noChangeArrowheads="1"/>
          </p:cNvSpPr>
          <p:nvPr>
            <p:ph type="title"/>
          </p:nvPr>
        </p:nvSpPr>
        <p:spPr/>
        <p:txBody>
          <a:bodyPr/>
          <a:lstStyle/>
          <a:p>
            <a:r>
              <a:rPr lang="en-US"/>
              <a:t>Detecting difficult objects</a:t>
            </a:r>
          </a:p>
        </p:txBody>
      </p:sp>
      <p:pic>
        <p:nvPicPr>
          <p:cNvPr id="1146883" name="Picture 3"/>
          <p:cNvPicPr>
            <a:picLocks noChangeAspect="1" noChangeArrowheads="1"/>
          </p:cNvPicPr>
          <p:nvPr/>
        </p:nvPicPr>
        <p:blipFill>
          <a:blip r:embed="rId3"/>
          <a:srcRect/>
          <a:stretch>
            <a:fillRect/>
          </a:stretch>
        </p:blipFill>
        <p:spPr bwMode="auto">
          <a:xfrm>
            <a:off x="381000" y="1295400"/>
            <a:ext cx="4187825" cy="4183063"/>
          </a:xfrm>
          <a:prstGeom prst="rect">
            <a:avLst/>
          </a:prstGeom>
          <a:noFill/>
          <a:ln w="9525">
            <a:noFill/>
            <a:miter lim="800000"/>
            <a:headEnd/>
            <a:tailEnd/>
          </a:ln>
          <a:effectLst/>
        </p:spPr>
      </p:pic>
      <p:sp>
        <p:nvSpPr>
          <p:cNvPr id="1146884" name="Text Box 4"/>
          <p:cNvSpPr txBox="1">
            <a:spLocks noChangeArrowheads="1"/>
          </p:cNvSpPr>
          <p:nvPr/>
        </p:nvSpPr>
        <p:spPr bwMode="auto">
          <a:xfrm>
            <a:off x="381000" y="5511800"/>
            <a:ext cx="8212138" cy="822325"/>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ea typeface="Arial" charset="0"/>
                <a:cs typeface="Arial" charset="0"/>
              </a:rPr>
              <a:t>Detect first simple objects (reliable detectors) that provide strong</a:t>
            </a:r>
          </a:p>
          <a:p>
            <a:r>
              <a:rPr lang="en-US" sz="2400">
                <a:latin typeface="Times New Roman" charset="0"/>
                <a:ea typeface="Arial" charset="0"/>
                <a:cs typeface="Arial" charset="0"/>
              </a:rPr>
              <a:t>contextual constraints to the target (screen -&gt; keyboard -&gt; mouse)</a:t>
            </a:r>
          </a:p>
        </p:txBody>
      </p:sp>
      <p:pic>
        <p:nvPicPr>
          <p:cNvPr id="1146885" name="Picture 5"/>
          <p:cNvPicPr>
            <a:picLocks noChangeAspect="1" noChangeArrowheads="1"/>
          </p:cNvPicPr>
          <p:nvPr/>
        </p:nvPicPr>
        <p:blipFill>
          <a:blip r:embed="rId3"/>
          <a:srcRect l="52768" t="36432" r="27217" b="43530"/>
          <a:stretch>
            <a:fillRect/>
          </a:stretch>
        </p:blipFill>
        <p:spPr bwMode="auto">
          <a:xfrm>
            <a:off x="5605463" y="2743200"/>
            <a:ext cx="1209675" cy="1147763"/>
          </a:xfrm>
          <a:prstGeom prst="rect">
            <a:avLst/>
          </a:prstGeom>
          <a:noFill/>
          <a:ln w="9525">
            <a:noFill/>
            <a:miter lim="800000"/>
            <a:headEnd/>
            <a:tailEnd/>
          </a:ln>
          <a:effectLst/>
        </p:spPr>
      </p:pic>
      <p:sp>
        <p:nvSpPr>
          <p:cNvPr id="1146886" name="Line 6"/>
          <p:cNvSpPr>
            <a:spLocks noChangeShapeType="1"/>
          </p:cNvSpPr>
          <p:nvPr/>
        </p:nvSpPr>
        <p:spPr bwMode="auto">
          <a:xfrm>
            <a:off x="4724400" y="3473450"/>
            <a:ext cx="769938" cy="0"/>
          </a:xfrm>
          <a:prstGeom prst="line">
            <a:avLst/>
          </a:prstGeom>
          <a:noFill/>
          <a:ln w="76200">
            <a:solidFill>
              <a:schemeClr val="tx1"/>
            </a:solidFill>
            <a:round/>
            <a:headEnd/>
            <a:tailEnd type="triangle" w="med" len="med"/>
          </a:ln>
          <a:effectLst/>
        </p:spPr>
        <p:txBody>
          <a:bodyPr>
            <a:prstTxWarp prst="textNoShape">
              <a:avLst/>
            </a:prstTxWarp>
          </a:bodyPr>
          <a:lstStyle/>
          <a:p>
            <a:endParaRPr lang="en-US"/>
          </a:p>
        </p:txBody>
      </p:sp>
      <p:sp>
        <p:nvSpPr>
          <p:cNvPr id="1146887" name="Text Box 7"/>
          <p:cNvSpPr txBox="1">
            <a:spLocks noChangeArrowheads="1"/>
          </p:cNvSpPr>
          <p:nvPr/>
        </p:nvSpPr>
        <p:spPr bwMode="auto">
          <a:xfrm>
            <a:off x="144463" y="6456363"/>
            <a:ext cx="4260850" cy="366712"/>
          </a:xfrm>
          <a:prstGeom prst="rect">
            <a:avLst/>
          </a:prstGeom>
          <a:noFill/>
          <a:ln w="9525">
            <a:noFill/>
            <a:miter lim="800000"/>
            <a:headEnd/>
            <a:tailEnd/>
          </a:ln>
          <a:effectLst/>
        </p:spPr>
        <p:txBody>
          <a:bodyPr wrap="none">
            <a:prstTxWarp prst="textNoShape">
              <a:avLst/>
            </a:prstTxWarp>
            <a:spAutoFit/>
          </a:bodyPr>
          <a:lstStyle/>
          <a:p>
            <a:r>
              <a:rPr lang="en-US">
                <a:ea typeface="Arial" charset="0"/>
                <a:cs typeface="Arial" charset="0"/>
              </a:rPr>
              <a:t>Torralba, Murphy, Freeman. NIPS 2004.</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8930" name="Picture 2"/>
          <p:cNvPicPr>
            <a:picLocks noChangeAspect="1" noChangeArrowheads="1"/>
          </p:cNvPicPr>
          <p:nvPr/>
        </p:nvPicPr>
        <p:blipFill>
          <a:blip r:embed="rId3"/>
          <a:srcRect/>
          <a:stretch>
            <a:fillRect/>
          </a:stretch>
        </p:blipFill>
        <p:spPr bwMode="auto">
          <a:xfrm>
            <a:off x="381000" y="1295400"/>
            <a:ext cx="4187825" cy="4183063"/>
          </a:xfrm>
          <a:prstGeom prst="rect">
            <a:avLst/>
          </a:prstGeom>
          <a:noFill/>
          <a:ln w="9525">
            <a:noFill/>
            <a:miter lim="800000"/>
            <a:headEnd/>
            <a:tailEnd/>
          </a:ln>
          <a:effectLst/>
        </p:spPr>
      </p:pic>
      <p:grpSp>
        <p:nvGrpSpPr>
          <p:cNvPr id="2" name="Group 3"/>
          <p:cNvGrpSpPr>
            <a:grpSpLocks/>
          </p:cNvGrpSpPr>
          <p:nvPr/>
        </p:nvGrpSpPr>
        <p:grpSpPr bwMode="auto">
          <a:xfrm>
            <a:off x="4724400" y="2743200"/>
            <a:ext cx="2971800" cy="1981200"/>
            <a:chOff x="2976" y="1728"/>
            <a:chExt cx="1296" cy="912"/>
          </a:xfrm>
        </p:grpSpPr>
        <p:pic>
          <p:nvPicPr>
            <p:cNvPr id="1148932" name="Picture 4"/>
            <p:cNvPicPr>
              <a:picLocks noChangeAspect="1" noChangeArrowheads="1"/>
            </p:cNvPicPr>
            <p:nvPr/>
          </p:nvPicPr>
          <p:blipFill>
            <a:blip r:embed="rId3"/>
            <a:srcRect l="52768" t="36432" r="27217" b="43530"/>
            <a:stretch>
              <a:fillRect/>
            </a:stretch>
          </p:blipFill>
          <p:spPr bwMode="auto">
            <a:xfrm>
              <a:off x="3360" y="1728"/>
              <a:ext cx="528" cy="528"/>
            </a:xfrm>
            <a:prstGeom prst="rect">
              <a:avLst/>
            </a:prstGeom>
            <a:noFill/>
            <a:ln w="9525">
              <a:noFill/>
              <a:miter lim="800000"/>
              <a:headEnd/>
              <a:tailEnd/>
            </a:ln>
            <a:effectLst/>
          </p:spPr>
        </p:pic>
        <p:pic>
          <p:nvPicPr>
            <p:cNvPr id="1148933" name="Picture 5"/>
            <p:cNvPicPr>
              <a:picLocks noChangeAspect="1" noChangeArrowheads="1"/>
            </p:cNvPicPr>
            <p:nvPr/>
          </p:nvPicPr>
          <p:blipFill>
            <a:blip r:embed="rId3"/>
            <a:srcRect l="52768" t="52827" r="27217" b="41708"/>
            <a:stretch>
              <a:fillRect/>
            </a:stretch>
          </p:blipFill>
          <p:spPr bwMode="auto">
            <a:xfrm>
              <a:off x="3360" y="2496"/>
              <a:ext cx="528" cy="144"/>
            </a:xfrm>
            <a:prstGeom prst="rect">
              <a:avLst/>
            </a:prstGeom>
            <a:noFill/>
            <a:ln w="9525">
              <a:noFill/>
              <a:miter lim="800000"/>
              <a:headEnd/>
              <a:tailEnd/>
            </a:ln>
            <a:effectLst/>
          </p:spPr>
        </p:pic>
        <p:pic>
          <p:nvPicPr>
            <p:cNvPr id="1148934" name="Picture 6"/>
            <p:cNvPicPr>
              <a:picLocks noChangeAspect="1" noChangeArrowheads="1"/>
            </p:cNvPicPr>
            <p:nvPr/>
          </p:nvPicPr>
          <p:blipFill>
            <a:blip r:embed="rId3"/>
            <a:srcRect l="70964" t="54649" r="23578" b="39886"/>
            <a:stretch>
              <a:fillRect/>
            </a:stretch>
          </p:blipFill>
          <p:spPr bwMode="auto">
            <a:xfrm>
              <a:off x="4128" y="2496"/>
              <a:ext cx="144" cy="144"/>
            </a:xfrm>
            <a:prstGeom prst="rect">
              <a:avLst/>
            </a:prstGeom>
            <a:noFill/>
            <a:ln w="9525">
              <a:noFill/>
              <a:miter lim="800000"/>
              <a:headEnd/>
              <a:tailEnd/>
            </a:ln>
            <a:effectLst/>
          </p:spPr>
        </p:pic>
        <p:sp>
          <p:nvSpPr>
            <p:cNvPr id="1148935" name="Line 7"/>
            <p:cNvSpPr>
              <a:spLocks noChangeShapeType="1"/>
            </p:cNvSpPr>
            <p:nvPr/>
          </p:nvSpPr>
          <p:spPr bwMode="auto">
            <a:xfrm>
              <a:off x="2976" y="2064"/>
              <a:ext cx="336" cy="0"/>
            </a:xfrm>
            <a:prstGeom prst="line">
              <a:avLst/>
            </a:prstGeom>
            <a:noFill/>
            <a:ln w="76200">
              <a:solidFill>
                <a:schemeClr val="tx1"/>
              </a:solidFill>
              <a:round/>
              <a:headEnd/>
              <a:tailEnd type="triangle" w="med" len="med"/>
            </a:ln>
            <a:effectLst/>
          </p:spPr>
          <p:txBody>
            <a:bodyPr>
              <a:prstTxWarp prst="textNoShape">
                <a:avLst/>
              </a:prstTxWarp>
            </a:bodyPr>
            <a:lstStyle/>
            <a:p>
              <a:endParaRPr lang="en-US"/>
            </a:p>
          </p:txBody>
        </p:sp>
        <p:sp>
          <p:nvSpPr>
            <p:cNvPr id="1148936" name="Line 8"/>
            <p:cNvSpPr>
              <a:spLocks noChangeShapeType="1"/>
            </p:cNvSpPr>
            <p:nvPr/>
          </p:nvSpPr>
          <p:spPr bwMode="auto">
            <a:xfrm>
              <a:off x="3552" y="2256"/>
              <a:ext cx="48" cy="240"/>
            </a:xfrm>
            <a:prstGeom prst="line">
              <a:avLst/>
            </a:prstGeom>
            <a:noFill/>
            <a:ln w="57150">
              <a:solidFill>
                <a:schemeClr val="tx1"/>
              </a:solidFill>
              <a:round/>
              <a:headEnd/>
              <a:tailEnd type="triangle" w="med" len="med"/>
            </a:ln>
            <a:effectLst/>
          </p:spPr>
          <p:txBody>
            <a:bodyPr>
              <a:prstTxWarp prst="textNoShape">
                <a:avLst/>
              </a:prstTxWarp>
            </a:bodyPr>
            <a:lstStyle/>
            <a:p>
              <a:endParaRPr lang="en-US"/>
            </a:p>
          </p:txBody>
        </p:sp>
        <p:sp>
          <p:nvSpPr>
            <p:cNvPr id="1148937" name="Line 9"/>
            <p:cNvSpPr>
              <a:spLocks noChangeShapeType="1"/>
            </p:cNvSpPr>
            <p:nvPr/>
          </p:nvSpPr>
          <p:spPr bwMode="auto">
            <a:xfrm>
              <a:off x="3936" y="2544"/>
              <a:ext cx="144" cy="0"/>
            </a:xfrm>
            <a:prstGeom prst="line">
              <a:avLst/>
            </a:prstGeom>
            <a:noFill/>
            <a:ln w="28575">
              <a:solidFill>
                <a:schemeClr val="tx1"/>
              </a:solidFill>
              <a:round/>
              <a:headEnd/>
              <a:tailEnd type="triangle" w="med" len="med"/>
            </a:ln>
            <a:effectLst/>
          </p:spPr>
          <p:txBody>
            <a:bodyPr>
              <a:prstTxWarp prst="textNoShape">
                <a:avLst/>
              </a:prstTxWarp>
            </a:bodyPr>
            <a:lstStyle/>
            <a:p>
              <a:endParaRPr lang="en-US"/>
            </a:p>
          </p:txBody>
        </p:sp>
        <p:sp>
          <p:nvSpPr>
            <p:cNvPr id="1148938" name="Line 10"/>
            <p:cNvSpPr>
              <a:spLocks noChangeShapeType="1"/>
            </p:cNvSpPr>
            <p:nvPr/>
          </p:nvSpPr>
          <p:spPr bwMode="auto">
            <a:xfrm>
              <a:off x="3888" y="2256"/>
              <a:ext cx="240" cy="192"/>
            </a:xfrm>
            <a:prstGeom prst="line">
              <a:avLst/>
            </a:prstGeom>
            <a:noFill/>
            <a:ln w="57150">
              <a:solidFill>
                <a:schemeClr val="tx1"/>
              </a:solidFill>
              <a:round/>
              <a:headEnd/>
              <a:tailEnd type="triangle" w="med" len="med"/>
            </a:ln>
            <a:effectLst/>
          </p:spPr>
          <p:txBody>
            <a:bodyPr>
              <a:prstTxWarp prst="textNoShape">
                <a:avLst/>
              </a:prstTxWarp>
            </a:bodyPr>
            <a:lstStyle/>
            <a:p>
              <a:endParaRPr lang="en-US"/>
            </a:p>
          </p:txBody>
        </p:sp>
      </p:grpSp>
      <p:sp>
        <p:nvSpPr>
          <p:cNvPr id="1148939" name="Rectangle 11"/>
          <p:cNvSpPr>
            <a:spLocks noGrp="1" noChangeArrowheads="1"/>
          </p:cNvSpPr>
          <p:nvPr>
            <p:ph type="title"/>
          </p:nvPr>
        </p:nvSpPr>
        <p:spPr>
          <a:noFill/>
          <a:ln/>
        </p:spPr>
        <p:txBody>
          <a:bodyPr/>
          <a:lstStyle/>
          <a:p>
            <a:r>
              <a:rPr lang="en-US"/>
              <a:t>Detecting difficult objects</a:t>
            </a:r>
          </a:p>
        </p:txBody>
      </p:sp>
      <p:sp>
        <p:nvSpPr>
          <p:cNvPr id="1148940" name="Text Box 12"/>
          <p:cNvSpPr txBox="1">
            <a:spLocks noChangeArrowheads="1"/>
          </p:cNvSpPr>
          <p:nvPr/>
        </p:nvSpPr>
        <p:spPr bwMode="auto">
          <a:xfrm>
            <a:off x="381000" y="5511800"/>
            <a:ext cx="8212138" cy="822325"/>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ea typeface="Arial" charset="0"/>
                <a:cs typeface="Arial" charset="0"/>
              </a:rPr>
              <a:t>Detect first simple objects (reliable detectors) that provide strong</a:t>
            </a:r>
          </a:p>
          <a:p>
            <a:r>
              <a:rPr lang="en-US" sz="2400">
                <a:latin typeface="Times New Roman" charset="0"/>
                <a:ea typeface="Arial" charset="0"/>
                <a:cs typeface="Arial" charset="0"/>
              </a:rPr>
              <a:t>contextual constraints to the target (screen -&gt; keyboard -&gt; mouse)</a:t>
            </a:r>
          </a:p>
        </p:txBody>
      </p:sp>
      <p:sp>
        <p:nvSpPr>
          <p:cNvPr id="1148941" name="Text Box 13"/>
          <p:cNvSpPr txBox="1">
            <a:spLocks noChangeArrowheads="1"/>
          </p:cNvSpPr>
          <p:nvPr/>
        </p:nvSpPr>
        <p:spPr bwMode="auto">
          <a:xfrm>
            <a:off x="144463" y="6456363"/>
            <a:ext cx="4260850" cy="366712"/>
          </a:xfrm>
          <a:prstGeom prst="rect">
            <a:avLst/>
          </a:prstGeom>
          <a:noFill/>
          <a:ln w="9525">
            <a:noFill/>
            <a:miter lim="800000"/>
            <a:headEnd/>
            <a:tailEnd/>
          </a:ln>
          <a:effectLst/>
        </p:spPr>
        <p:txBody>
          <a:bodyPr wrap="none">
            <a:prstTxWarp prst="textNoShape">
              <a:avLst/>
            </a:prstTxWarp>
            <a:spAutoFit/>
          </a:bodyPr>
          <a:lstStyle/>
          <a:p>
            <a:r>
              <a:rPr lang="en-US">
                <a:ea typeface="Arial" charset="0"/>
                <a:cs typeface="Arial" charset="0"/>
              </a:rPr>
              <a:t>Torralba, Murphy, Freeman. NIPS 2004.</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2"/>
          <p:cNvSpPr>
            <a:spLocks noGrp="1" noChangeArrowheads="1"/>
          </p:cNvSpPr>
          <p:nvPr>
            <p:ph type="title"/>
          </p:nvPr>
        </p:nvSpPr>
        <p:spPr/>
        <p:txBody>
          <a:bodyPr/>
          <a:lstStyle/>
          <a:p>
            <a:r>
              <a:rPr lang="en-US"/>
              <a:t>BRF for car detection: topology</a:t>
            </a:r>
          </a:p>
        </p:txBody>
      </p:sp>
      <p:pic>
        <p:nvPicPr>
          <p:cNvPr id="1165315" name="Picture 3"/>
          <p:cNvPicPr>
            <a:picLocks noChangeAspect="1" noChangeArrowheads="1"/>
          </p:cNvPicPr>
          <p:nvPr/>
        </p:nvPicPr>
        <p:blipFill>
          <a:blip r:embed="rId3"/>
          <a:srcRect/>
          <a:stretch>
            <a:fillRect/>
          </a:stretch>
        </p:blipFill>
        <p:spPr bwMode="auto">
          <a:xfrm>
            <a:off x="4876800" y="1600200"/>
            <a:ext cx="3494088" cy="3455988"/>
          </a:xfrm>
          <a:prstGeom prst="rect">
            <a:avLst/>
          </a:prstGeom>
          <a:noFill/>
          <a:ln w="9525">
            <a:noFill/>
            <a:miter lim="800000"/>
            <a:headEnd/>
            <a:tailEnd/>
          </a:ln>
          <a:effectLst/>
        </p:spPr>
      </p:pic>
      <p:pic>
        <p:nvPicPr>
          <p:cNvPr id="1165316" name="Picture 4"/>
          <p:cNvPicPr>
            <a:picLocks noChangeAspect="1" noChangeArrowheads="1"/>
          </p:cNvPicPr>
          <p:nvPr/>
        </p:nvPicPr>
        <p:blipFill>
          <a:blip r:embed="rId4"/>
          <a:srcRect/>
          <a:stretch>
            <a:fillRect/>
          </a:stretch>
        </p:blipFill>
        <p:spPr bwMode="auto">
          <a:xfrm>
            <a:off x="304800" y="1981200"/>
            <a:ext cx="3963988" cy="2824163"/>
          </a:xfrm>
          <a:prstGeom prst="rect">
            <a:avLst/>
          </a:prstGeom>
          <a:noFill/>
          <a:ln w="9525">
            <a:noFill/>
            <a:miter lim="800000"/>
            <a:headEnd/>
            <a:tailEnd/>
          </a:ln>
          <a:effectLst/>
        </p:spPr>
      </p:pic>
      <p:sp>
        <p:nvSpPr>
          <p:cNvPr id="1165317" name="Oval 5"/>
          <p:cNvSpPr>
            <a:spLocks noChangeArrowheads="1"/>
          </p:cNvSpPr>
          <p:nvPr/>
        </p:nvSpPr>
        <p:spPr bwMode="auto">
          <a:xfrm>
            <a:off x="4267200" y="1447800"/>
            <a:ext cx="4648200" cy="1524000"/>
          </a:xfrm>
          <a:prstGeom prst="ellipse">
            <a:avLst/>
          </a:prstGeom>
          <a:noFill/>
          <a:ln w="28575">
            <a:solidFill>
              <a:srgbClr val="FF0000"/>
            </a:solidFill>
            <a:round/>
            <a:headEnd/>
            <a:tailEnd/>
          </a:ln>
          <a:effectLst/>
        </p:spPr>
        <p:txBody>
          <a:bodyPr wrap="none" anchor="ctr">
            <a:prstTxWarp prst="textNoShape">
              <a:avLst/>
            </a:prstTxWarp>
          </a:bodyPr>
          <a:lstStyle/>
          <a:p>
            <a:endParaRPr lang="en-US"/>
          </a:p>
        </p:txBody>
      </p:sp>
      <p:sp>
        <p:nvSpPr>
          <p:cNvPr id="6" name="Text Box 20"/>
          <p:cNvSpPr txBox="1">
            <a:spLocks noChangeArrowheads="1"/>
          </p:cNvSpPr>
          <p:nvPr/>
        </p:nvSpPr>
        <p:spPr bwMode="auto">
          <a:xfrm>
            <a:off x="5181600" y="6400800"/>
            <a:ext cx="3733800" cy="366713"/>
          </a:xfrm>
          <a:prstGeom prst="rect">
            <a:avLst/>
          </a:prstGeom>
          <a:noFill/>
          <a:ln w="9525">
            <a:noFill/>
            <a:miter lim="800000"/>
            <a:headEnd/>
            <a:tailEnd/>
          </a:ln>
          <a:effectLst/>
        </p:spPr>
        <p:txBody>
          <a:bodyPr>
            <a:prstTxWarp prst="textNoShape">
              <a:avLst/>
            </a:prstTxWarp>
            <a:spAutoFit/>
          </a:bodyPr>
          <a:lstStyle/>
          <a:p>
            <a:pPr algn="ctr"/>
            <a:r>
              <a:rPr lang="en-US" dirty="0"/>
              <a:t>Torralba Murphy Freeman (2004)</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Rectangle 2"/>
          <p:cNvSpPr>
            <a:spLocks noGrp="1" noChangeArrowheads="1"/>
          </p:cNvSpPr>
          <p:nvPr>
            <p:ph type="title"/>
          </p:nvPr>
        </p:nvSpPr>
        <p:spPr/>
        <p:txBody>
          <a:bodyPr/>
          <a:lstStyle/>
          <a:p>
            <a:r>
              <a:rPr lang="en-US"/>
              <a:t>BRF for car detection: results</a:t>
            </a:r>
          </a:p>
        </p:txBody>
      </p:sp>
      <p:pic>
        <p:nvPicPr>
          <p:cNvPr id="1167363" name="Picture 3"/>
          <p:cNvPicPr>
            <a:picLocks noChangeAspect="1" noChangeArrowheads="1"/>
          </p:cNvPicPr>
          <p:nvPr/>
        </p:nvPicPr>
        <p:blipFill>
          <a:blip r:embed="rId3"/>
          <a:srcRect/>
          <a:stretch>
            <a:fillRect/>
          </a:stretch>
        </p:blipFill>
        <p:spPr bwMode="auto">
          <a:xfrm>
            <a:off x="838200" y="5105400"/>
            <a:ext cx="7223125" cy="1406525"/>
          </a:xfrm>
          <a:prstGeom prst="rect">
            <a:avLst/>
          </a:prstGeom>
          <a:noFill/>
          <a:ln w="9525">
            <a:noFill/>
            <a:miter lim="800000"/>
            <a:headEnd/>
            <a:tailEnd/>
          </a:ln>
          <a:effectLst/>
        </p:spPr>
      </p:pic>
      <p:pic>
        <p:nvPicPr>
          <p:cNvPr id="1167364" name="Picture 4"/>
          <p:cNvPicPr>
            <a:picLocks noChangeAspect="1" noChangeArrowheads="1"/>
          </p:cNvPicPr>
          <p:nvPr/>
        </p:nvPicPr>
        <p:blipFill>
          <a:blip r:embed="rId4"/>
          <a:srcRect/>
          <a:stretch>
            <a:fillRect/>
          </a:stretch>
        </p:blipFill>
        <p:spPr bwMode="auto">
          <a:xfrm>
            <a:off x="103188" y="1751013"/>
            <a:ext cx="8915400" cy="2878137"/>
          </a:xfrm>
          <a:prstGeom prst="rect">
            <a:avLst/>
          </a:prstGeom>
          <a:noFill/>
          <a:ln w="9525">
            <a:noFill/>
            <a:miter lim="800000"/>
            <a:headEnd/>
            <a:tailEnd/>
          </a:ln>
          <a:effectLst/>
        </p:spPr>
      </p:pic>
      <p:sp>
        <p:nvSpPr>
          <p:cNvPr id="5" name="Text Box 20"/>
          <p:cNvSpPr txBox="1">
            <a:spLocks noChangeArrowheads="1"/>
          </p:cNvSpPr>
          <p:nvPr/>
        </p:nvSpPr>
        <p:spPr bwMode="auto">
          <a:xfrm>
            <a:off x="5284788" y="6491287"/>
            <a:ext cx="3733800" cy="366713"/>
          </a:xfrm>
          <a:prstGeom prst="rect">
            <a:avLst/>
          </a:prstGeom>
          <a:noFill/>
          <a:ln w="9525">
            <a:noFill/>
            <a:miter lim="800000"/>
            <a:headEnd/>
            <a:tailEnd/>
          </a:ln>
          <a:effectLst/>
        </p:spPr>
        <p:txBody>
          <a:bodyPr>
            <a:prstTxWarp prst="textNoShape">
              <a:avLst/>
            </a:prstTxWarp>
            <a:spAutoFit/>
          </a:bodyPr>
          <a:lstStyle/>
          <a:p>
            <a:pPr algn="ctr"/>
            <a:r>
              <a:rPr lang="en-US" dirty="0"/>
              <a:t>Torralba Murphy Freeman (2004)</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a:xfrm>
            <a:off x="228600" y="304800"/>
            <a:ext cx="8677275" cy="685800"/>
          </a:xfrm>
        </p:spPr>
        <p:txBody>
          <a:bodyPr>
            <a:normAutofit fontScale="90000"/>
          </a:bodyPr>
          <a:lstStyle/>
          <a:p>
            <a:r>
              <a:rPr lang="en-US" sz="4000"/>
              <a:t>A “car” out of context is less of a car</a:t>
            </a:r>
          </a:p>
        </p:txBody>
      </p:sp>
      <p:pic>
        <p:nvPicPr>
          <p:cNvPr id="1169411" name="Picture 3"/>
          <p:cNvPicPr>
            <a:picLocks noChangeAspect="1" noChangeArrowheads="1"/>
          </p:cNvPicPr>
          <p:nvPr/>
        </p:nvPicPr>
        <p:blipFill>
          <a:blip r:embed="rId3">
            <a:lum contrast="18000"/>
          </a:blip>
          <a:srcRect/>
          <a:stretch>
            <a:fillRect/>
          </a:stretch>
        </p:blipFill>
        <p:spPr bwMode="auto">
          <a:xfrm>
            <a:off x="733425" y="1697038"/>
            <a:ext cx="4495800" cy="2776537"/>
          </a:xfrm>
          <a:prstGeom prst="rect">
            <a:avLst/>
          </a:prstGeom>
          <a:noFill/>
          <a:ln w="9525">
            <a:noFill/>
            <a:miter lim="800000"/>
            <a:headEnd/>
            <a:tailEnd/>
          </a:ln>
          <a:effectLst/>
        </p:spPr>
      </p:pic>
      <p:pic>
        <p:nvPicPr>
          <p:cNvPr id="1169412" name="Picture 4"/>
          <p:cNvPicPr>
            <a:picLocks noChangeAspect="1" noChangeArrowheads="1"/>
          </p:cNvPicPr>
          <p:nvPr/>
        </p:nvPicPr>
        <p:blipFill>
          <a:blip r:embed="rId4"/>
          <a:srcRect/>
          <a:stretch>
            <a:fillRect/>
          </a:stretch>
        </p:blipFill>
        <p:spPr bwMode="auto">
          <a:xfrm>
            <a:off x="6221413" y="2430463"/>
            <a:ext cx="1371600" cy="1296987"/>
          </a:xfrm>
          <a:prstGeom prst="rect">
            <a:avLst/>
          </a:prstGeom>
          <a:noFill/>
          <a:ln w="9525">
            <a:solidFill>
              <a:schemeClr val="tx1"/>
            </a:solidFill>
            <a:miter lim="800000"/>
            <a:headEnd/>
            <a:tailEnd/>
          </a:ln>
          <a:effectLst/>
        </p:spPr>
      </p:pic>
      <p:pic>
        <p:nvPicPr>
          <p:cNvPr id="1169413" name="Picture 5"/>
          <p:cNvPicPr>
            <a:picLocks noChangeAspect="1" noChangeArrowheads="1"/>
          </p:cNvPicPr>
          <p:nvPr/>
        </p:nvPicPr>
        <p:blipFill>
          <a:blip r:embed="rId5"/>
          <a:srcRect/>
          <a:stretch>
            <a:fillRect/>
          </a:stretch>
        </p:blipFill>
        <p:spPr bwMode="auto">
          <a:xfrm>
            <a:off x="0" y="5562600"/>
            <a:ext cx="9144000" cy="873125"/>
          </a:xfrm>
          <a:prstGeom prst="rect">
            <a:avLst/>
          </a:prstGeom>
          <a:noFill/>
          <a:ln w="9525">
            <a:noFill/>
            <a:miter lim="800000"/>
            <a:headEnd/>
            <a:tailEnd/>
          </a:ln>
          <a:effectLst/>
        </p:spPr>
      </p:pic>
      <p:sp>
        <p:nvSpPr>
          <p:cNvPr id="1169414" name="Text Box 6"/>
          <p:cNvSpPr txBox="1">
            <a:spLocks noChangeArrowheads="1"/>
          </p:cNvSpPr>
          <p:nvPr/>
        </p:nvSpPr>
        <p:spPr bwMode="auto">
          <a:xfrm>
            <a:off x="1095375" y="5056188"/>
            <a:ext cx="623888"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Car</a:t>
            </a:r>
          </a:p>
        </p:txBody>
      </p:sp>
      <p:sp>
        <p:nvSpPr>
          <p:cNvPr id="1169415" name="Text Box 7"/>
          <p:cNvSpPr txBox="1">
            <a:spLocks noChangeArrowheads="1"/>
          </p:cNvSpPr>
          <p:nvPr/>
        </p:nvSpPr>
        <p:spPr bwMode="auto">
          <a:xfrm>
            <a:off x="4017963" y="5060950"/>
            <a:ext cx="1249362"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Building</a:t>
            </a:r>
          </a:p>
        </p:txBody>
      </p:sp>
      <p:sp>
        <p:nvSpPr>
          <p:cNvPr id="1169416" name="Text Box 8"/>
          <p:cNvSpPr txBox="1">
            <a:spLocks noChangeArrowheads="1"/>
          </p:cNvSpPr>
          <p:nvPr/>
        </p:nvSpPr>
        <p:spPr bwMode="auto">
          <a:xfrm>
            <a:off x="7229475" y="5048250"/>
            <a:ext cx="827088"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Road</a:t>
            </a:r>
          </a:p>
        </p:txBody>
      </p:sp>
      <p:sp>
        <p:nvSpPr>
          <p:cNvPr id="1169417" name="Text Box 9"/>
          <p:cNvSpPr txBox="1">
            <a:spLocks noChangeArrowheads="1"/>
          </p:cNvSpPr>
          <p:nvPr/>
        </p:nvSpPr>
        <p:spPr bwMode="auto">
          <a:xfrm>
            <a:off x="190500" y="6343650"/>
            <a:ext cx="336550"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b</a:t>
            </a:r>
          </a:p>
        </p:txBody>
      </p:sp>
      <p:sp>
        <p:nvSpPr>
          <p:cNvPr id="1169418" name="Text Box 10"/>
          <p:cNvSpPr txBox="1">
            <a:spLocks noChangeArrowheads="1"/>
          </p:cNvSpPr>
          <p:nvPr/>
        </p:nvSpPr>
        <p:spPr bwMode="auto">
          <a:xfrm>
            <a:off x="1246188" y="6343650"/>
            <a:ext cx="354012"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F</a:t>
            </a:r>
          </a:p>
        </p:txBody>
      </p:sp>
      <p:sp>
        <p:nvSpPr>
          <p:cNvPr id="1169419" name="Text Box 11"/>
          <p:cNvSpPr txBox="1">
            <a:spLocks noChangeArrowheads="1"/>
          </p:cNvSpPr>
          <p:nvPr/>
        </p:nvSpPr>
        <p:spPr bwMode="auto">
          <a:xfrm>
            <a:off x="2227263" y="6343650"/>
            <a:ext cx="404812"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G</a:t>
            </a:r>
          </a:p>
        </p:txBody>
      </p:sp>
      <p:sp>
        <p:nvSpPr>
          <p:cNvPr id="1169420" name="Text Box 12"/>
          <p:cNvSpPr txBox="1">
            <a:spLocks noChangeArrowheads="1"/>
          </p:cNvSpPr>
          <p:nvPr/>
        </p:nvSpPr>
        <p:spPr bwMode="auto">
          <a:xfrm>
            <a:off x="3443288" y="6361113"/>
            <a:ext cx="336550"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b</a:t>
            </a:r>
          </a:p>
        </p:txBody>
      </p:sp>
      <p:sp>
        <p:nvSpPr>
          <p:cNvPr id="1169421" name="Text Box 13"/>
          <p:cNvSpPr txBox="1">
            <a:spLocks noChangeArrowheads="1"/>
          </p:cNvSpPr>
          <p:nvPr/>
        </p:nvSpPr>
        <p:spPr bwMode="auto">
          <a:xfrm>
            <a:off x="4498975" y="6361113"/>
            <a:ext cx="354013"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F</a:t>
            </a:r>
          </a:p>
        </p:txBody>
      </p:sp>
      <p:sp>
        <p:nvSpPr>
          <p:cNvPr id="1169422" name="Text Box 14"/>
          <p:cNvSpPr txBox="1">
            <a:spLocks noChangeArrowheads="1"/>
          </p:cNvSpPr>
          <p:nvPr/>
        </p:nvSpPr>
        <p:spPr bwMode="auto">
          <a:xfrm>
            <a:off x="5480050" y="6361113"/>
            <a:ext cx="404813"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G</a:t>
            </a:r>
          </a:p>
        </p:txBody>
      </p:sp>
      <p:sp>
        <p:nvSpPr>
          <p:cNvPr id="1169423" name="Text Box 15"/>
          <p:cNvSpPr txBox="1">
            <a:spLocks noChangeArrowheads="1"/>
          </p:cNvSpPr>
          <p:nvPr/>
        </p:nvSpPr>
        <p:spPr bwMode="auto">
          <a:xfrm>
            <a:off x="6503988" y="6348413"/>
            <a:ext cx="336550"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b</a:t>
            </a:r>
          </a:p>
        </p:txBody>
      </p:sp>
      <p:sp>
        <p:nvSpPr>
          <p:cNvPr id="1169424" name="Text Box 16"/>
          <p:cNvSpPr txBox="1">
            <a:spLocks noChangeArrowheads="1"/>
          </p:cNvSpPr>
          <p:nvPr/>
        </p:nvSpPr>
        <p:spPr bwMode="auto">
          <a:xfrm>
            <a:off x="7559675" y="6348413"/>
            <a:ext cx="354013"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F</a:t>
            </a:r>
          </a:p>
        </p:txBody>
      </p:sp>
      <p:sp>
        <p:nvSpPr>
          <p:cNvPr id="1169425" name="Text Box 17"/>
          <p:cNvSpPr txBox="1">
            <a:spLocks noChangeArrowheads="1"/>
          </p:cNvSpPr>
          <p:nvPr/>
        </p:nvSpPr>
        <p:spPr bwMode="auto">
          <a:xfrm>
            <a:off x="8540750" y="6348413"/>
            <a:ext cx="404813"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G</a:t>
            </a:r>
          </a:p>
        </p:txBody>
      </p:sp>
      <p:sp>
        <p:nvSpPr>
          <p:cNvPr id="1169426" name="Text Box 18"/>
          <p:cNvSpPr txBox="1">
            <a:spLocks noChangeArrowheads="1"/>
          </p:cNvSpPr>
          <p:nvPr/>
        </p:nvSpPr>
        <p:spPr bwMode="auto">
          <a:xfrm>
            <a:off x="439738" y="1689100"/>
            <a:ext cx="1663700" cy="457200"/>
          </a:xfrm>
          <a:prstGeom prst="rect">
            <a:avLst/>
          </a:prstGeom>
          <a:noFill/>
          <a:ln w="9525">
            <a:noFill/>
            <a:miter lim="800000"/>
            <a:headEnd/>
            <a:tailEnd/>
          </a:ln>
          <a:effectLst/>
        </p:spPr>
        <p:txBody>
          <a:bodyPr wrap="none">
            <a:prstTxWarp prst="textNoShape">
              <a:avLst/>
            </a:prstTxWarp>
            <a:spAutoFit/>
          </a:bodyPr>
          <a:lstStyle/>
          <a:p>
            <a:r>
              <a:rPr lang="en-US" sz="2400">
                <a:solidFill>
                  <a:srgbClr val="FF0000"/>
                </a:solidFill>
                <a:latin typeface="Times New Roman" charset="0"/>
              </a:rPr>
              <a:t>From image</a:t>
            </a:r>
          </a:p>
        </p:txBody>
      </p:sp>
      <p:sp>
        <p:nvSpPr>
          <p:cNvPr id="1169427" name="Text Box 19"/>
          <p:cNvSpPr txBox="1">
            <a:spLocks noChangeArrowheads="1"/>
          </p:cNvSpPr>
          <p:nvPr/>
        </p:nvSpPr>
        <p:spPr bwMode="auto">
          <a:xfrm>
            <a:off x="0" y="3921125"/>
            <a:ext cx="2019300" cy="457200"/>
          </a:xfrm>
          <a:prstGeom prst="rect">
            <a:avLst/>
          </a:prstGeom>
          <a:noFill/>
          <a:ln w="9525">
            <a:noFill/>
            <a:miter lim="800000"/>
            <a:headEnd/>
            <a:tailEnd/>
          </a:ln>
          <a:effectLst/>
        </p:spPr>
        <p:txBody>
          <a:bodyPr wrap="none">
            <a:prstTxWarp prst="textNoShape">
              <a:avLst/>
            </a:prstTxWarp>
            <a:spAutoFit/>
          </a:bodyPr>
          <a:lstStyle/>
          <a:p>
            <a:r>
              <a:rPr lang="en-US" sz="2400">
                <a:solidFill>
                  <a:srgbClr val="FF0000"/>
                </a:solidFill>
                <a:latin typeface="Times New Roman" charset="0"/>
              </a:rPr>
              <a:t>From detectors</a:t>
            </a:r>
          </a:p>
        </p:txBody>
      </p:sp>
      <p:sp>
        <p:nvSpPr>
          <p:cNvPr id="1169428" name="Text Box 20"/>
          <p:cNvSpPr txBox="1">
            <a:spLocks noChangeArrowheads="1"/>
          </p:cNvSpPr>
          <p:nvPr/>
        </p:nvSpPr>
        <p:spPr bwMode="auto">
          <a:xfrm>
            <a:off x="5715000" y="1905000"/>
            <a:ext cx="2593975" cy="457200"/>
          </a:xfrm>
          <a:prstGeom prst="rect">
            <a:avLst/>
          </a:prstGeom>
          <a:noFill/>
          <a:ln w="9525">
            <a:noFill/>
            <a:miter lim="800000"/>
            <a:headEnd/>
            <a:tailEnd/>
          </a:ln>
          <a:effectLst/>
        </p:spPr>
        <p:txBody>
          <a:bodyPr wrap="none">
            <a:prstTxWarp prst="textNoShape">
              <a:avLst/>
            </a:prstTxWarp>
            <a:spAutoFit/>
          </a:bodyPr>
          <a:lstStyle/>
          <a:p>
            <a:r>
              <a:rPr lang="en-US" sz="2400">
                <a:latin typeface="Times New Roman" charset="0"/>
              </a:rPr>
              <a:t>Thresholded beliefs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Rectangle 2"/>
          <p:cNvSpPr>
            <a:spLocks noGrp="1" noChangeArrowheads="1"/>
          </p:cNvSpPr>
          <p:nvPr>
            <p:ph type="title"/>
          </p:nvPr>
        </p:nvSpPr>
        <p:spPr/>
        <p:txBody>
          <a:bodyPr/>
          <a:lstStyle/>
          <a:p>
            <a:r>
              <a:rPr lang="en-US">
                <a:solidFill>
                  <a:schemeClr val="tx1"/>
                </a:solidFill>
              </a:rPr>
              <a:t>Contextual object relationships</a:t>
            </a:r>
          </a:p>
        </p:txBody>
      </p:sp>
      <p:pic>
        <p:nvPicPr>
          <p:cNvPr id="1128451" name="Picture 3"/>
          <p:cNvPicPr>
            <a:picLocks noChangeAspect="1" noChangeArrowheads="1"/>
          </p:cNvPicPr>
          <p:nvPr/>
        </p:nvPicPr>
        <p:blipFill>
          <a:blip r:embed="rId4"/>
          <a:srcRect/>
          <a:stretch>
            <a:fillRect/>
          </a:stretch>
        </p:blipFill>
        <p:spPr bwMode="auto">
          <a:xfrm>
            <a:off x="244475" y="1214438"/>
            <a:ext cx="2847975" cy="2200275"/>
          </a:xfrm>
          <a:prstGeom prst="rect">
            <a:avLst/>
          </a:prstGeom>
          <a:noFill/>
          <a:ln w="9525">
            <a:noFill/>
            <a:miter lim="800000"/>
            <a:headEnd/>
            <a:tailEnd/>
          </a:ln>
          <a:effectLst/>
        </p:spPr>
      </p:pic>
      <p:pic>
        <p:nvPicPr>
          <p:cNvPr id="1128452" name="Picture 4"/>
          <p:cNvPicPr>
            <a:picLocks noChangeAspect="1" noChangeArrowheads="1"/>
          </p:cNvPicPr>
          <p:nvPr/>
        </p:nvPicPr>
        <p:blipFill>
          <a:blip r:embed="rId5"/>
          <a:srcRect/>
          <a:stretch>
            <a:fillRect/>
          </a:stretch>
        </p:blipFill>
        <p:spPr bwMode="auto">
          <a:xfrm>
            <a:off x="2025650" y="2262188"/>
            <a:ext cx="2501900" cy="1562100"/>
          </a:xfrm>
          <a:prstGeom prst="rect">
            <a:avLst/>
          </a:prstGeom>
          <a:noFill/>
          <a:ln w="9525">
            <a:noFill/>
            <a:miter lim="800000"/>
            <a:headEnd/>
            <a:tailEnd/>
          </a:ln>
          <a:effectLst/>
        </p:spPr>
      </p:pic>
      <p:sp>
        <p:nvSpPr>
          <p:cNvPr id="1128453" name="Rectangle 5"/>
          <p:cNvSpPr>
            <a:spLocks noChangeArrowheads="1"/>
          </p:cNvSpPr>
          <p:nvPr/>
        </p:nvSpPr>
        <p:spPr bwMode="auto">
          <a:xfrm>
            <a:off x="263525" y="822325"/>
            <a:ext cx="3973513" cy="504825"/>
          </a:xfrm>
          <a:prstGeom prst="rect">
            <a:avLst/>
          </a:prstGeom>
          <a:noFill/>
          <a:ln w="9525">
            <a:noFill/>
            <a:miter lim="800000"/>
            <a:headEnd/>
            <a:tailEnd/>
          </a:ln>
          <a:effectLst/>
        </p:spPr>
        <p:txBody>
          <a:bodyPr anchor="ctr">
            <a:prstTxWarp prst="textNoShape">
              <a:avLst/>
            </a:prstTxWarp>
          </a:bodyPr>
          <a:lstStyle/>
          <a:p>
            <a:pPr algn="ctr"/>
            <a:r>
              <a:rPr lang="en-US" sz="1600"/>
              <a:t>Carbonetto, de Freitas &amp; Barnard (2004)</a:t>
            </a:r>
          </a:p>
        </p:txBody>
      </p:sp>
      <p:grpSp>
        <p:nvGrpSpPr>
          <p:cNvPr id="2" name="Group 6"/>
          <p:cNvGrpSpPr>
            <a:grpSpLocks/>
          </p:cNvGrpSpPr>
          <p:nvPr/>
        </p:nvGrpSpPr>
        <p:grpSpPr bwMode="auto">
          <a:xfrm>
            <a:off x="5100638" y="1343025"/>
            <a:ext cx="3449637" cy="2655888"/>
            <a:chOff x="2854" y="1044"/>
            <a:chExt cx="2018" cy="1581"/>
          </a:xfrm>
        </p:grpSpPr>
        <p:pic>
          <p:nvPicPr>
            <p:cNvPr id="1128455" name="Picture 7" descr="resultsDRFQuad_111048"/>
            <p:cNvPicPr preferRelativeResize="0">
              <a:picLocks noChangeAspect="1" noChangeArrowheads="1"/>
            </p:cNvPicPr>
            <p:nvPr/>
          </p:nvPicPr>
          <p:blipFill>
            <a:blip r:embed="rId6"/>
            <a:srcRect/>
            <a:stretch>
              <a:fillRect/>
            </a:stretch>
          </p:blipFill>
          <p:spPr bwMode="auto">
            <a:xfrm>
              <a:off x="3888" y="1632"/>
              <a:ext cx="962" cy="645"/>
            </a:xfrm>
            <a:prstGeom prst="rect">
              <a:avLst/>
            </a:prstGeom>
            <a:noFill/>
          </p:spPr>
        </p:pic>
        <p:pic>
          <p:nvPicPr>
            <p:cNvPr id="1128456" name="Picture 8" descr="resultsMRF_111048"/>
            <p:cNvPicPr preferRelativeResize="0">
              <a:picLocks noChangeAspect="1" noChangeArrowheads="1"/>
            </p:cNvPicPr>
            <p:nvPr/>
          </p:nvPicPr>
          <p:blipFill>
            <a:blip r:embed="rId7"/>
            <a:srcRect/>
            <a:stretch>
              <a:fillRect/>
            </a:stretch>
          </p:blipFill>
          <p:spPr bwMode="auto">
            <a:xfrm>
              <a:off x="2854" y="1627"/>
              <a:ext cx="962" cy="645"/>
            </a:xfrm>
            <a:prstGeom prst="rect">
              <a:avLst/>
            </a:prstGeom>
            <a:noFill/>
          </p:spPr>
        </p:pic>
        <p:graphicFrame>
          <p:nvGraphicFramePr>
            <p:cNvPr id="1128457" name="Object 9"/>
            <p:cNvGraphicFramePr>
              <a:graphicFrameLocks noChangeAspect="1"/>
            </p:cNvGraphicFramePr>
            <p:nvPr/>
          </p:nvGraphicFramePr>
          <p:xfrm>
            <a:off x="3887" y="1044"/>
            <a:ext cx="962" cy="548"/>
          </p:xfrm>
          <a:graphic>
            <a:graphicData uri="http://schemas.openxmlformats.org/presentationml/2006/ole">
              <p:oleObj spid="_x0000_s46087" name="Photo Editor Photo" r:id="rId8" imgW="2076740" imgH="1181265" progId="">
                <p:embed/>
              </p:oleObj>
            </a:graphicData>
          </a:graphic>
        </p:graphicFrame>
        <p:graphicFrame>
          <p:nvGraphicFramePr>
            <p:cNvPr id="1128458" name="Object 10"/>
            <p:cNvGraphicFramePr>
              <a:graphicFrameLocks noChangeAspect="1"/>
            </p:cNvGraphicFramePr>
            <p:nvPr/>
          </p:nvGraphicFramePr>
          <p:xfrm>
            <a:off x="2859" y="1053"/>
            <a:ext cx="962" cy="548"/>
          </p:xfrm>
          <a:graphic>
            <a:graphicData uri="http://schemas.openxmlformats.org/presentationml/2006/ole">
              <p:oleObj spid="_x0000_s46088" name="Photo Editor Photo" r:id="rId9" imgW="2076740" imgH="1181265" progId="">
                <p:embed/>
              </p:oleObj>
            </a:graphicData>
          </a:graphic>
        </p:graphicFrame>
        <p:grpSp>
          <p:nvGrpSpPr>
            <p:cNvPr id="3" name="Group 11"/>
            <p:cNvGrpSpPr>
              <a:grpSpLocks/>
            </p:cNvGrpSpPr>
            <p:nvPr/>
          </p:nvGrpSpPr>
          <p:grpSpPr bwMode="auto">
            <a:xfrm>
              <a:off x="2854" y="2299"/>
              <a:ext cx="962" cy="326"/>
              <a:chOff x="893" y="3223"/>
              <a:chExt cx="1699" cy="608"/>
            </a:xfrm>
          </p:grpSpPr>
          <p:graphicFrame>
            <p:nvGraphicFramePr>
              <p:cNvPr id="1128460" name="Object 12"/>
              <p:cNvGraphicFramePr>
                <a:graphicFrameLocks noChangeAspect="1"/>
              </p:cNvGraphicFramePr>
              <p:nvPr/>
            </p:nvGraphicFramePr>
            <p:xfrm>
              <a:off x="1466" y="3223"/>
              <a:ext cx="558" cy="606"/>
            </p:xfrm>
            <a:graphic>
              <a:graphicData uri="http://schemas.openxmlformats.org/presentationml/2006/ole">
                <p:oleObj spid="_x0000_s46092" name="Photo Editor Photo" r:id="rId10" imgW="885949" imgH="961905" progId="">
                  <p:embed/>
                </p:oleObj>
              </a:graphicData>
            </a:graphic>
          </p:graphicFrame>
          <p:graphicFrame>
            <p:nvGraphicFramePr>
              <p:cNvPr id="1128461" name="Object 13"/>
              <p:cNvGraphicFramePr>
                <a:graphicFrameLocks noChangeAspect="1"/>
              </p:cNvGraphicFramePr>
              <p:nvPr/>
            </p:nvGraphicFramePr>
            <p:xfrm>
              <a:off x="893" y="3225"/>
              <a:ext cx="558" cy="606"/>
            </p:xfrm>
            <a:graphic>
              <a:graphicData uri="http://schemas.openxmlformats.org/presentationml/2006/ole">
                <p:oleObj spid="_x0000_s46093" name="Photo Editor Photo" r:id="rId11" imgW="885949" imgH="961905" progId="">
                  <p:embed/>
                </p:oleObj>
              </a:graphicData>
            </a:graphic>
          </p:graphicFrame>
          <p:graphicFrame>
            <p:nvGraphicFramePr>
              <p:cNvPr id="1128462" name="Object 14"/>
              <p:cNvGraphicFramePr>
                <a:graphicFrameLocks noChangeAspect="1"/>
              </p:cNvGraphicFramePr>
              <p:nvPr/>
            </p:nvGraphicFramePr>
            <p:xfrm>
              <a:off x="2034" y="3225"/>
              <a:ext cx="558" cy="606"/>
            </p:xfrm>
            <a:graphic>
              <a:graphicData uri="http://schemas.openxmlformats.org/presentationml/2006/ole">
                <p:oleObj spid="_x0000_s46094" name="Photo Editor Photo" r:id="rId12" imgW="885949" imgH="961905" progId="">
                  <p:embed/>
                </p:oleObj>
              </a:graphicData>
            </a:graphic>
          </p:graphicFrame>
        </p:grpSp>
        <p:grpSp>
          <p:nvGrpSpPr>
            <p:cNvPr id="4" name="Group 15"/>
            <p:cNvGrpSpPr>
              <a:grpSpLocks noChangeAspect="1"/>
            </p:cNvGrpSpPr>
            <p:nvPr/>
          </p:nvGrpSpPr>
          <p:grpSpPr bwMode="auto">
            <a:xfrm>
              <a:off x="3910" y="2347"/>
              <a:ext cx="962" cy="270"/>
              <a:chOff x="2666" y="3217"/>
              <a:chExt cx="1697" cy="612"/>
            </a:xfrm>
          </p:grpSpPr>
          <p:graphicFrame>
            <p:nvGraphicFramePr>
              <p:cNvPr id="1128464" name="Object 16"/>
              <p:cNvGraphicFramePr>
                <a:graphicFrameLocks noChangeAspect="1"/>
              </p:cNvGraphicFramePr>
              <p:nvPr/>
            </p:nvGraphicFramePr>
            <p:xfrm>
              <a:off x="3236" y="3222"/>
              <a:ext cx="558" cy="606"/>
            </p:xfrm>
            <a:graphic>
              <a:graphicData uri="http://schemas.openxmlformats.org/presentationml/2006/ole">
                <p:oleObj spid="_x0000_s46089" name="Photo Editor Photo" r:id="rId13" imgW="885949" imgH="961905" progId="">
                  <p:embed/>
                </p:oleObj>
              </a:graphicData>
            </a:graphic>
          </p:graphicFrame>
          <p:graphicFrame>
            <p:nvGraphicFramePr>
              <p:cNvPr id="1128465" name="Object 17"/>
              <p:cNvGraphicFramePr>
                <a:graphicFrameLocks noChangeAspect="1"/>
              </p:cNvGraphicFramePr>
              <p:nvPr/>
            </p:nvGraphicFramePr>
            <p:xfrm>
              <a:off x="3805" y="3217"/>
              <a:ext cx="558" cy="606"/>
            </p:xfrm>
            <a:graphic>
              <a:graphicData uri="http://schemas.openxmlformats.org/presentationml/2006/ole">
                <p:oleObj spid="_x0000_s46090" name="Photo Editor Photo" r:id="rId14" imgW="885949" imgH="961905" progId="">
                  <p:embed/>
                </p:oleObj>
              </a:graphicData>
            </a:graphic>
          </p:graphicFrame>
          <p:graphicFrame>
            <p:nvGraphicFramePr>
              <p:cNvPr id="1128466" name="Object 18"/>
              <p:cNvGraphicFramePr>
                <a:graphicFrameLocks noChangeAspect="1"/>
              </p:cNvGraphicFramePr>
              <p:nvPr/>
            </p:nvGraphicFramePr>
            <p:xfrm>
              <a:off x="2666" y="3223"/>
              <a:ext cx="558" cy="606"/>
            </p:xfrm>
            <a:graphic>
              <a:graphicData uri="http://schemas.openxmlformats.org/presentationml/2006/ole">
                <p:oleObj spid="_x0000_s46091" name="Photo Editor Photo" r:id="rId15" imgW="885949" imgH="961905" progId="">
                  <p:embed/>
                </p:oleObj>
              </a:graphicData>
            </a:graphic>
          </p:graphicFrame>
        </p:grpSp>
      </p:grpSp>
      <p:sp>
        <p:nvSpPr>
          <p:cNvPr id="1128467" name="Text Box 19"/>
          <p:cNvSpPr txBox="1">
            <a:spLocks noChangeArrowheads="1"/>
          </p:cNvSpPr>
          <p:nvPr/>
        </p:nvSpPr>
        <p:spPr bwMode="auto">
          <a:xfrm>
            <a:off x="4824413" y="952500"/>
            <a:ext cx="38100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t>Kumar, Hebert (2005)</a:t>
            </a:r>
          </a:p>
        </p:txBody>
      </p:sp>
      <p:sp>
        <p:nvSpPr>
          <p:cNvPr id="1128468" name="Text Box 20"/>
          <p:cNvSpPr txBox="1">
            <a:spLocks noChangeArrowheads="1"/>
          </p:cNvSpPr>
          <p:nvPr/>
        </p:nvSpPr>
        <p:spPr bwMode="auto">
          <a:xfrm>
            <a:off x="220663" y="4051300"/>
            <a:ext cx="3733800" cy="366713"/>
          </a:xfrm>
          <a:prstGeom prst="rect">
            <a:avLst/>
          </a:prstGeom>
          <a:noFill/>
          <a:ln w="9525">
            <a:noFill/>
            <a:miter lim="800000"/>
            <a:headEnd/>
            <a:tailEnd/>
          </a:ln>
          <a:effectLst/>
        </p:spPr>
        <p:txBody>
          <a:bodyPr>
            <a:prstTxWarp prst="textNoShape">
              <a:avLst/>
            </a:prstTxWarp>
            <a:spAutoFit/>
          </a:bodyPr>
          <a:lstStyle/>
          <a:p>
            <a:pPr algn="ctr"/>
            <a:r>
              <a:rPr lang="en-US" dirty="0"/>
              <a:t>Torralba Murphy Freeman (2004)</a:t>
            </a:r>
          </a:p>
        </p:txBody>
      </p:sp>
      <p:pic>
        <p:nvPicPr>
          <p:cNvPr id="1128469" name="Picture 21"/>
          <p:cNvPicPr>
            <a:picLocks noChangeAspect="1" noChangeArrowheads="1"/>
          </p:cNvPicPr>
          <p:nvPr/>
        </p:nvPicPr>
        <p:blipFill>
          <a:blip r:embed="rId16"/>
          <a:srcRect/>
          <a:stretch>
            <a:fillRect/>
          </a:stretch>
        </p:blipFill>
        <p:spPr bwMode="auto">
          <a:xfrm>
            <a:off x="515938" y="4483100"/>
            <a:ext cx="2147887" cy="1685925"/>
          </a:xfrm>
          <a:prstGeom prst="rect">
            <a:avLst/>
          </a:prstGeom>
          <a:noFill/>
        </p:spPr>
      </p:pic>
      <p:pic>
        <p:nvPicPr>
          <p:cNvPr id="1128470" name="Picture 22"/>
          <p:cNvPicPr>
            <a:picLocks noChangeAspect="1" noChangeArrowheads="1"/>
          </p:cNvPicPr>
          <p:nvPr/>
        </p:nvPicPr>
        <p:blipFill>
          <a:blip r:embed="rId17"/>
          <a:srcRect r="38155" b="25616"/>
          <a:stretch>
            <a:fillRect/>
          </a:stretch>
        </p:blipFill>
        <p:spPr bwMode="auto">
          <a:xfrm>
            <a:off x="3195638" y="4819650"/>
            <a:ext cx="2552700" cy="1581150"/>
          </a:xfrm>
          <a:prstGeom prst="rect">
            <a:avLst/>
          </a:prstGeom>
          <a:noFill/>
          <a:ln w="9525">
            <a:noFill/>
            <a:miter lim="800000"/>
            <a:headEnd/>
            <a:tailEnd/>
          </a:ln>
          <a:effectLst/>
        </p:spPr>
      </p:pic>
      <p:sp>
        <p:nvSpPr>
          <p:cNvPr id="1128471" name="Rectangle 23"/>
          <p:cNvSpPr>
            <a:spLocks noChangeArrowheads="1"/>
          </p:cNvSpPr>
          <p:nvPr/>
        </p:nvSpPr>
        <p:spPr bwMode="auto">
          <a:xfrm>
            <a:off x="3429000" y="4419600"/>
            <a:ext cx="2355850" cy="366713"/>
          </a:xfrm>
          <a:prstGeom prst="rect">
            <a:avLst/>
          </a:prstGeom>
          <a:noFill/>
          <a:ln w="9525">
            <a:noFill/>
            <a:miter lim="800000"/>
            <a:headEnd/>
            <a:tailEnd/>
          </a:ln>
          <a:effectLst/>
        </p:spPr>
        <p:txBody>
          <a:bodyPr wrap="none">
            <a:prstTxWarp prst="textNoShape">
              <a:avLst/>
            </a:prstTxWarp>
            <a:spAutoFit/>
          </a:bodyPr>
          <a:lstStyle/>
          <a:p>
            <a:pPr>
              <a:spcBef>
                <a:spcPct val="20000"/>
              </a:spcBef>
            </a:pPr>
            <a:r>
              <a:rPr lang="en-US"/>
              <a:t>Fink &amp; Perona (2003)</a:t>
            </a:r>
          </a:p>
        </p:txBody>
      </p:sp>
      <p:grpSp>
        <p:nvGrpSpPr>
          <p:cNvPr id="5" name="Group 24"/>
          <p:cNvGrpSpPr>
            <a:grpSpLocks/>
          </p:cNvGrpSpPr>
          <p:nvPr/>
        </p:nvGrpSpPr>
        <p:grpSpPr bwMode="auto">
          <a:xfrm>
            <a:off x="6472238" y="4668838"/>
            <a:ext cx="1955800" cy="2189162"/>
            <a:chOff x="461" y="612"/>
            <a:chExt cx="2806" cy="3266"/>
          </a:xfrm>
        </p:grpSpPr>
        <p:pic>
          <p:nvPicPr>
            <p:cNvPr id="1128473" name="Picture 25" descr="streetOneCar024_img"/>
            <p:cNvPicPr>
              <a:picLocks noChangeAspect="1" noChangeArrowheads="1"/>
            </p:cNvPicPr>
            <p:nvPr/>
          </p:nvPicPr>
          <p:blipFill>
            <a:blip r:embed="rId18"/>
            <a:srcRect/>
            <a:stretch>
              <a:fillRect/>
            </a:stretch>
          </p:blipFill>
          <p:spPr bwMode="auto">
            <a:xfrm>
              <a:off x="1405" y="612"/>
              <a:ext cx="1669" cy="1485"/>
            </a:xfrm>
            <a:prstGeom prst="rect">
              <a:avLst/>
            </a:prstGeom>
            <a:noFill/>
            <a:ln w="19050">
              <a:solidFill>
                <a:srgbClr val="D880F4"/>
              </a:solidFill>
              <a:miter lim="800000"/>
              <a:headEnd/>
              <a:tailEnd/>
            </a:ln>
          </p:spPr>
        </p:pic>
        <p:sp>
          <p:nvSpPr>
            <p:cNvPr id="1128474" name="Rectangle 26"/>
            <p:cNvSpPr>
              <a:spLocks noChangeArrowheads="1"/>
            </p:cNvSpPr>
            <p:nvPr/>
          </p:nvSpPr>
          <p:spPr bwMode="auto">
            <a:xfrm>
              <a:off x="2082" y="1483"/>
              <a:ext cx="629" cy="242"/>
            </a:xfrm>
            <a:prstGeom prst="rect">
              <a:avLst/>
            </a:prstGeom>
            <a:noFill/>
            <a:ln w="38100">
              <a:solidFill>
                <a:srgbClr val="00A400"/>
              </a:solidFill>
              <a:miter lim="800000"/>
              <a:headEnd/>
              <a:tailEnd/>
            </a:ln>
            <a:effectLst/>
          </p:spPr>
          <p:txBody>
            <a:bodyPr wrap="none" anchor="ctr">
              <a:prstTxWarp prst="textNoShape">
                <a:avLst/>
              </a:prstTxWarp>
            </a:bodyPr>
            <a:lstStyle/>
            <a:p>
              <a:endParaRPr lang="en-US"/>
            </a:p>
          </p:txBody>
        </p:sp>
        <p:sp>
          <p:nvSpPr>
            <p:cNvPr id="1128475" name="Rectangle 27"/>
            <p:cNvSpPr>
              <a:spLocks noChangeArrowheads="1"/>
            </p:cNvSpPr>
            <p:nvPr/>
          </p:nvSpPr>
          <p:spPr bwMode="auto">
            <a:xfrm>
              <a:off x="2808" y="1410"/>
              <a:ext cx="193" cy="387"/>
            </a:xfrm>
            <a:prstGeom prst="rect">
              <a:avLst/>
            </a:prstGeom>
            <a:noFill/>
            <a:ln w="38100">
              <a:solidFill>
                <a:srgbClr val="00A400"/>
              </a:solidFill>
              <a:miter lim="800000"/>
              <a:headEnd/>
              <a:tailEnd/>
            </a:ln>
            <a:effectLst/>
          </p:spPr>
          <p:txBody>
            <a:bodyPr wrap="none" anchor="ctr">
              <a:prstTxWarp prst="textNoShape">
                <a:avLst/>
              </a:prstTxWarp>
            </a:bodyPr>
            <a:lstStyle/>
            <a:p>
              <a:endParaRPr lang="en-US"/>
            </a:p>
          </p:txBody>
        </p:sp>
        <p:sp>
          <p:nvSpPr>
            <p:cNvPr id="1128476" name="Line 28"/>
            <p:cNvSpPr>
              <a:spLocks noChangeShapeType="1"/>
            </p:cNvSpPr>
            <p:nvPr/>
          </p:nvSpPr>
          <p:spPr bwMode="auto">
            <a:xfrm flipH="1">
              <a:off x="751" y="1725"/>
              <a:ext cx="1331" cy="1234"/>
            </a:xfrm>
            <a:prstGeom prst="line">
              <a:avLst/>
            </a:prstGeom>
            <a:noFill/>
            <a:ln w="28575">
              <a:solidFill>
                <a:srgbClr val="00A400"/>
              </a:solidFill>
              <a:prstDash val="sysDot"/>
              <a:round/>
              <a:headEnd/>
              <a:tailEnd/>
            </a:ln>
            <a:effectLst/>
          </p:spPr>
          <p:txBody>
            <a:bodyPr>
              <a:prstTxWarp prst="textNoShape">
                <a:avLst/>
              </a:prstTxWarp>
            </a:bodyPr>
            <a:lstStyle/>
            <a:p>
              <a:endParaRPr lang="en-US"/>
            </a:p>
          </p:txBody>
        </p:sp>
        <p:sp>
          <p:nvSpPr>
            <p:cNvPr id="1128477" name="Line 29"/>
            <p:cNvSpPr>
              <a:spLocks noChangeShapeType="1"/>
            </p:cNvSpPr>
            <p:nvPr/>
          </p:nvSpPr>
          <p:spPr bwMode="auto">
            <a:xfrm flipH="1">
              <a:off x="2566" y="1725"/>
              <a:ext cx="145" cy="1234"/>
            </a:xfrm>
            <a:prstGeom prst="line">
              <a:avLst/>
            </a:prstGeom>
            <a:noFill/>
            <a:ln w="28575">
              <a:solidFill>
                <a:srgbClr val="00A400"/>
              </a:solidFill>
              <a:prstDash val="sysDot"/>
              <a:round/>
              <a:headEnd/>
              <a:tailEnd/>
            </a:ln>
            <a:effectLst/>
          </p:spPr>
          <p:txBody>
            <a:bodyPr>
              <a:prstTxWarp prst="textNoShape">
                <a:avLst/>
              </a:prstTxWarp>
            </a:bodyPr>
            <a:lstStyle/>
            <a:p>
              <a:endParaRPr lang="en-US"/>
            </a:p>
          </p:txBody>
        </p:sp>
        <p:sp>
          <p:nvSpPr>
            <p:cNvPr id="1128478" name="Line 30"/>
            <p:cNvSpPr>
              <a:spLocks noChangeShapeType="1"/>
            </p:cNvSpPr>
            <p:nvPr/>
          </p:nvSpPr>
          <p:spPr bwMode="auto">
            <a:xfrm flipH="1">
              <a:off x="2566" y="1483"/>
              <a:ext cx="145" cy="774"/>
            </a:xfrm>
            <a:prstGeom prst="line">
              <a:avLst/>
            </a:prstGeom>
            <a:noFill/>
            <a:ln w="28575">
              <a:solidFill>
                <a:srgbClr val="00A400"/>
              </a:solidFill>
              <a:prstDash val="sysDot"/>
              <a:round/>
              <a:headEnd/>
              <a:tailEnd/>
            </a:ln>
            <a:effectLst/>
          </p:spPr>
          <p:txBody>
            <a:bodyPr>
              <a:prstTxWarp prst="textNoShape">
                <a:avLst/>
              </a:prstTxWarp>
            </a:bodyPr>
            <a:lstStyle/>
            <a:p>
              <a:endParaRPr lang="en-US"/>
            </a:p>
          </p:txBody>
        </p:sp>
        <p:sp>
          <p:nvSpPr>
            <p:cNvPr id="1128479" name="Line 31"/>
            <p:cNvSpPr>
              <a:spLocks noChangeShapeType="1"/>
            </p:cNvSpPr>
            <p:nvPr/>
          </p:nvSpPr>
          <p:spPr bwMode="auto">
            <a:xfrm flipH="1">
              <a:off x="751" y="1483"/>
              <a:ext cx="1331" cy="774"/>
            </a:xfrm>
            <a:prstGeom prst="line">
              <a:avLst/>
            </a:prstGeom>
            <a:noFill/>
            <a:ln w="28575">
              <a:solidFill>
                <a:srgbClr val="00A400"/>
              </a:solidFill>
              <a:prstDash val="sysDot"/>
              <a:round/>
              <a:headEnd/>
              <a:tailEnd/>
            </a:ln>
            <a:effectLst/>
          </p:spPr>
          <p:txBody>
            <a:bodyPr>
              <a:prstTxWarp prst="textNoShape">
                <a:avLst/>
              </a:prstTxWarp>
            </a:bodyPr>
            <a:lstStyle/>
            <a:p>
              <a:endParaRPr lang="en-US"/>
            </a:p>
          </p:txBody>
        </p:sp>
        <p:graphicFrame>
          <p:nvGraphicFramePr>
            <p:cNvPr id="1128480" name="Object 32"/>
            <p:cNvGraphicFramePr>
              <a:graphicFrameLocks noChangeAspect="1"/>
            </p:cNvGraphicFramePr>
            <p:nvPr/>
          </p:nvGraphicFramePr>
          <p:xfrm>
            <a:off x="752" y="2261"/>
            <a:ext cx="1814" cy="698"/>
          </p:xfrm>
          <a:graphic>
            <a:graphicData uri="http://schemas.openxmlformats.org/presentationml/2006/ole">
              <p:oleObj spid="_x0000_s46082" name="Image" r:id="rId19" imgW="825106" imgH="317125" progId="">
                <p:embed/>
              </p:oleObj>
            </a:graphicData>
          </a:graphic>
        </p:graphicFrame>
        <p:sp>
          <p:nvSpPr>
            <p:cNvPr id="1128481" name="Line 33"/>
            <p:cNvSpPr>
              <a:spLocks noChangeShapeType="1"/>
            </p:cNvSpPr>
            <p:nvPr/>
          </p:nvSpPr>
          <p:spPr bwMode="auto">
            <a:xfrm>
              <a:off x="2808" y="1797"/>
              <a:ext cx="48" cy="1210"/>
            </a:xfrm>
            <a:prstGeom prst="line">
              <a:avLst/>
            </a:prstGeom>
            <a:noFill/>
            <a:ln w="28575">
              <a:solidFill>
                <a:srgbClr val="00A400"/>
              </a:solidFill>
              <a:prstDash val="sysDot"/>
              <a:round/>
              <a:headEnd/>
              <a:tailEnd/>
            </a:ln>
            <a:effectLst/>
          </p:spPr>
          <p:txBody>
            <a:bodyPr>
              <a:prstTxWarp prst="textNoShape">
                <a:avLst/>
              </a:prstTxWarp>
            </a:bodyPr>
            <a:lstStyle/>
            <a:p>
              <a:endParaRPr lang="en-US"/>
            </a:p>
          </p:txBody>
        </p:sp>
        <p:sp>
          <p:nvSpPr>
            <p:cNvPr id="1128482" name="Line 34"/>
            <p:cNvSpPr>
              <a:spLocks noChangeShapeType="1"/>
            </p:cNvSpPr>
            <p:nvPr/>
          </p:nvSpPr>
          <p:spPr bwMode="auto">
            <a:xfrm>
              <a:off x="2808" y="1410"/>
              <a:ext cx="48" cy="775"/>
            </a:xfrm>
            <a:prstGeom prst="line">
              <a:avLst/>
            </a:prstGeom>
            <a:noFill/>
            <a:ln w="28575">
              <a:solidFill>
                <a:srgbClr val="00A400"/>
              </a:solidFill>
              <a:prstDash val="sysDot"/>
              <a:round/>
              <a:headEnd/>
              <a:tailEnd/>
            </a:ln>
            <a:effectLst/>
          </p:spPr>
          <p:txBody>
            <a:bodyPr>
              <a:prstTxWarp prst="textNoShape">
                <a:avLst/>
              </a:prstTxWarp>
            </a:bodyPr>
            <a:lstStyle/>
            <a:p>
              <a:endParaRPr lang="en-US"/>
            </a:p>
          </p:txBody>
        </p:sp>
        <p:sp>
          <p:nvSpPr>
            <p:cNvPr id="1128483" name="Line 35"/>
            <p:cNvSpPr>
              <a:spLocks noChangeShapeType="1"/>
            </p:cNvSpPr>
            <p:nvPr/>
          </p:nvSpPr>
          <p:spPr bwMode="auto">
            <a:xfrm>
              <a:off x="3001" y="1797"/>
              <a:ext cx="266" cy="1210"/>
            </a:xfrm>
            <a:prstGeom prst="line">
              <a:avLst/>
            </a:prstGeom>
            <a:noFill/>
            <a:ln w="28575">
              <a:solidFill>
                <a:srgbClr val="00A400"/>
              </a:solidFill>
              <a:prstDash val="sysDot"/>
              <a:round/>
              <a:headEnd/>
              <a:tailEnd/>
            </a:ln>
            <a:effectLst/>
          </p:spPr>
          <p:txBody>
            <a:bodyPr>
              <a:prstTxWarp prst="textNoShape">
                <a:avLst/>
              </a:prstTxWarp>
            </a:bodyPr>
            <a:lstStyle/>
            <a:p>
              <a:endParaRPr lang="en-US"/>
            </a:p>
          </p:txBody>
        </p:sp>
        <p:sp>
          <p:nvSpPr>
            <p:cNvPr id="1128484" name="Line 36"/>
            <p:cNvSpPr>
              <a:spLocks noChangeShapeType="1"/>
            </p:cNvSpPr>
            <p:nvPr/>
          </p:nvSpPr>
          <p:spPr bwMode="auto">
            <a:xfrm>
              <a:off x="3001" y="1410"/>
              <a:ext cx="266" cy="775"/>
            </a:xfrm>
            <a:prstGeom prst="line">
              <a:avLst/>
            </a:prstGeom>
            <a:noFill/>
            <a:ln w="28575">
              <a:solidFill>
                <a:srgbClr val="00A400"/>
              </a:solidFill>
              <a:prstDash val="sysDot"/>
              <a:round/>
              <a:headEnd/>
              <a:tailEnd/>
            </a:ln>
            <a:effectLst/>
          </p:spPr>
          <p:txBody>
            <a:bodyPr>
              <a:prstTxWarp prst="textNoShape">
                <a:avLst/>
              </a:prstTxWarp>
            </a:bodyPr>
            <a:lstStyle/>
            <a:p>
              <a:endParaRPr lang="en-US"/>
            </a:p>
          </p:txBody>
        </p:sp>
        <p:graphicFrame>
          <p:nvGraphicFramePr>
            <p:cNvPr id="1128485" name="Object 37"/>
            <p:cNvGraphicFramePr>
              <a:graphicFrameLocks noChangeAspect="1"/>
            </p:cNvGraphicFramePr>
            <p:nvPr/>
          </p:nvGraphicFramePr>
          <p:xfrm>
            <a:off x="2856" y="2185"/>
            <a:ext cx="411" cy="822"/>
          </p:xfrm>
          <a:graphic>
            <a:graphicData uri="http://schemas.openxmlformats.org/presentationml/2006/ole">
              <p:oleObj spid="_x0000_s46083" name="Image" r:id="rId20" imgW="253789" imgH="507578" progId="">
                <p:embed/>
              </p:oleObj>
            </a:graphicData>
          </a:graphic>
        </p:graphicFrame>
        <p:sp>
          <p:nvSpPr>
            <p:cNvPr id="1128486" name="Rectangle 38"/>
            <p:cNvSpPr>
              <a:spLocks noChangeArrowheads="1"/>
            </p:cNvSpPr>
            <p:nvPr/>
          </p:nvSpPr>
          <p:spPr bwMode="auto">
            <a:xfrm>
              <a:off x="1042" y="2427"/>
              <a:ext cx="290" cy="314"/>
            </a:xfrm>
            <a:prstGeom prst="rect">
              <a:avLst/>
            </a:prstGeom>
            <a:noFill/>
            <a:ln w="38100">
              <a:solidFill>
                <a:schemeClr val="hlink"/>
              </a:solidFill>
              <a:miter lim="800000"/>
              <a:headEnd/>
              <a:tailEnd/>
            </a:ln>
            <a:effectLst/>
          </p:spPr>
          <p:txBody>
            <a:bodyPr wrap="none" anchor="ctr">
              <a:prstTxWarp prst="textNoShape">
                <a:avLst/>
              </a:prstTxWarp>
            </a:bodyPr>
            <a:lstStyle/>
            <a:p>
              <a:endParaRPr lang="en-US"/>
            </a:p>
          </p:txBody>
        </p:sp>
        <p:sp>
          <p:nvSpPr>
            <p:cNvPr id="1128487" name="Rectangle 39"/>
            <p:cNvSpPr>
              <a:spLocks noChangeArrowheads="1"/>
            </p:cNvSpPr>
            <p:nvPr/>
          </p:nvSpPr>
          <p:spPr bwMode="auto">
            <a:xfrm>
              <a:off x="1423" y="2693"/>
              <a:ext cx="223" cy="241"/>
            </a:xfrm>
            <a:prstGeom prst="rect">
              <a:avLst/>
            </a:prstGeom>
            <a:noFill/>
            <a:ln w="38100">
              <a:solidFill>
                <a:schemeClr val="hlink"/>
              </a:solidFill>
              <a:miter lim="800000"/>
              <a:headEnd/>
              <a:tailEnd/>
            </a:ln>
            <a:effectLst/>
          </p:spPr>
          <p:txBody>
            <a:bodyPr wrap="none" anchor="ctr">
              <a:prstTxWarp prst="textNoShape">
                <a:avLst/>
              </a:prstTxWarp>
            </a:bodyPr>
            <a:lstStyle/>
            <a:p>
              <a:endParaRPr lang="en-US"/>
            </a:p>
          </p:txBody>
        </p:sp>
        <p:sp>
          <p:nvSpPr>
            <p:cNvPr id="1128488" name="Rectangle 40"/>
            <p:cNvSpPr>
              <a:spLocks noChangeArrowheads="1"/>
            </p:cNvSpPr>
            <p:nvPr/>
          </p:nvSpPr>
          <p:spPr bwMode="auto">
            <a:xfrm>
              <a:off x="1875" y="2257"/>
              <a:ext cx="134" cy="145"/>
            </a:xfrm>
            <a:prstGeom prst="rect">
              <a:avLst/>
            </a:prstGeom>
            <a:noFill/>
            <a:ln w="38100">
              <a:solidFill>
                <a:schemeClr val="hlink"/>
              </a:solidFill>
              <a:miter lim="800000"/>
              <a:headEnd/>
              <a:tailEnd/>
            </a:ln>
            <a:effectLst/>
          </p:spPr>
          <p:txBody>
            <a:bodyPr wrap="none" anchor="ctr">
              <a:prstTxWarp prst="textNoShape">
                <a:avLst/>
              </a:prstTxWarp>
            </a:bodyPr>
            <a:lstStyle/>
            <a:p>
              <a:endParaRPr lang="en-US"/>
            </a:p>
          </p:txBody>
        </p:sp>
        <p:sp>
          <p:nvSpPr>
            <p:cNvPr id="1128489" name="Line 41"/>
            <p:cNvSpPr>
              <a:spLocks noChangeShapeType="1"/>
            </p:cNvSpPr>
            <p:nvPr/>
          </p:nvSpPr>
          <p:spPr bwMode="auto">
            <a:xfrm flipH="1">
              <a:off x="461" y="2741"/>
              <a:ext cx="581" cy="1137"/>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sp>
          <p:nvSpPr>
            <p:cNvPr id="1128490" name="Line 42"/>
            <p:cNvSpPr>
              <a:spLocks noChangeShapeType="1"/>
            </p:cNvSpPr>
            <p:nvPr/>
          </p:nvSpPr>
          <p:spPr bwMode="auto">
            <a:xfrm flipH="1">
              <a:off x="461" y="2427"/>
              <a:ext cx="581" cy="677"/>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sp>
          <p:nvSpPr>
            <p:cNvPr id="1128491" name="Line 43"/>
            <p:cNvSpPr>
              <a:spLocks noChangeShapeType="1"/>
            </p:cNvSpPr>
            <p:nvPr/>
          </p:nvSpPr>
          <p:spPr bwMode="auto">
            <a:xfrm flipH="1">
              <a:off x="1235" y="2741"/>
              <a:ext cx="97" cy="1137"/>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sp>
          <p:nvSpPr>
            <p:cNvPr id="1128492" name="Line 44"/>
            <p:cNvSpPr>
              <a:spLocks noChangeShapeType="1"/>
            </p:cNvSpPr>
            <p:nvPr/>
          </p:nvSpPr>
          <p:spPr bwMode="auto">
            <a:xfrm flipH="1">
              <a:off x="1235" y="2451"/>
              <a:ext cx="73" cy="653"/>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graphicFrame>
          <p:nvGraphicFramePr>
            <p:cNvPr id="1128493" name="Object 45"/>
            <p:cNvGraphicFramePr>
              <a:graphicFrameLocks noChangeAspect="1"/>
            </p:cNvGraphicFramePr>
            <p:nvPr/>
          </p:nvGraphicFramePr>
          <p:xfrm>
            <a:off x="461" y="3104"/>
            <a:ext cx="774" cy="774"/>
          </p:xfrm>
          <a:graphic>
            <a:graphicData uri="http://schemas.openxmlformats.org/presentationml/2006/ole">
              <p:oleObj spid="_x0000_s46084" name="Image" r:id="rId21" imgW="152274" imgH="152274" progId="">
                <p:embed/>
              </p:oleObj>
            </a:graphicData>
          </a:graphic>
        </p:graphicFrame>
        <p:sp>
          <p:nvSpPr>
            <p:cNvPr id="1128494" name="Line 46"/>
            <p:cNvSpPr>
              <a:spLocks noChangeShapeType="1"/>
            </p:cNvSpPr>
            <p:nvPr/>
          </p:nvSpPr>
          <p:spPr bwMode="auto">
            <a:xfrm>
              <a:off x="1429" y="2693"/>
              <a:ext cx="169" cy="580"/>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sp>
          <p:nvSpPr>
            <p:cNvPr id="1128495" name="Line 47"/>
            <p:cNvSpPr>
              <a:spLocks noChangeShapeType="1"/>
            </p:cNvSpPr>
            <p:nvPr/>
          </p:nvSpPr>
          <p:spPr bwMode="auto">
            <a:xfrm>
              <a:off x="1429" y="2935"/>
              <a:ext cx="169" cy="798"/>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sp>
          <p:nvSpPr>
            <p:cNvPr id="1128496" name="Line 48"/>
            <p:cNvSpPr>
              <a:spLocks noChangeShapeType="1"/>
            </p:cNvSpPr>
            <p:nvPr/>
          </p:nvSpPr>
          <p:spPr bwMode="auto">
            <a:xfrm>
              <a:off x="1647" y="2693"/>
              <a:ext cx="362" cy="580"/>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sp>
          <p:nvSpPr>
            <p:cNvPr id="1128497" name="Line 49"/>
            <p:cNvSpPr>
              <a:spLocks noChangeShapeType="1"/>
            </p:cNvSpPr>
            <p:nvPr/>
          </p:nvSpPr>
          <p:spPr bwMode="auto">
            <a:xfrm>
              <a:off x="1647" y="2910"/>
              <a:ext cx="362" cy="823"/>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graphicFrame>
          <p:nvGraphicFramePr>
            <p:cNvPr id="1128498" name="Object 50"/>
            <p:cNvGraphicFramePr>
              <a:graphicFrameLocks noChangeAspect="1"/>
            </p:cNvGraphicFramePr>
            <p:nvPr/>
          </p:nvGraphicFramePr>
          <p:xfrm>
            <a:off x="1591" y="3273"/>
            <a:ext cx="418" cy="460"/>
          </p:xfrm>
          <a:graphic>
            <a:graphicData uri="http://schemas.openxmlformats.org/presentationml/2006/ole">
              <p:oleObj spid="_x0000_s46085" name="Image" r:id="rId22" imgW="126716" imgH="139683" progId="">
                <p:embed/>
              </p:oleObj>
            </a:graphicData>
          </a:graphic>
        </p:graphicFrame>
        <p:sp>
          <p:nvSpPr>
            <p:cNvPr id="1128499" name="Line 51"/>
            <p:cNvSpPr>
              <a:spLocks noChangeShapeType="1"/>
            </p:cNvSpPr>
            <p:nvPr/>
          </p:nvSpPr>
          <p:spPr bwMode="auto">
            <a:xfrm>
              <a:off x="1865" y="2427"/>
              <a:ext cx="580" cy="1185"/>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sp>
          <p:nvSpPr>
            <p:cNvPr id="1128500" name="Line 52"/>
            <p:cNvSpPr>
              <a:spLocks noChangeShapeType="1"/>
            </p:cNvSpPr>
            <p:nvPr/>
          </p:nvSpPr>
          <p:spPr bwMode="auto">
            <a:xfrm>
              <a:off x="1888" y="2281"/>
              <a:ext cx="557" cy="1065"/>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sp>
          <p:nvSpPr>
            <p:cNvPr id="1128501" name="Line 53"/>
            <p:cNvSpPr>
              <a:spLocks noChangeShapeType="1"/>
            </p:cNvSpPr>
            <p:nvPr/>
          </p:nvSpPr>
          <p:spPr bwMode="auto">
            <a:xfrm>
              <a:off x="2009" y="2257"/>
              <a:ext cx="702" cy="1065"/>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sp>
          <p:nvSpPr>
            <p:cNvPr id="1128502" name="Line 54"/>
            <p:cNvSpPr>
              <a:spLocks noChangeShapeType="1"/>
            </p:cNvSpPr>
            <p:nvPr/>
          </p:nvSpPr>
          <p:spPr bwMode="auto">
            <a:xfrm>
              <a:off x="2009" y="2402"/>
              <a:ext cx="726" cy="1234"/>
            </a:xfrm>
            <a:prstGeom prst="line">
              <a:avLst/>
            </a:prstGeom>
            <a:noFill/>
            <a:ln w="28575">
              <a:solidFill>
                <a:schemeClr val="hlink"/>
              </a:solidFill>
              <a:prstDash val="sysDot"/>
              <a:round/>
              <a:headEnd/>
              <a:tailEnd/>
            </a:ln>
            <a:effectLst/>
          </p:spPr>
          <p:txBody>
            <a:bodyPr>
              <a:prstTxWarp prst="textNoShape">
                <a:avLst/>
              </a:prstTxWarp>
            </a:bodyPr>
            <a:lstStyle/>
            <a:p>
              <a:endParaRPr lang="en-US"/>
            </a:p>
          </p:txBody>
        </p:sp>
        <p:graphicFrame>
          <p:nvGraphicFramePr>
            <p:cNvPr id="1128503" name="Object 55"/>
            <p:cNvGraphicFramePr>
              <a:graphicFrameLocks noChangeAspect="1"/>
            </p:cNvGraphicFramePr>
            <p:nvPr/>
          </p:nvGraphicFramePr>
          <p:xfrm>
            <a:off x="2445" y="3346"/>
            <a:ext cx="290" cy="290"/>
          </p:xfrm>
          <a:graphic>
            <a:graphicData uri="http://schemas.openxmlformats.org/presentationml/2006/ole">
              <p:oleObj spid="_x0000_s46086" name="Image" r:id="rId23" imgW="50758" imgH="50758" progId="">
                <p:embed/>
              </p:oleObj>
            </a:graphicData>
          </a:graphic>
        </p:graphicFrame>
      </p:grpSp>
      <p:sp>
        <p:nvSpPr>
          <p:cNvPr id="1128504" name="Rectangle 56"/>
          <p:cNvSpPr>
            <a:spLocks noChangeArrowheads="1"/>
          </p:cNvSpPr>
          <p:nvPr/>
        </p:nvSpPr>
        <p:spPr bwMode="auto">
          <a:xfrm>
            <a:off x="6224588" y="4187825"/>
            <a:ext cx="2673350" cy="366713"/>
          </a:xfrm>
          <a:prstGeom prst="rect">
            <a:avLst/>
          </a:prstGeom>
          <a:noFill/>
          <a:ln w="9525">
            <a:noFill/>
            <a:miter lim="800000"/>
            <a:headEnd/>
            <a:tailEnd/>
          </a:ln>
          <a:effectLst/>
        </p:spPr>
        <p:txBody>
          <a:bodyPr anchor="ctr">
            <a:prstTxWarp prst="textNoShape">
              <a:avLst/>
            </a:prstTxWarp>
            <a:spAutoFit/>
          </a:bodyPr>
          <a:lstStyle/>
          <a:p>
            <a:r>
              <a:rPr lang="en-US">
                <a:ea typeface="Arial" charset="0"/>
                <a:cs typeface="Arial" charset="0"/>
              </a:rPr>
              <a:t>E. Sudderth et al (2005)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03842" name="Picture 2" descr="aotm_llama"/>
          <p:cNvPicPr>
            <a:picLocks noChangeAspect="1" noChangeArrowheads="1"/>
          </p:cNvPicPr>
          <p:nvPr/>
        </p:nvPicPr>
        <p:blipFill>
          <a:blip r:embed="rId4"/>
          <a:srcRect/>
          <a:stretch>
            <a:fillRect/>
          </a:stretch>
        </p:blipFill>
        <p:spPr bwMode="auto">
          <a:xfrm>
            <a:off x="5351463" y="3387725"/>
            <a:ext cx="631825" cy="631825"/>
          </a:xfrm>
          <a:prstGeom prst="rect">
            <a:avLst/>
          </a:prstGeom>
          <a:noFill/>
        </p:spPr>
      </p:pic>
      <p:pic>
        <p:nvPicPr>
          <p:cNvPr id="803843" name="Picture 3" descr="04-La_vache-small"/>
          <p:cNvPicPr>
            <a:picLocks noChangeAspect="1" noChangeArrowheads="1"/>
          </p:cNvPicPr>
          <p:nvPr/>
        </p:nvPicPr>
        <p:blipFill>
          <a:blip r:embed="rId5"/>
          <a:srcRect/>
          <a:stretch>
            <a:fillRect/>
          </a:stretch>
        </p:blipFill>
        <p:spPr bwMode="auto">
          <a:xfrm>
            <a:off x="6283325" y="2803525"/>
            <a:ext cx="746125" cy="746125"/>
          </a:xfrm>
          <a:prstGeom prst="rect">
            <a:avLst/>
          </a:prstGeom>
          <a:noFill/>
        </p:spPr>
      </p:pic>
      <p:sp>
        <p:nvSpPr>
          <p:cNvPr id="803844" name="Line 4"/>
          <p:cNvSpPr>
            <a:spLocks noChangeShapeType="1"/>
          </p:cNvSpPr>
          <p:nvPr/>
        </p:nvSpPr>
        <p:spPr bwMode="auto">
          <a:xfrm flipV="1">
            <a:off x="5029200" y="4576763"/>
            <a:ext cx="4763" cy="117475"/>
          </a:xfrm>
          <a:prstGeom prst="line">
            <a:avLst/>
          </a:prstGeom>
          <a:noFill/>
          <a:ln w="30163">
            <a:solidFill>
              <a:srgbClr val="000000"/>
            </a:solidFill>
            <a:round/>
            <a:headEnd/>
            <a:tailEnd/>
          </a:ln>
        </p:spPr>
        <p:txBody>
          <a:bodyPr>
            <a:prstTxWarp prst="textNoShape">
              <a:avLst/>
            </a:prstTxWarp>
          </a:bodyPr>
          <a:lstStyle/>
          <a:p>
            <a:endParaRPr lang="en-US"/>
          </a:p>
        </p:txBody>
      </p:sp>
      <p:pic>
        <p:nvPicPr>
          <p:cNvPr id="803845" name="Picture 5"/>
          <p:cNvPicPr>
            <a:picLocks noChangeAspect="1" noChangeArrowheads="1"/>
          </p:cNvPicPr>
          <p:nvPr/>
        </p:nvPicPr>
        <p:blipFill>
          <a:blip r:embed="rId6"/>
          <a:srcRect/>
          <a:stretch>
            <a:fillRect/>
          </a:stretch>
        </p:blipFill>
        <p:spPr bwMode="auto">
          <a:xfrm>
            <a:off x="1230313" y="4249738"/>
            <a:ext cx="538162" cy="538162"/>
          </a:xfrm>
          <a:prstGeom prst="rect">
            <a:avLst/>
          </a:prstGeom>
          <a:noFill/>
          <a:ln w="9525">
            <a:noFill/>
            <a:miter lim="800000"/>
            <a:headEnd/>
            <a:tailEnd/>
          </a:ln>
        </p:spPr>
      </p:pic>
      <p:pic>
        <p:nvPicPr>
          <p:cNvPr id="803846" name="Picture 6"/>
          <p:cNvPicPr>
            <a:picLocks noChangeAspect="1" noChangeArrowheads="1"/>
          </p:cNvPicPr>
          <p:nvPr/>
        </p:nvPicPr>
        <p:blipFill>
          <a:blip r:embed="rId7"/>
          <a:srcRect/>
          <a:stretch>
            <a:fillRect/>
          </a:stretch>
        </p:blipFill>
        <p:spPr bwMode="auto">
          <a:xfrm>
            <a:off x="2811463" y="6143625"/>
            <a:ext cx="506412" cy="676275"/>
          </a:xfrm>
          <a:prstGeom prst="rect">
            <a:avLst/>
          </a:prstGeom>
          <a:noFill/>
          <a:ln w="9525">
            <a:noFill/>
            <a:miter lim="800000"/>
            <a:headEnd/>
            <a:tailEnd/>
          </a:ln>
        </p:spPr>
      </p:pic>
      <p:pic>
        <p:nvPicPr>
          <p:cNvPr id="803847" name="Picture 7"/>
          <p:cNvPicPr>
            <a:picLocks noChangeAspect="1" noChangeArrowheads="1"/>
          </p:cNvPicPr>
          <p:nvPr/>
        </p:nvPicPr>
        <p:blipFill>
          <a:blip r:embed="rId8"/>
          <a:srcRect/>
          <a:stretch>
            <a:fillRect/>
          </a:stretch>
        </p:blipFill>
        <p:spPr bwMode="auto">
          <a:xfrm>
            <a:off x="2114550" y="6319838"/>
            <a:ext cx="539750" cy="538162"/>
          </a:xfrm>
          <a:prstGeom prst="rect">
            <a:avLst/>
          </a:prstGeom>
          <a:noFill/>
          <a:ln w="9525">
            <a:noFill/>
            <a:miter lim="800000"/>
            <a:headEnd/>
            <a:tailEnd/>
          </a:ln>
        </p:spPr>
      </p:pic>
      <p:pic>
        <p:nvPicPr>
          <p:cNvPr id="803848" name="Picture 8"/>
          <p:cNvPicPr>
            <a:picLocks noChangeAspect="1" noChangeArrowheads="1"/>
          </p:cNvPicPr>
          <p:nvPr/>
        </p:nvPicPr>
        <p:blipFill>
          <a:blip r:embed="rId9"/>
          <a:srcRect/>
          <a:stretch>
            <a:fillRect/>
          </a:stretch>
        </p:blipFill>
        <p:spPr bwMode="auto">
          <a:xfrm>
            <a:off x="2447925" y="5484813"/>
            <a:ext cx="538163" cy="538162"/>
          </a:xfrm>
          <a:prstGeom prst="rect">
            <a:avLst/>
          </a:prstGeom>
          <a:noFill/>
          <a:ln w="9525">
            <a:noFill/>
            <a:miter lim="800000"/>
            <a:headEnd/>
            <a:tailEnd/>
          </a:ln>
        </p:spPr>
      </p:pic>
      <p:pic>
        <p:nvPicPr>
          <p:cNvPr id="803849" name="Picture 9"/>
          <p:cNvPicPr>
            <a:picLocks noChangeAspect="1" noChangeArrowheads="1"/>
          </p:cNvPicPr>
          <p:nvPr/>
        </p:nvPicPr>
        <p:blipFill>
          <a:blip r:embed="rId10"/>
          <a:srcRect/>
          <a:stretch>
            <a:fillRect/>
          </a:stretch>
        </p:blipFill>
        <p:spPr bwMode="auto">
          <a:xfrm>
            <a:off x="869950" y="2925763"/>
            <a:ext cx="539750" cy="538162"/>
          </a:xfrm>
          <a:prstGeom prst="rect">
            <a:avLst/>
          </a:prstGeom>
          <a:noFill/>
          <a:ln w="9525">
            <a:noFill/>
            <a:miter lim="800000"/>
            <a:headEnd/>
            <a:tailEnd/>
          </a:ln>
        </p:spPr>
      </p:pic>
      <p:pic>
        <p:nvPicPr>
          <p:cNvPr id="803850" name="Picture 10"/>
          <p:cNvPicPr>
            <a:picLocks noChangeAspect="1" noChangeArrowheads="1"/>
          </p:cNvPicPr>
          <p:nvPr/>
        </p:nvPicPr>
        <p:blipFill>
          <a:blip r:embed="rId11"/>
          <a:srcRect/>
          <a:stretch>
            <a:fillRect/>
          </a:stretch>
        </p:blipFill>
        <p:spPr bwMode="auto">
          <a:xfrm>
            <a:off x="2262188" y="3730625"/>
            <a:ext cx="539750" cy="538163"/>
          </a:xfrm>
          <a:prstGeom prst="rect">
            <a:avLst/>
          </a:prstGeom>
          <a:noFill/>
          <a:ln w="9525">
            <a:noFill/>
            <a:miter lim="800000"/>
            <a:headEnd/>
            <a:tailEnd/>
          </a:ln>
        </p:spPr>
      </p:pic>
      <p:pic>
        <p:nvPicPr>
          <p:cNvPr id="803851" name="Picture 11"/>
          <p:cNvPicPr>
            <a:picLocks noChangeAspect="1" noChangeArrowheads="1"/>
          </p:cNvPicPr>
          <p:nvPr/>
        </p:nvPicPr>
        <p:blipFill>
          <a:blip r:embed="rId12"/>
          <a:srcRect/>
          <a:stretch>
            <a:fillRect/>
          </a:stretch>
        </p:blipFill>
        <p:spPr bwMode="auto">
          <a:xfrm>
            <a:off x="3182938" y="5322888"/>
            <a:ext cx="542925" cy="538162"/>
          </a:xfrm>
          <a:prstGeom prst="rect">
            <a:avLst/>
          </a:prstGeom>
          <a:noFill/>
          <a:ln w="9525">
            <a:noFill/>
            <a:miter lim="800000"/>
            <a:headEnd/>
            <a:tailEnd/>
          </a:ln>
        </p:spPr>
      </p:pic>
      <p:pic>
        <p:nvPicPr>
          <p:cNvPr id="803852" name="Picture 12"/>
          <p:cNvPicPr>
            <a:picLocks noChangeAspect="1" noChangeArrowheads="1"/>
          </p:cNvPicPr>
          <p:nvPr/>
        </p:nvPicPr>
        <p:blipFill>
          <a:blip r:embed="rId13"/>
          <a:srcRect/>
          <a:stretch>
            <a:fillRect/>
          </a:stretch>
        </p:blipFill>
        <p:spPr bwMode="auto">
          <a:xfrm>
            <a:off x="1879600" y="4283075"/>
            <a:ext cx="538163" cy="538163"/>
          </a:xfrm>
          <a:prstGeom prst="rect">
            <a:avLst/>
          </a:prstGeom>
          <a:noFill/>
          <a:ln w="9525">
            <a:noFill/>
            <a:miter lim="800000"/>
            <a:headEnd/>
            <a:tailEnd/>
          </a:ln>
        </p:spPr>
      </p:pic>
      <p:pic>
        <p:nvPicPr>
          <p:cNvPr id="803853" name="Picture 13" descr="singe_bush_singe1"/>
          <p:cNvPicPr>
            <a:picLocks noChangeAspect="1" noChangeArrowheads="1"/>
          </p:cNvPicPr>
          <p:nvPr/>
        </p:nvPicPr>
        <p:blipFill>
          <a:blip r:embed="rId14"/>
          <a:srcRect/>
          <a:stretch>
            <a:fillRect/>
          </a:stretch>
        </p:blipFill>
        <p:spPr bwMode="auto">
          <a:xfrm>
            <a:off x="3838575" y="2389188"/>
            <a:ext cx="808038" cy="919162"/>
          </a:xfrm>
          <a:prstGeom prst="rect">
            <a:avLst/>
          </a:prstGeom>
          <a:noFill/>
        </p:spPr>
      </p:pic>
      <p:graphicFrame>
        <p:nvGraphicFramePr>
          <p:cNvPr id="803854" name="Object 14"/>
          <p:cNvGraphicFramePr>
            <a:graphicFrameLocks noChangeAspect="1"/>
          </p:cNvGraphicFramePr>
          <p:nvPr/>
        </p:nvGraphicFramePr>
        <p:xfrm>
          <a:off x="3513138" y="6037263"/>
          <a:ext cx="352425" cy="795337"/>
        </p:xfrm>
        <a:graphic>
          <a:graphicData uri="http://schemas.openxmlformats.org/presentationml/2006/ole">
            <p:oleObj spid="_x0000_s188418" name="Image File" r:id="rId15" imgW="406080" imgH="812520" progId="">
              <p:embed/>
            </p:oleObj>
          </a:graphicData>
        </a:graphic>
      </p:graphicFrame>
      <p:graphicFrame>
        <p:nvGraphicFramePr>
          <p:cNvPr id="803855" name="Object 15"/>
          <p:cNvGraphicFramePr>
            <a:graphicFrameLocks noChangeAspect="1"/>
          </p:cNvGraphicFramePr>
          <p:nvPr/>
        </p:nvGraphicFramePr>
        <p:xfrm>
          <a:off x="8251825" y="2454275"/>
          <a:ext cx="892175" cy="357188"/>
        </p:xfrm>
        <a:graphic>
          <a:graphicData uri="http://schemas.openxmlformats.org/presentationml/2006/ole">
            <p:oleObj spid="_x0000_s188419" name="Image File" r:id="rId16" imgW="1269720" imgH="507960" progId="">
              <p:embed/>
            </p:oleObj>
          </a:graphicData>
        </a:graphic>
      </p:graphicFrame>
      <p:graphicFrame>
        <p:nvGraphicFramePr>
          <p:cNvPr id="803856" name="Object 16"/>
          <p:cNvGraphicFramePr>
            <a:graphicFrameLocks noChangeAspect="1"/>
          </p:cNvGraphicFramePr>
          <p:nvPr/>
        </p:nvGraphicFramePr>
        <p:xfrm>
          <a:off x="192088" y="2790825"/>
          <a:ext cx="557212" cy="560388"/>
        </p:xfrm>
        <a:graphic>
          <a:graphicData uri="http://schemas.openxmlformats.org/presentationml/2006/ole">
            <p:oleObj spid="_x0000_s188420" name="Image" r:id="rId17" imgW="1218962" imgH="1229120" progId="">
              <p:embed/>
            </p:oleObj>
          </a:graphicData>
        </a:graphic>
      </p:graphicFrame>
      <p:pic>
        <p:nvPicPr>
          <p:cNvPr id="803857" name="Picture 17" descr="Animales_076"/>
          <p:cNvPicPr>
            <a:picLocks noChangeAspect="1" noChangeArrowheads="1"/>
          </p:cNvPicPr>
          <p:nvPr/>
        </p:nvPicPr>
        <p:blipFill>
          <a:blip r:embed="rId18"/>
          <a:srcRect/>
          <a:stretch>
            <a:fillRect/>
          </a:stretch>
        </p:blipFill>
        <p:spPr bwMode="auto">
          <a:xfrm>
            <a:off x="1511300" y="1463675"/>
            <a:ext cx="1131888" cy="809625"/>
          </a:xfrm>
          <a:prstGeom prst="rect">
            <a:avLst/>
          </a:prstGeom>
          <a:noFill/>
        </p:spPr>
      </p:pic>
      <p:pic>
        <p:nvPicPr>
          <p:cNvPr id="803858" name="Picture 18" descr="image_0006"/>
          <p:cNvPicPr>
            <a:picLocks noChangeAspect="1" noChangeArrowheads="1"/>
          </p:cNvPicPr>
          <p:nvPr/>
        </p:nvPicPr>
        <p:blipFill>
          <a:blip r:embed="rId19"/>
          <a:srcRect/>
          <a:stretch>
            <a:fillRect/>
          </a:stretch>
        </p:blipFill>
        <p:spPr bwMode="auto">
          <a:xfrm>
            <a:off x="7258050" y="1698625"/>
            <a:ext cx="808038" cy="830263"/>
          </a:xfrm>
          <a:prstGeom prst="rect">
            <a:avLst/>
          </a:prstGeom>
          <a:noFill/>
        </p:spPr>
      </p:pic>
      <p:pic>
        <p:nvPicPr>
          <p:cNvPr id="803859" name="Picture 19" descr="bike_176"/>
          <p:cNvPicPr>
            <a:picLocks noChangeAspect="1" noChangeArrowheads="1"/>
          </p:cNvPicPr>
          <p:nvPr/>
        </p:nvPicPr>
        <p:blipFill>
          <a:blip r:embed="rId20"/>
          <a:srcRect/>
          <a:stretch>
            <a:fillRect/>
          </a:stretch>
        </p:blipFill>
        <p:spPr bwMode="auto">
          <a:xfrm>
            <a:off x="6600825" y="976313"/>
            <a:ext cx="985838" cy="739775"/>
          </a:xfrm>
          <a:prstGeom prst="rect">
            <a:avLst/>
          </a:prstGeom>
          <a:noFill/>
        </p:spPr>
      </p:pic>
      <p:pic>
        <p:nvPicPr>
          <p:cNvPr id="803860" name="Picture 20" descr="Cannon"/>
          <p:cNvPicPr>
            <a:picLocks noChangeAspect="1" noChangeArrowheads="1"/>
          </p:cNvPicPr>
          <p:nvPr/>
        </p:nvPicPr>
        <p:blipFill>
          <a:blip r:embed="rId21"/>
          <a:srcRect t="19775" b="13492"/>
          <a:stretch>
            <a:fillRect/>
          </a:stretch>
        </p:blipFill>
        <p:spPr bwMode="auto">
          <a:xfrm>
            <a:off x="7720013" y="746125"/>
            <a:ext cx="1208087" cy="806450"/>
          </a:xfrm>
          <a:prstGeom prst="rect">
            <a:avLst/>
          </a:prstGeom>
          <a:noFill/>
        </p:spPr>
      </p:pic>
      <p:pic>
        <p:nvPicPr>
          <p:cNvPr id="803861" name="Picture 21" descr="0001-0407-2210-5058_TN"/>
          <p:cNvPicPr>
            <a:picLocks noChangeAspect="1" noChangeArrowheads="1"/>
          </p:cNvPicPr>
          <p:nvPr/>
        </p:nvPicPr>
        <p:blipFill>
          <a:blip r:embed="rId22"/>
          <a:srcRect/>
          <a:stretch>
            <a:fillRect/>
          </a:stretch>
        </p:blipFill>
        <p:spPr bwMode="auto">
          <a:xfrm>
            <a:off x="5484813" y="2771775"/>
            <a:ext cx="711200" cy="604838"/>
          </a:xfrm>
          <a:prstGeom prst="rect">
            <a:avLst/>
          </a:prstGeom>
          <a:noFill/>
        </p:spPr>
      </p:pic>
      <p:pic>
        <p:nvPicPr>
          <p:cNvPr id="803862" name="Picture 22" descr="COUGAR3"/>
          <p:cNvPicPr>
            <a:picLocks noChangeAspect="1" noChangeArrowheads="1"/>
          </p:cNvPicPr>
          <p:nvPr/>
        </p:nvPicPr>
        <p:blipFill>
          <a:blip r:embed="rId23"/>
          <a:srcRect/>
          <a:stretch>
            <a:fillRect/>
          </a:stretch>
        </p:blipFill>
        <p:spPr bwMode="auto">
          <a:xfrm>
            <a:off x="3887788" y="3421063"/>
            <a:ext cx="760412" cy="760412"/>
          </a:xfrm>
          <a:prstGeom prst="rect">
            <a:avLst/>
          </a:prstGeom>
          <a:noFill/>
        </p:spPr>
      </p:pic>
      <p:pic>
        <p:nvPicPr>
          <p:cNvPr id="803863" name="Picture 23" descr="5lazer_head"/>
          <p:cNvPicPr>
            <a:picLocks noChangeAspect="1" noChangeArrowheads="1"/>
          </p:cNvPicPr>
          <p:nvPr/>
        </p:nvPicPr>
        <p:blipFill>
          <a:blip r:embed="rId24"/>
          <a:srcRect/>
          <a:stretch>
            <a:fillRect/>
          </a:stretch>
        </p:blipFill>
        <p:spPr bwMode="auto">
          <a:xfrm>
            <a:off x="5664200" y="3911600"/>
            <a:ext cx="690563" cy="695325"/>
          </a:xfrm>
          <a:prstGeom prst="rect">
            <a:avLst/>
          </a:prstGeom>
          <a:noFill/>
        </p:spPr>
      </p:pic>
      <p:pic>
        <p:nvPicPr>
          <p:cNvPr id="803864" name="Picture 24" descr="2222"/>
          <p:cNvPicPr>
            <a:picLocks noChangeAspect="1" noChangeArrowheads="1"/>
          </p:cNvPicPr>
          <p:nvPr/>
        </p:nvPicPr>
        <p:blipFill>
          <a:blip r:embed="rId25"/>
          <a:srcRect/>
          <a:stretch>
            <a:fillRect/>
          </a:stretch>
        </p:blipFill>
        <p:spPr bwMode="auto">
          <a:xfrm>
            <a:off x="4730750" y="3744913"/>
            <a:ext cx="558800" cy="784225"/>
          </a:xfrm>
          <a:prstGeom prst="rect">
            <a:avLst/>
          </a:prstGeom>
          <a:noFill/>
        </p:spPr>
      </p:pic>
      <p:pic>
        <p:nvPicPr>
          <p:cNvPr id="803865" name="Picture 25" descr="image_0027"/>
          <p:cNvPicPr>
            <a:picLocks noChangeAspect="1" noChangeArrowheads="1"/>
          </p:cNvPicPr>
          <p:nvPr/>
        </p:nvPicPr>
        <p:blipFill>
          <a:blip r:embed="rId26"/>
          <a:srcRect l="9550" r="8177"/>
          <a:stretch>
            <a:fillRect/>
          </a:stretch>
        </p:blipFill>
        <p:spPr bwMode="auto">
          <a:xfrm>
            <a:off x="8094663" y="1730375"/>
            <a:ext cx="835025" cy="654050"/>
          </a:xfrm>
          <a:prstGeom prst="rect">
            <a:avLst/>
          </a:prstGeom>
          <a:noFill/>
        </p:spPr>
      </p:pic>
      <p:pic>
        <p:nvPicPr>
          <p:cNvPr id="803866" name="Picture 26" descr="Elefante-fango"/>
          <p:cNvPicPr>
            <a:picLocks noChangeAspect="1" noChangeArrowheads="1"/>
          </p:cNvPicPr>
          <p:nvPr/>
        </p:nvPicPr>
        <p:blipFill>
          <a:blip r:embed="rId27"/>
          <a:srcRect/>
          <a:stretch>
            <a:fillRect/>
          </a:stretch>
        </p:blipFill>
        <p:spPr bwMode="auto">
          <a:xfrm>
            <a:off x="323850" y="1042988"/>
            <a:ext cx="977900" cy="671512"/>
          </a:xfrm>
          <a:prstGeom prst="rect">
            <a:avLst/>
          </a:prstGeom>
          <a:noFill/>
        </p:spPr>
      </p:pic>
      <p:pic>
        <p:nvPicPr>
          <p:cNvPr id="803867" name="Picture 27" descr="8a55551"/>
          <p:cNvPicPr>
            <a:picLocks noChangeAspect="1" noChangeArrowheads="1"/>
          </p:cNvPicPr>
          <p:nvPr/>
        </p:nvPicPr>
        <p:blipFill>
          <a:blip r:embed="rId28"/>
          <a:srcRect/>
          <a:stretch>
            <a:fillRect/>
          </a:stretch>
        </p:blipFill>
        <p:spPr bwMode="auto">
          <a:xfrm>
            <a:off x="1479550" y="603250"/>
            <a:ext cx="1073150" cy="804863"/>
          </a:xfrm>
          <a:prstGeom prst="rect">
            <a:avLst/>
          </a:prstGeom>
          <a:noFill/>
        </p:spPr>
      </p:pic>
      <p:pic>
        <p:nvPicPr>
          <p:cNvPr id="803868" name="Picture 28"/>
          <p:cNvPicPr>
            <a:picLocks noChangeAspect="1" noChangeArrowheads="1"/>
          </p:cNvPicPr>
          <p:nvPr/>
        </p:nvPicPr>
        <p:blipFill>
          <a:blip r:embed="rId29"/>
          <a:srcRect/>
          <a:stretch>
            <a:fillRect/>
          </a:stretch>
        </p:blipFill>
        <p:spPr bwMode="auto">
          <a:xfrm>
            <a:off x="1282700" y="3654425"/>
            <a:ext cx="904875" cy="609600"/>
          </a:xfrm>
          <a:prstGeom prst="rect">
            <a:avLst/>
          </a:prstGeom>
          <a:noFill/>
          <a:ln w="9525">
            <a:noFill/>
            <a:miter lim="800000"/>
            <a:headEnd/>
            <a:tailEnd/>
          </a:ln>
          <a:effectLst/>
        </p:spPr>
      </p:pic>
      <p:pic>
        <p:nvPicPr>
          <p:cNvPr id="803869" name="Picture 29"/>
          <p:cNvPicPr>
            <a:picLocks noChangeAspect="1" noChangeArrowheads="1"/>
          </p:cNvPicPr>
          <p:nvPr/>
        </p:nvPicPr>
        <p:blipFill>
          <a:blip r:embed="rId30"/>
          <a:srcRect r="51865"/>
          <a:stretch>
            <a:fillRect/>
          </a:stretch>
        </p:blipFill>
        <p:spPr bwMode="auto">
          <a:xfrm>
            <a:off x="1758950" y="5349875"/>
            <a:ext cx="509588" cy="876300"/>
          </a:xfrm>
          <a:prstGeom prst="rect">
            <a:avLst/>
          </a:prstGeom>
          <a:noFill/>
          <a:ln w="9525">
            <a:noFill/>
            <a:miter lim="800000"/>
            <a:headEnd/>
            <a:tailEnd/>
          </a:ln>
          <a:effectLst/>
        </p:spPr>
      </p:pic>
      <p:pic>
        <p:nvPicPr>
          <p:cNvPr id="803870" name="Picture 30"/>
          <p:cNvPicPr>
            <a:picLocks noChangeAspect="1" noChangeArrowheads="1"/>
          </p:cNvPicPr>
          <p:nvPr/>
        </p:nvPicPr>
        <p:blipFill>
          <a:blip r:embed="rId31"/>
          <a:srcRect r="49371"/>
          <a:stretch>
            <a:fillRect/>
          </a:stretch>
        </p:blipFill>
        <p:spPr bwMode="auto">
          <a:xfrm>
            <a:off x="7861300" y="5386388"/>
            <a:ext cx="511175" cy="1200150"/>
          </a:xfrm>
          <a:prstGeom prst="rect">
            <a:avLst/>
          </a:prstGeom>
          <a:noFill/>
          <a:ln w="9525">
            <a:noFill/>
            <a:miter lim="800000"/>
            <a:headEnd/>
            <a:tailEnd/>
          </a:ln>
          <a:effectLst/>
        </p:spPr>
      </p:pic>
      <p:pic>
        <p:nvPicPr>
          <p:cNvPr id="803871" name="Picture 31"/>
          <p:cNvPicPr>
            <a:picLocks noChangeAspect="1" noChangeArrowheads="1"/>
          </p:cNvPicPr>
          <p:nvPr/>
        </p:nvPicPr>
        <p:blipFill>
          <a:blip r:embed="rId32"/>
          <a:srcRect r="49702"/>
          <a:stretch>
            <a:fillRect/>
          </a:stretch>
        </p:blipFill>
        <p:spPr bwMode="auto">
          <a:xfrm>
            <a:off x="8540750" y="5105400"/>
            <a:ext cx="268288" cy="1200150"/>
          </a:xfrm>
          <a:prstGeom prst="rect">
            <a:avLst/>
          </a:prstGeom>
          <a:noFill/>
          <a:ln w="9525">
            <a:noFill/>
            <a:miter lim="800000"/>
            <a:headEnd/>
            <a:tailEnd/>
          </a:ln>
          <a:effectLst/>
        </p:spPr>
      </p:pic>
      <p:pic>
        <p:nvPicPr>
          <p:cNvPr id="803872" name="Picture 32"/>
          <p:cNvPicPr>
            <a:picLocks noChangeAspect="1" noChangeArrowheads="1"/>
          </p:cNvPicPr>
          <p:nvPr/>
        </p:nvPicPr>
        <p:blipFill>
          <a:blip r:embed="rId33"/>
          <a:srcRect r="49214"/>
          <a:stretch>
            <a:fillRect/>
          </a:stretch>
        </p:blipFill>
        <p:spPr bwMode="auto">
          <a:xfrm>
            <a:off x="7281863" y="4745038"/>
            <a:ext cx="512762" cy="1200150"/>
          </a:xfrm>
          <a:prstGeom prst="rect">
            <a:avLst/>
          </a:prstGeom>
          <a:noFill/>
          <a:ln w="9525">
            <a:noFill/>
            <a:miter lim="800000"/>
            <a:headEnd/>
            <a:tailEnd/>
          </a:ln>
          <a:effectLst/>
        </p:spPr>
      </p:pic>
      <p:sp>
        <p:nvSpPr>
          <p:cNvPr id="803873" name="Text Box 33"/>
          <p:cNvSpPr txBox="1">
            <a:spLocks noChangeArrowheads="1"/>
          </p:cNvSpPr>
          <p:nvPr/>
        </p:nvSpPr>
        <p:spPr bwMode="auto">
          <a:xfrm>
            <a:off x="1106488" y="0"/>
            <a:ext cx="7245350" cy="641350"/>
          </a:xfrm>
          <a:prstGeom prst="rect">
            <a:avLst/>
          </a:prstGeom>
          <a:noFill/>
          <a:ln w="9525">
            <a:noFill/>
            <a:miter lim="800000"/>
            <a:headEnd/>
            <a:tailEnd/>
          </a:ln>
          <a:effectLst/>
        </p:spPr>
        <p:txBody>
          <a:bodyPr wrap="none">
            <a:prstTxWarp prst="textNoShape">
              <a:avLst/>
            </a:prstTxWarp>
            <a:spAutoFit/>
          </a:bodyPr>
          <a:lstStyle/>
          <a:p>
            <a:r>
              <a:rPr lang="en-US" sz="3600" b="0">
                <a:solidFill>
                  <a:schemeClr val="bg1"/>
                </a:solidFill>
              </a:rPr>
              <a:t>Generalization: objects share parts</a:t>
            </a:r>
          </a:p>
        </p:txBody>
      </p:sp>
      <p:pic>
        <p:nvPicPr>
          <p:cNvPr id="803874" name="Picture 34"/>
          <p:cNvPicPr>
            <a:picLocks noChangeAspect="1" noChangeArrowheads="1"/>
          </p:cNvPicPr>
          <p:nvPr/>
        </p:nvPicPr>
        <p:blipFill>
          <a:blip r:embed="rId34"/>
          <a:srcRect/>
          <a:stretch>
            <a:fillRect/>
          </a:stretch>
        </p:blipFill>
        <p:spPr bwMode="auto">
          <a:xfrm>
            <a:off x="4702175" y="2944813"/>
            <a:ext cx="674688" cy="674687"/>
          </a:xfrm>
          <a:prstGeom prst="rect">
            <a:avLst/>
          </a:prstGeom>
          <a:noFill/>
          <a:ln w="28575">
            <a:noFill/>
            <a:miter lim="800000"/>
            <a:headEnd/>
            <a:tailEnd/>
          </a:ln>
          <a:effectLst/>
        </p:spPr>
      </p:pic>
      <p:pic>
        <p:nvPicPr>
          <p:cNvPr id="803875" name="Picture 35"/>
          <p:cNvPicPr>
            <a:picLocks noChangeAspect="1" noChangeArrowheads="1"/>
          </p:cNvPicPr>
          <p:nvPr/>
        </p:nvPicPr>
        <p:blipFill>
          <a:blip r:embed="rId35"/>
          <a:srcRect r="50403"/>
          <a:stretch>
            <a:fillRect/>
          </a:stretch>
        </p:blipFill>
        <p:spPr bwMode="auto">
          <a:xfrm>
            <a:off x="342900" y="3457575"/>
            <a:ext cx="725488" cy="742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4000"/>
              <a:t>How many categories?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rrowheads="1"/>
          </p:cNvPicPr>
          <p:nvPr/>
        </p:nvPicPr>
        <p:blipFill>
          <a:blip r:embed="rId3"/>
          <a:srcRect/>
          <a:stretch>
            <a:fillRect/>
          </a:stretch>
        </p:blipFill>
        <p:spPr bwMode="auto">
          <a:xfrm>
            <a:off x="0" y="762000"/>
            <a:ext cx="9144000" cy="6105525"/>
          </a:xfrm>
          <a:prstGeom prst="rect">
            <a:avLst/>
          </a:prstGeom>
          <a:solidFill>
            <a:schemeClr val="bg1"/>
          </a:solidFill>
          <a:ln w="9525">
            <a:noFill/>
            <a:miter lim="800000"/>
            <a:headEnd/>
            <a:tailEnd/>
          </a:ln>
        </p:spPr>
      </p:pic>
      <p:sp>
        <p:nvSpPr>
          <p:cNvPr id="80899" name="Text Box 3"/>
          <p:cNvSpPr txBox="1">
            <a:spLocks noChangeArrowheads="1"/>
          </p:cNvSpPr>
          <p:nvPr/>
        </p:nvSpPr>
        <p:spPr bwMode="auto">
          <a:xfrm>
            <a:off x="6965950" y="6491288"/>
            <a:ext cx="2178050" cy="366712"/>
          </a:xfrm>
          <a:prstGeom prst="rect">
            <a:avLst/>
          </a:prstGeom>
          <a:solidFill>
            <a:schemeClr val="bg1"/>
          </a:solidFill>
          <a:ln w="9525">
            <a:noFill/>
            <a:miter lim="800000"/>
            <a:headEnd/>
            <a:tailEnd/>
          </a:ln>
          <a:effectLst/>
        </p:spPr>
        <p:txBody>
          <a:bodyPr wrap="none">
            <a:prstTxWarp prst="textNoShape">
              <a:avLst/>
            </a:prstTxWarp>
            <a:spAutoFit/>
          </a:bodyPr>
          <a:lstStyle/>
          <a:p>
            <a:r>
              <a:rPr lang="en-US"/>
              <a:t>Slide by Aude Oliva</a:t>
            </a:r>
          </a:p>
        </p:txBody>
      </p:sp>
      <p:sp>
        <p:nvSpPr>
          <p:cNvPr id="80900" name="Rectangle 4"/>
          <p:cNvSpPr>
            <a:spLocks noGrp="1" noChangeArrowheads="1"/>
          </p:cNvSpPr>
          <p:nvPr>
            <p:ph type="title"/>
          </p:nvPr>
        </p:nvSpPr>
        <p:spPr>
          <a:xfrm>
            <a:off x="3352800" y="0"/>
            <a:ext cx="2514600" cy="715963"/>
          </a:xfrm>
          <a:solidFill>
            <a:schemeClr val="bg1"/>
          </a:solidFill>
        </p:spPr>
        <p:txBody>
          <a:bodyPr/>
          <a:lstStyle/>
          <a:p>
            <a:r>
              <a:rPr lang="en-US" sz="4000"/>
              <a:t>“Muchas”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0" y="180975"/>
            <a:ext cx="9144000" cy="352425"/>
          </a:xfrm>
        </p:spPr>
        <p:txBody>
          <a:bodyPr>
            <a:normAutofit fontScale="90000"/>
          </a:bodyPr>
          <a:lstStyle/>
          <a:p>
            <a:r>
              <a:rPr lang="en-US" sz="3200"/>
              <a:t>How many object categories are there?</a:t>
            </a:r>
          </a:p>
        </p:txBody>
      </p:sp>
      <p:pic>
        <p:nvPicPr>
          <p:cNvPr id="169987" name="Picture 3" descr="dictionary-2"/>
          <p:cNvPicPr>
            <a:picLocks noChangeAspect="1" noChangeArrowheads="1"/>
          </p:cNvPicPr>
          <p:nvPr/>
        </p:nvPicPr>
        <p:blipFill>
          <a:blip r:embed="rId3">
            <a:lum bright="-6000" contrast="24000"/>
          </a:blip>
          <a:srcRect/>
          <a:stretch>
            <a:fillRect/>
          </a:stretch>
        </p:blipFill>
        <p:spPr bwMode="auto">
          <a:xfrm>
            <a:off x="1066800" y="1143000"/>
            <a:ext cx="6667500" cy="4962525"/>
          </a:xfrm>
          <a:prstGeom prst="rect">
            <a:avLst/>
          </a:prstGeom>
          <a:noFill/>
        </p:spPr>
      </p:pic>
      <p:pic>
        <p:nvPicPr>
          <p:cNvPr id="169988" name="Picture 4" descr="mag_glass"/>
          <p:cNvPicPr>
            <a:picLocks noChangeAspect="1" noChangeArrowheads="1"/>
          </p:cNvPicPr>
          <p:nvPr/>
        </p:nvPicPr>
        <p:blipFill>
          <a:blip r:embed="rId4"/>
          <a:srcRect/>
          <a:stretch>
            <a:fillRect/>
          </a:stretch>
        </p:blipFill>
        <p:spPr bwMode="auto">
          <a:xfrm>
            <a:off x="6324600" y="3657600"/>
            <a:ext cx="2362200" cy="2243138"/>
          </a:xfrm>
          <a:prstGeom prst="rect">
            <a:avLst/>
          </a:prstGeom>
          <a:noFill/>
        </p:spPr>
      </p:pic>
      <p:sp>
        <p:nvSpPr>
          <p:cNvPr id="169989" name="WordArt 5"/>
          <p:cNvSpPr>
            <a:spLocks noChangeArrowheads="1" noChangeShapeType="1" noTextEdit="1"/>
          </p:cNvSpPr>
          <p:nvPr/>
        </p:nvSpPr>
        <p:spPr bwMode="auto">
          <a:xfrm rot="-390707">
            <a:off x="1828800" y="1905000"/>
            <a:ext cx="6038850" cy="1285875"/>
          </a:xfrm>
          <a:prstGeom prst="rect">
            <a:avLst/>
          </a:prstGeom>
        </p:spPr>
        <p:txBody>
          <a:bodyPr wrap="none" fromWordArt="1">
            <a:prstTxWarp prst="textSlantUp">
              <a:avLst>
                <a:gd name="adj" fmla="val 55556"/>
              </a:avLst>
            </a:prstTxWarp>
          </a:bodyPr>
          <a:lstStyle/>
          <a:p>
            <a:pPr algn="ctr"/>
            <a:r>
              <a:rPr lang="en-US" sz="3200" kern="10">
                <a:ln w="9525">
                  <a:noFill/>
                  <a:round/>
                  <a:headEnd/>
                  <a:tailEnd/>
                </a:ln>
                <a:solidFill>
                  <a:srgbClr val="92003B"/>
                </a:solidFill>
                <a:latin typeface="Arial Black"/>
                <a:ea typeface="Arial Black"/>
                <a:cs typeface="Arial Black"/>
              </a:rPr>
              <a:t>~10,000 to 30,000</a:t>
            </a:r>
          </a:p>
        </p:txBody>
      </p:sp>
      <p:sp>
        <p:nvSpPr>
          <p:cNvPr id="169990" name="Text Box 6"/>
          <p:cNvSpPr txBox="1">
            <a:spLocks noChangeArrowheads="1"/>
          </p:cNvSpPr>
          <p:nvPr/>
        </p:nvSpPr>
        <p:spPr bwMode="auto">
          <a:xfrm>
            <a:off x="7207250" y="6400800"/>
            <a:ext cx="1860550" cy="366713"/>
          </a:xfrm>
          <a:prstGeom prst="rect">
            <a:avLst/>
          </a:prstGeom>
          <a:noFill/>
          <a:ln w="9525">
            <a:noFill/>
            <a:miter lim="800000"/>
            <a:headEnd/>
            <a:tailEnd/>
          </a:ln>
          <a:effectLst/>
        </p:spPr>
        <p:txBody>
          <a:bodyPr wrap="none">
            <a:prstTxWarp prst="textNoShape">
              <a:avLst/>
            </a:prstTxWarp>
            <a:spAutoFit/>
          </a:bodyPr>
          <a:lstStyle/>
          <a:p>
            <a:pPr eaLnBrk="1" hangingPunct="1"/>
            <a:r>
              <a:rPr lang="en-US"/>
              <a:t>Biederman 1987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69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2325</TotalTime>
  <Words>1946</Words>
  <Application>Microsoft Macintosh PowerPoint</Application>
  <PresentationFormat>On-screen Show (4:3)</PresentationFormat>
  <Paragraphs>357</Paragraphs>
  <Slides>59</Slides>
  <Notes>52</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59</vt:i4>
      </vt:variant>
    </vt:vector>
  </HeadingPairs>
  <TitlesOfParts>
    <vt:vector size="63" baseType="lpstr">
      <vt:lpstr>Office Theme</vt:lpstr>
      <vt:lpstr>Image File</vt:lpstr>
      <vt:lpstr>Image</vt:lpstr>
      <vt:lpstr>Photo Editor Photo</vt:lpstr>
      <vt:lpstr>Slide 1</vt:lpstr>
      <vt:lpstr>Slide 2</vt:lpstr>
      <vt:lpstr>Slide 3</vt:lpstr>
      <vt:lpstr>Slide 4</vt:lpstr>
      <vt:lpstr>Slide 5</vt:lpstr>
      <vt:lpstr>Slide 6</vt:lpstr>
      <vt:lpstr>How many categories?</vt:lpstr>
      <vt:lpstr>“Muchas”</vt:lpstr>
      <vt:lpstr>How many object categories are there?</vt:lpstr>
      <vt:lpstr>How many categories?</vt:lpstr>
      <vt:lpstr>Which level of categorization  is the right one?</vt:lpstr>
      <vt:lpstr>Entry-level categories (Jolicoeur, Gluck, Kosslyn 1984)</vt:lpstr>
      <vt:lpstr>We do not need to recognize the exact category</vt:lpstr>
      <vt:lpstr>So, where is computer vision?</vt:lpstr>
      <vt:lpstr>Multiclass object detection the not so early days</vt:lpstr>
      <vt:lpstr>Multiclass object detection the not so early days</vt:lpstr>
      <vt:lpstr>Generalizing Across Categories</vt:lpstr>
      <vt:lpstr>Shared features</vt:lpstr>
      <vt:lpstr>Multitask learning</vt:lpstr>
      <vt:lpstr>Multitask learning</vt:lpstr>
      <vt:lpstr>Sharing invariances</vt:lpstr>
      <vt:lpstr>Convolutional Neural Network</vt:lpstr>
      <vt:lpstr>Sharing transformations</vt:lpstr>
      <vt:lpstr>Sharing in constellation models </vt:lpstr>
      <vt:lpstr>Reusable Parts</vt:lpstr>
      <vt:lpstr>Specific feature</vt:lpstr>
      <vt:lpstr>Shared feature</vt:lpstr>
      <vt:lpstr>Additive models and boosting </vt:lpstr>
      <vt:lpstr>Slide 29</vt:lpstr>
      <vt:lpstr>Generalization as a function of object similarities</vt:lpstr>
      <vt:lpstr>Slide 31</vt:lpstr>
      <vt:lpstr>Sharing patches</vt:lpstr>
      <vt:lpstr>Some more references</vt:lpstr>
      <vt:lpstr>Slide 34</vt:lpstr>
      <vt:lpstr>The “guess what I am trying to detect” challenge</vt:lpstr>
      <vt:lpstr>What object is detector trying to detect?</vt:lpstr>
      <vt:lpstr>Slide 37</vt:lpstr>
      <vt:lpstr>The context challenge</vt:lpstr>
      <vt:lpstr>What are the hidden objects?</vt:lpstr>
      <vt:lpstr>What are the hidden objects?</vt:lpstr>
      <vt:lpstr>Slide 41</vt:lpstr>
      <vt:lpstr>Slide 42</vt:lpstr>
      <vt:lpstr>Slide 43</vt:lpstr>
      <vt:lpstr>Slide 44</vt:lpstr>
      <vt:lpstr>Slide 45</vt:lpstr>
      <vt:lpstr>Pixel labeling using MRFs</vt:lpstr>
      <vt:lpstr>Beyond nearest-neighbor grids</vt:lpstr>
      <vt:lpstr>Object-Object Relationships</vt:lpstr>
      <vt:lpstr>Object-Object Relationships</vt:lpstr>
      <vt:lpstr>Object-Object Relationships</vt:lpstr>
      <vt:lpstr>Objects in Context</vt:lpstr>
      <vt:lpstr>Objects in Context: Contextual Refinement</vt:lpstr>
      <vt:lpstr>Detecting difficult objects</vt:lpstr>
      <vt:lpstr>Detecting difficult objects</vt:lpstr>
      <vt:lpstr>Detecting difficult objects</vt:lpstr>
      <vt:lpstr>BRF for car detection: topology</vt:lpstr>
      <vt:lpstr>BRF for car detection: results</vt:lpstr>
      <vt:lpstr>A “car” out of context is less of a car</vt:lpstr>
      <vt:lpstr>Contextual object relationships</vt:lpstr>
    </vt:vector>
  </TitlesOfParts>
  <Company>MIT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antonio torralba</dc:creator>
  <cp:lastModifiedBy>Sony Customer</cp:lastModifiedBy>
  <cp:revision>37</cp:revision>
  <dcterms:created xsi:type="dcterms:W3CDTF">2009-09-26T22:31:00Z</dcterms:created>
  <dcterms:modified xsi:type="dcterms:W3CDTF">2009-09-28T08:59:33Z</dcterms:modified>
</cp:coreProperties>
</file>